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7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91.jpg" ContentType="image/jp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7"/>
    <p:sldMasterId id="2147483659" r:id="rId68"/>
    <p:sldMasterId id="2147483681" r:id="rId69"/>
    <p:sldMasterId id="2147483711" r:id="rId70"/>
    <p:sldMasterId id="2147483722" r:id="rId71"/>
    <p:sldMasterId id="2147483747" r:id="rId72"/>
    <p:sldMasterId id="2147483772" r:id="rId73"/>
    <p:sldMasterId id="2147483803" r:id="rId74"/>
  </p:sldMasterIdLst>
  <p:notesMasterIdLst>
    <p:notesMasterId r:id="rId98"/>
  </p:notesMasterIdLst>
  <p:sldIdLst>
    <p:sldId id="323" r:id="rId75"/>
    <p:sldId id="343" r:id="rId76"/>
    <p:sldId id="336" r:id="rId77"/>
    <p:sldId id="337" r:id="rId78"/>
    <p:sldId id="338" r:id="rId79"/>
    <p:sldId id="339" r:id="rId80"/>
    <p:sldId id="360" r:id="rId81"/>
    <p:sldId id="372" r:id="rId82"/>
    <p:sldId id="373" r:id="rId83"/>
    <p:sldId id="350" r:id="rId84"/>
    <p:sldId id="351" r:id="rId85"/>
    <p:sldId id="385" r:id="rId86"/>
    <p:sldId id="334" r:id="rId87"/>
    <p:sldId id="386" r:id="rId88"/>
    <p:sldId id="357" r:id="rId89"/>
    <p:sldId id="335" r:id="rId90"/>
    <p:sldId id="344" r:id="rId91"/>
    <p:sldId id="380" r:id="rId92"/>
    <p:sldId id="305" r:id="rId93"/>
    <p:sldId id="316" r:id="rId94"/>
    <p:sldId id="381" r:id="rId95"/>
    <p:sldId id="382" r:id="rId96"/>
    <p:sldId id="315" r:id="rId97"/>
  </p:sldIdLst>
  <p:sldSz cx="12192000" cy="6858000"/>
  <p:notesSz cx="6858000" cy="9144000"/>
  <p:defaultTextStyle>
    <a:defPPr>
      <a:defRPr lang="nb-NO"/>
    </a:defPPr>
    <a:lvl1pPr marL="0" algn="l" defTabSz="91426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4263" algn="l" defTabSz="91426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1394" algn="l" defTabSz="91426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8525" algn="l" defTabSz="91426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5657" algn="l" defTabSz="91426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2789" algn="l" defTabSz="91426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3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C2CEF98D-EAD3-495E-8439-529856FA5F41}">
          <p14:sldIdLst>
            <p14:sldId id="323"/>
            <p14:sldId id="343"/>
            <p14:sldId id="336"/>
            <p14:sldId id="337"/>
            <p14:sldId id="338"/>
            <p14:sldId id="339"/>
            <p14:sldId id="360"/>
            <p14:sldId id="372"/>
            <p14:sldId id="373"/>
            <p14:sldId id="350"/>
            <p14:sldId id="351"/>
            <p14:sldId id="385"/>
            <p14:sldId id="334"/>
            <p14:sldId id="386"/>
            <p14:sldId id="357"/>
            <p14:sldId id="335"/>
            <p14:sldId id="344"/>
            <p14:sldId id="380"/>
            <p14:sldId id="305"/>
            <p14:sldId id="316"/>
            <p14:sldId id="381"/>
            <p14:sldId id="382"/>
            <p14:sldId id="315"/>
          </p14:sldIdLst>
        </p14:section>
        <p14:section name="back-up" id="{8710CF83-1595-4A57-BFE6-A317536EAC9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ttar Henriksen" initials="OH" lastIdx="13" clrIdx="0">
    <p:extLst>
      <p:ext uri="{19B8F6BF-5375-455C-9EA6-DF929625EA0E}">
        <p15:presenceInfo xmlns:p15="http://schemas.microsoft.com/office/powerpoint/2012/main" userId="S-1-5-21-1409082233-1606980848-682003330-754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1F32"/>
    <a:srgbClr val="000A10"/>
    <a:srgbClr val="000026"/>
    <a:srgbClr val="FF8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20C192-98EA-4692-8C1E-30C3BF7505FB}" v="347" dt="2018-02-02T08:48:34.0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0" autoAdjust="0"/>
    <p:restoredTop sz="86470" autoAdjust="0"/>
  </p:normalViewPr>
  <p:slideViewPr>
    <p:cSldViewPr snapToGrid="0">
      <p:cViewPr varScale="1">
        <p:scale>
          <a:sx n="99" d="100"/>
          <a:sy n="99" d="100"/>
        </p:scale>
        <p:origin x="234" y="78"/>
      </p:cViewPr>
      <p:guideLst>
        <p:guide orient="horz" pos="2183"/>
        <p:guide pos="3817"/>
      </p:guideLst>
    </p:cSldViewPr>
  </p:slideViewPr>
  <p:outlineViewPr>
    <p:cViewPr>
      <p:scale>
        <a:sx n="33" d="100"/>
        <a:sy n="33" d="100"/>
      </p:scale>
      <p:origin x="0" y="-79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customXml" Target="../customXml/item26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47" Type="http://schemas.openxmlformats.org/officeDocument/2006/relationships/customXml" Target="../customXml/item47.xml"/><Relationship Id="rId63" Type="http://schemas.openxmlformats.org/officeDocument/2006/relationships/customXml" Target="../customXml/item63.xml"/><Relationship Id="rId68" Type="http://schemas.openxmlformats.org/officeDocument/2006/relationships/slideMaster" Target="slideMasters/slideMaster2.xml"/><Relationship Id="rId84" Type="http://schemas.openxmlformats.org/officeDocument/2006/relationships/slide" Target="slides/slide10.xml"/><Relationship Id="rId89" Type="http://schemas.openxmlformats.org/officeDocument/2006/relationships/slide" Target="slides/slide15.xml"/><Relationship Id="rId7" Type="http://schemas.openxmlformats.org/officeDocument/2006/relationships/customXml" Target="../customXml/item7.xml"/><Relationship Id="rId71" Type="http://schemas.openxmlformats.org/officeDocument/2006/relationships/slideMaster" Target="slideMasters/slideMaster5.xml"/><Relationship Id="rId92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customXml" Target="../customXml/item29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53" Type="http://schemas.openxmlformats.org/officeDocument/2006/relationships/customXml" Target="../customXml/item53.xml"/><Relationship Id="rId58" Type="http://schemas.openxmlformats.org/officeDocument/2006/relationships/customXml" Target="../customXml/item58.xml"/><Relationship Id="rId66" Type="http://schemas.openxmlformats.org/officeDocument/2006/relationships/customXml" Target="../customXml/item66.xml"/><Relationship Id="rId74" Type="http://schemas.openxmlformats.org/officeDocument/2006/relationships/slideMaster" Target="slideMasters/slideMaster8.xml"/><Relationship Id="rId79" Type="http://schemas.openxmlformats.org/officeDocument/2006/relationships/slide" Target="slides/slide5.xml"/><Relationship Id="rId87" Type="http://schemas.openxmlformats.org/officeDocument/2006/relationships/slide" Target="slides/slide13.xml"/><Relationship Id="rId102" Type="http://schemas.openxmlformats.org/officeDocument/2006/relationships/theme" Target="theme/theme1.xml"/><Relationship Id="rId5" Type="http://schemas.openxmlformats.org/officeDocument/2006/relationships/customXml" Target="../customXml/item5.xml"/><Relationship Id="rId61" Type="http://schemas.openxmlformats.org/officeDocument/2006/relationships/customXml" Target="../customXml/item61.xml"/><Relationship Id="rId82" Type="http://schemas.openxmlformats.org/officeDocument/2006/relationships/slide" Target="slides/slide8.xml"/><Relationship Id="rId90" Type="http://schemas.openxmlformats.org/officeDocument/2006/relationships/slide" Target="slides/slide16.xml"/><Relationship Id="rId95" Type="http://schemas.openxmlformats.org/officeDocument/2006/relationships/slide" Target="slides/slide21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customXml" Target="../customXml/item43.xml"/><Relationship Id="rId48" Type="http://schemas.openxmlformats.org/officeDocument/2006/relationships/customXml" Target="../customXml/item48.xml"/><Relationship Id="rId56" Type="http://schemas.openxmlformats.org/officeDocument/2006/relationships/customXml" Target="../customXml/item56.xml"/><Relationship Id="rId64" Type="http://schemas.openxmlformats.org/officeDocument/2006/relationships/customXml" Target="../customXml/item64.xml"/><Relationship Id="rId69" Type="http://schemas.openxmlformats.org/officeDocument/2006/relationships/slideMaster" Target="slideMasters/slideMaster3.xml"/><Relationship Id="rId77" Type="http://schemas.openxmlformats.org/officeDocument/2006/relationships/slide" Target="slides/slide3.xml"/><Relationship Id="rId100" Type="http://schemas.openxmlformats.org/officeDocument/2006/relationships/presProps" Target="presProps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slideMaster" Target="slideMasters/slideMaster6.xml"/><Relationship Id="rId80" Type="http://schemas.openxmlformats.org/officeDocument/2006/relationships/slide" Target="slides/slide6.xml"/><Relationship Id="rId85" Type="http://schemas.openxmlformats.org/officeDocument/2006/relationships/slide" Target="slides/slide11.xml"/><Relationship Id="rId93" Type="http://schemas.openxmlformats.org/officeDocument/2006/relationships/slide" Target="slides/slide19.xml"/><Relationship Id="rId9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customXml" Target="../customXml/item38.xml"/><Relationship Id="rId46" Type="http://schemas.openxmlformats.org/officeDocument/2006/relationships/customXml" Target="../customXml/item46.xml"/><Relationship Id="rId59" Type="http://schemas.openxmlformats.org/officeDocument/2006/relationships/customXml" Target="../customXml/item59.xml"/><Relationship Id="rId67" Type="http://schemas.openxmlformats.org/officeDocument/2006/relationships/slideMaster" Target="slideMasters/slideMaster1.xml"/><Relationship Id="rId103" Type="http://schemas.openxmlformats.org/officeDocument/2006/relationships/tableStyles" Target="tableStyles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54" Type="http://schemas.openxmlformats.org/officeDocument/2006/relationships/customXml" Target="../customXml/item54.xml"/><Relationship Id="rId62" Type="http://schemas.openxmlformats.org/officeDocument/2006/relationships/customXml" Target="../customXml/item62.xml"/><Relationship Id="rId70" Type="http://schemas.openxmlformats.org/officeDocument/2006/relationships/slideMaster" Target="slideMasters/slideMaster4.xml"/><Relationship Id="rId75" Type="http://schemas.openxmlformats.org/officeDocument/2006/relationships/slide" Target="slides/slide1.xml"/><Relationship Id="rId83" Type="http://schemas.openxmlformats.org/officeDocument/2006/relationships/slide" Target="slides/slide9.xml"/><Relationship Id="rId88" Type="http://schemas.openxmlformats.org/officeDocument/2006/relationships/slide" Target="slides/slide14.xml"/><Relationship Id="rId91" Type="http://schemas.openxmlformats.org/officeDocument/2006/relationships/slide" Target="slides/slide17.xml"/><Relationship Id="rId96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customXml" Target="../customXml/item49.xml"/><Relationship Id="rId57" Type="http://schemas.openxmlformats.org/officeDocument/2006/relationships/customXml" Target="../customXml/item57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44" Type="http://schemas.openxmlformats.org/officeDocument/2006/relationships/customXml" Target="../customXml/item44.xml"/><Relationship Id="rId52" Type="http://schemas.openxmlformats.org/officeDocument/2006/relationships/customXml" Target="../customXml/item52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73" Type="http://schemas.openxmlformats.org/officeDocument/2006/relationships/slideMaster" Target="slideMasters/slideMaster7.xml"/><Relationship Id="rId78" Type="http://schemas.openxmlformats.org/officeDocument/2006/relationships/slide" Target="slides/slide4.xml"/><Relationship Id="rId81" Type="http://schemas.openxmlformats.org/officeDocument/2006/relationships/slide" Target="slides/slide7.xml"/><Relationship Id="rId86" Type="http://schemas.openxmlformats.org/officeDocument/2006/relationships/slide" Target="slides/slide12.xml"/><Relationship Id="rId94" Type="http://schemas.openxmlformats.org/officeDocument/2006/relationships/slide" Target="slides/slide20.xml"/><Relationship Id="rId99" Type="http://schemas.openxmlformats.org/officeDocument/2006/relationships/commentAuthors" Target="commentAuthors.xml"/><Relationship Id="rId10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slide" Target="slides/slide2.xml"/><Relationship Id="rId97" Type="http://schemas.openxmlformats.org/officeDocument/2006/relationships/slide" Target="slides/slide23.xml"/><Relationship Id="rId104" Type="http://schemas.microsoft.com/office/2015/10/relationships/revisionInfo" Target="revisionInfo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1-29T12:43:56.874" idx="2">
    <p:pos x="10" y="10"/>
    <p:text>ta bort tekstbokser? og legge til KM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2-01T08:44:31.266" idx="13">
    <p:pos x="10" y="10"/>
    <p:text>Jon setter opp logoer for nivå 1 bedriftene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50F09D-3C82-4B98-994E-97951C349514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CE5BCE6D-3117-4B1C-8D40-5066741B8558}">
      <dgm:prSet phldrT="[Tekst]"/>
      <dgm:spPr/>
      <dgm:t>
        <a:bodyPr/>
        <a:lstStyle/>
        <a:p>
          <a:r>
            <a:rPr lang="nb-NO"/>
            <a:t>Kont. Testing/</a:t>
          </a:r>
        </a:p>
        <a:p>
          <a:r>
            <a:rPr lang="nb-NO"/>
            <a:t>visualisering</a:t>
          </a:r>
        </a:p>
      </dgm:t>
    </dgm:pt>
    <dgm:pt modelId="{3E2994E5-97EF-46AF-8C8C-211571E5A651}" type="parTrans" cxnId="{80510F99-3E90-4D21-8918-EF4F19D28BD0}">
      <dgm:prSet/>
      <dgm:spPr/>
      <dgm:t>
        <a:bodyPr/>
        <a:lstStyle/>
        <a:p>
          <a:endParaRPr lang="nb-NO"/>
        </a:p>
      </dgm:t>
    </dgm:pt>
    <dgm:pt modelId="{9733EE87-EFCB-4A5D-8395-52201BE6413E}" type="sibTrans" cxnId="{80510F99-3E90-4D21-8918-EF4F19D28BD0}">
      <dgm:prSet/>
      <dgm:spPr/>
      <dgm:t>
        <a:bodyPr/>
        <a:lstStyle/>
        <a:p>
          <a:endParaRPr lang="nb-NO"/>
        </a:p>
      </dgm:t>
    </dgm:pt>
    <dgm:pt modelId="{F883FB9A-17EF-4388-868B-46A93C4F24D7}">
      <dgm:prSet phldrT="[Tekst]"/>
      <dgm:spPr/>
      <dgm:t>
        <a:bodyPr/>
        <a:lstStyle/>
        <a:p>
          <a:r>
            <a:rPr lang="nb-NO"/>
            <a:t>Prototyper</a:t>
          </a:r>
        </a:p>
        <a:p>
          <a:r>
            <a:rPr lang="nb-NO"/>
            <a:t>Ide-marked</a:t>
          </a:r>
        </a:p>
      </dgm:t>
    </dgm:pt>
    <dgm:pt modelId="{8FCF74BD-C3D1-4B7D-BC3A-8D513881EBDE}" type="parTrans" cxnId="{8370789B-AB5D-4E11-B186-1B9186F25B71}">
      <dgm:prSet/>
      <dgm:spPr/>
      <dgm:t>
        <a:bodyPr/>
        <a:lstStyle/>
        <a:p>
          <a:endParaRPr lang="nb-NO"/>
        </a:p>
      </dgm:t>
    </dgm:pt>
    <dgm:pt modelId="{F1B8B674-B28F-437D-B12A-85F2FCC25CFC}" type="sibTrans" cxnId="{8370789B-AB5D-4E11-B186-1B9186F25B71}">
      <dgm:prSet/>
      <dgm:spPr/>
      <dgm:t>
        <a:bodyPr/>
        <a:lstStyle/>
        <a:p>
          <a:endParaRPr lang="nb-NO"/>
        </a:p>
      </dgm:t>
    </dgm:pt>
    <dgm:pt modelId="{86A03912-135F-438B-8370-5F8BA92967AA}">
      <dgm:prSet phldrT="[Tekst]"/>
      <dgm:spPr/>
      <dgm:t>
        <a:bodyPr/>
        <a:lstStyle/>
        <a:p>
          <a:r>
            <a:rPr lang="nb-NO"/>
            <a:t>Kompetanse</a:t>
          </a:r>
        </a:p>
        <a:p>
          <a:r>
            <a:rPr lang="nb-NO"/>
            <a:t>opplæring</a:t>
          </a:r>
        </a:p>
      </dgm:t>
    </dgm:pt>
    <dgm:pt modelId="{B15B15C3-EB1B-47C9-9AAC-05CDDE5260F0}" type="parTrans" cxnId="{092B02BA-DEBA-4A26-8E7C-64C9F1E05B20}">
      <dgm:prSet/>
      <dgm:spPr/>
      <dgm:t>
        <a:bodyPr/>
        <a:lstStyle/>
        <a:p>
          <a:endParaRPr lang="nb-NO"/>
        </a:p>
      </dgm:t>
    </dgm:pt>
    <dgm:pt modelId="{5F9F259D-E683-4399-BCC6-562D5955845A}" type="sibTrans" cxnId="{092B02BA-DEBA-4A26-8E7C-64C9F1E05B20}">
      <dgm:prSet/>
      <dgm:spPr/>
      <dgm:t>
        <a:bodyPr/>
        <a:lstStyle/>
        <a:p>
          <a:endParaRPr lang="nb-NO"/>
        </a:p>
      </dgm:t>
    </dgm:pt>
    <dgm:pt modelId="{BCB1B213-76D3-4F01-A650-22C223B4813B}">
      <dgm:prSet phldrT="[Tekst]"/>
      <dgm:spPr/>
      <dgm:t>
        <a:bodyPr/>
        <a:lstStyle/>
        <a:p>
          <a:r>
            <a:rPr lang="nb-NO" err="1"/>
            <a:t>Oppskalering</a:t>
          </a:r>
          <a:r>
            <a:rPr lang="nb-NO"/>
            <a:t> FoU</a:t>
          </a:r>
        </a:p>
      </dgm:t>
    </dgm:pt>
    <dgm:pt modelId="{8D2C6DE8-B195-4C2C-A0CB-D75B075EE02B}" type="parTrans" cxnId="{8441494B-A410-4364-B1BC-F44AE21E5B54}">
      <dgm:prSet/>
      <dgm:spPr/>
      <dgm:t>
        <a:bodyPr/>
        <a:lstStyle/>
        <a:p>
          <a:endParaRPr lang="nb-NO"/>
        </a:p>
      </dgm:t>
    </dgm:pt>
    <dgm:pt modelId="{7D5F729B-C389-4578-A2A4-35BD179BE598}" type="sibTrans" cxnId="{8441494B-A410-4364-B1BC-F44AE21E5B54}">
      <dgm:prSet/>
      <dgm:spPr/>
      <dgm:t>
        <a:bodyPr/>
        <a:lstStyle/>
        <a:p>
          <a:endParaRPr lang="nb-NO"/>
        </a:p>
      </dgm:t>
    </dgm:pt>
    <dgm:pt modelId="{39056C88-BB7F-48A1-9BF8-BF2E62EEE58E}">
      <dgm:prSet phldrT="[Tekst]"/>
      <dgm:spPr/>
      <dgm:t>
        <a:bodyPr/>
        <a:lstStyle/>
        <a:p>
          <a:r>
            <a:rPr lang="nb-NO"/>
            <a:t>Teknologi</a:t>
          </a:r>
        </a:p>
        <a:p>
          <a:r>
            <a:rPr lang="nb-NO"/>
            <a:t>adopsjon</a:t>
          </a:r>
        </a:p>
      </dgm:t>
    </dgm:pt>
    <dgm:pt modelId="{D53F3E55-878B-454F-9317-231DB07B179B}" type="parTrans" cxnId="{52AB41A2-3A6E-4A45-ABA1-B61CC1DEF38B}">
      <dgm:prSet/>
      <dgm:spPr/>
      <dgm:t>
        <a:bodyPr/>
        <a:lstStyle/>
        <a:p>
          <a:endParaRPr lang="nb-NO"/>
        </a:p>
      </dgm:t>
    </dgm:pt>
    <dgm:pt modelId="{6EA7EE94-CEEC-4764-A8A3-C91011F084FD}" type="sibTrans" cxnId="{52AB41A2-3A6E-4A45-ABA1-B61CC1DEF38B}">
      <dgm:prSet/>
      <dgm:spPr/>
      <dgm:t>
        <a:bodyPr/>
        <a:lstStyle/>
        <a:p>
          <a:endParaRPr lang="nb-NO"/>
        </a:p>
      </dgm:t>
    </dgm:pt>
    <dgm:pt modelId="{AC9A708B-512B-4560-8806-37B873944221}" type="pres">
      <dgm:prSet presAssocID="{B350F09D-3C82-4B98-994E-97951C349514}" presName="cycle" presStyleCnt="0">
        <dgm:presLayoutVars>
          <dgm:dir/>
          <dgm:resizeHandles val="exact"/>
        </dgm:presLayoutVars>
      </dgm:prSet>
      <dgm:spPr/>
    </dgm:pt>
    <dgm:pt modelId="{2E1835DD-4690-4E70-A065-5A34A4DC82B0}" type="pres">
      <dgm:prSet presAssocID="{CE5BCE6D-3117-4B1C-8D40-5066741B8558}" presName="node" presStyleLbl="node1" presStyleIdx="0" presStyleCnt="5">
        <dgm:presLayoutVars>
          <dgm:bulletEnabled val="1"/>
        </dgm:presLayoutVars>
      </dgm:prSet>
      <dgm:spPr/>
    </dgm:pt>
    <dgm:pt modelId="{84C34225-0020-423F-9531-D92CFA5ED125}" type="pres">
      <dgm:prSet presAssocID="{CE5BCE6D-3117-4B1C-8D40-5066741B8558}" presName="spNode" presStyleCnt="0"/>
      <dgm:spPr/>
    </dgm:pt>
    <dgm:pt modelId="{BA1390BF-A54A-48C0-AEEF-1302CB6A7F0A}" type="pres">
      <dgm:prSet presAssocID="{9733EE87-EFCB-4A5D-8395-52201BE6413E}" presName="sibTrans" presStyleLbl="sibTrans1D1" presStyleIdx="0" presStyleCnt="5"/>
      <dgm:spPr/>
    </dgm:pt>
    <dgm:pt modelId="{16364E3E-3456-4CCC-B012-6C87B6AA7A6B}" type="pres">
      <dgm:prSet presAssocID="{F883FB9A-17EF-4388-868B-46A93C4F24D7}" presName="node" presStyleLbl="node1" presStyleIdx="1" presStyleCnt="5">
        <dgm:presLayoutVars>
          <dgm:bulletEnabled val="1"/>
        </dgm:presLayoutVars>
      </dgm:prSet>
      <dgm:spPr/>
    </dgm:pt>
    <dgm:pt modelId="{FDC81FB0-72B1-4CA0-9638-83BCD0FC31CB}" type="pres">
      <dgm:prSet presAssocID="{F883FB9A-17EF-4388-868B-46A93C4F24D7}" presName="spNode" presStyleCnt="0"/>
      <dgm:spPr/>
    </dgm:pt>
    <dgm:pt modelId="{F5EFF095-3040-459E-A56E-12D6AE887C2C}" type="pres">
      <dgm:prSet presAssocID="{F1B8B674-B28F-437D-B12A-85F2FCC25CFC}" presName="sibTrans" presStyleLbl="sibTrans1D1" presStyleIdx="1" presStyleCnt="5"/>
      <dgm:spPr/>
    </dgm:pt>
    <dgm:pt modelId="{77236B93-DE71-4423-A6B3-8D844D2D890A}" type="pres">
      <dgm:prSet presAssocID="{86A03912-135F-438B-8370-5F8BA92967AA}" presName="node" presStyleLbl="node1" presStyleIdx="2" presStyleCnt="5">
        <dgm:presLayoutVars>
          <dgm:bulletEnabled val="1"/>
        </dgm:presLayoutVars>
      </dgm:prSet>
      <dgm:spPr/>
    </dgm:pt>
    <dgm:pt modelId="{35D65425-D5B4-4ADA-A22C-64977F3FF84C}" type="pres">
      <dgm:prSet presAssocID="{86A03912-135F-438B-8370-5F8BA92967AA}" presName="spNode" presStyleCnt="0"/>
      <dgm:spPr/>
    </dgm:pt>
    <dgm:pt modelId="{3B7FF82E-DABE-43FE-8F78-D93BD9350D48}" type="pres">
      <dgm:prSet presAssocID="{5F9F259D-E683-4399-BCC6-562D5955845A}" presName="sibTrans" presStyleLbl="sibTrans1D1" presStyleIdx="2" presStyleCnt="5"/>
      <dgm:spPr/>
    </dgm:pt>
    <dgm:pt modelId="{541E8F94-8A39-4162-ACCF-E4BD62E8BA3E}" type="pres">
      <dgm:prSet presAssocID="{BCB1B213-76D3-4F01-A650-22C223B4813B}" presName="node" presStyleLbl="node1" presStyleIdx="3" presStyleCnt="5">
        <dgm:presLayoutVars>
          <dgm:bulletEnabled val="1"/>
        </dgm:presLayoutVars>
      </dgm:prSet>
      <dgm:spPr/>
    </dgm:pt>
    <dgm:pt modelId="{66D44AF5-40A3-4104-8B5C-BD49B939BB15}" type="pres">
      <dgm:prSet presAssocID="{BCB1B213-76D3-4F01-A650-22C223B4813B}" presName="spNode" presStyleCnt="0"/>
      <dgm:spPr/>
    </dgm:pt>
    <dgm:pt modelId="{BA399E6F-EAA2-4012-B3D4-F91F6F785593}" type="pres">
      <dgm:prSet presAssocID="{7D5F729B-C389-4578-A2A4-35BD179BE598}" presName="sibTrans" presStyleLbl="sibTrans1D1" presStyleIdx="3" presStyleCnt="5"/>
      <dgm:spPr/>
    </dgm:pt>
    <dgm:pt modelId="{1FC1E680-30B0-4A10-99CB-AA24088AF31F}" type="pres">
      <dgm:prSet presAssocID="{39056C88-BB7F-48A1-9BF8-BF2E62EEE58E}" presName="node" presStyleLbl="node1" presStyleIdx="4" presStyleCnt="5">
        <dgm:presLayoutVars>
          <dgm:bulletEnabled val="1"/>
        </dgm:presLayoutVars>
      </dgm:prSet>
      <dgm:spPr/>
    </dgm:pt>
    <dgm:pt modelId="{2F91679B-BB1F-484F-BF55-AB9464F2AA07}" type="pres">
      <dgm:prSet presAssocID="{39056C88-BB7F-48A1-9BF8-BF2E62EEE58E}" presName="spNode" presStyleCnt="0"/>
      <dgm:spPr/>
    </dgm:pt>
    <dgm:pt modelId="{6C7BCCFF-1E03-4BED-805C-863B0D92CE87}" type="pres">
      <dgm:prSet presAssocID="{6EA7EE94-CEEC-4764-A8A3-C91011F084FD}" presName="sibTrans" presStyleLbl="sibTrans1D1" presStyleIdx="4" presStyleCnt="5"/>
      <dgm:spPr/>
    </dgm:pt>
  </dgm:ptLst>
  <dgm:cxnLst>
    <dgm:cxn modelId="{5FE49511-840C-4FB2-804B-60EE5F8110DB}" type="presOf" srcId="{39056C88-BB7F-48A1-9BF8-BF2E62EEE58E}" destId="{1FC1E680-30B0-4A10-99CB-AA24088AF31F}" srcOrd="0" destOrd="0" presId="urn:microsoft.com/office/officeart/2005/8/layout/cycle6"/>
    <dgm:cxn modelId="{7FD23621-6BEA-473A-8AE9-6EC9CF6BF455}" type="presOf" srcId="{B350F09D-3C82-4B98-994E-97951C349514}" destId="{AC9A708B-512B-4560-8806-37B873944221}" srcOrd="0" destOrd="0" presId="urn:microsoft.com/office/officeart/2005/8/layout/cycle6"/>
    <dgm:cxn modelId="{2AF6FA25-3A10-4FFA-9A5F-2D3C9FA0D576}" type="presOf" srcId="{F883FB9A-17EF-4388-868B-46A93C4F24D7}" destId="{16364E3E-3456-4CCC-B012-6C87B6AA7A6B}" srcOrd="0" destOrd="0" presId="urn:microsoft.com/office/officeart/2005/8/layout/cycle6"/>
    <dgm:cxn modelId="{CB99B25C-570F-4118-9BBF-5DA6BBD0F822}" type="presOf" srcId="{7D5F729B-C389-4578-A2A4-35BD179BE598}" destId="{BA399E6F-EAA2-4012-B3D4-F91F6F785593}" srcOrd="0" destOrd="0" presId="urn:microsoft.com/office/officeart/2005/8/layout/cycle6"/>
    <dgm:cxn modelId="{23A18E64-C4F3-4243-A684-9136EEC94B03}" type="presOf" srcId="{9733EE87-EFCB-4A5D-8395-52201BE6413E}" destId="{BA1390BF-A54A-48C0-AEEF-1302CB6A7F0A}" srcOrd="0" destOrd="0" presId="urn:microsoft.com/office/officeart/2005/8/layout/cycle6"/>
    <dgm:cxn modelId="{8441494B-A410-4364-B1BC-F44AE21E5B54}" srcId="{B350F09D-3C82-4B98-994E-97951C349514}" destId="{BCB1B213-76D3-4F01-A650-22C223B4813B}" srcOrd="3" destOrd="0" parTransId="{8D2C6DE8-B195-4C2C-A0CB-D75B075EE02B}" sibTransId="{7D5F729B-C389-4578-A2A4-35BD179BE598}"/>
    <dgm:cxn modelId="{80510F99-3E90-4D21-8918-EF4F19D28BD0}" srcId="{B350F09D-3C82-4B98-994E-97951C349514}" destId="{CE5BCE6D-3117-4B1C-8D40-5066741B8558}" srcOrd="0" destOrd="0" parTransId="{3E2994E5-97EF-46AF-8C8C-211571E5A651}" sibTransId="{9733EE87-EFCB-4A5D-8395-52201BE6413E}"/>
    <dgm:cxn modelId="{8370789B-AB5D-4E11-B186-1B9186F25B71}" srcId="{B350F09D-3C82-4B98-994E-97951C349514}" destId="{F883FB9A-17EF-4388-868B-46A93C4F24D7}" srcOrd="1" destOrd="0" parTransId="{8FCF74BD-C3D1-4B7D-BC3A-8D513881EBDE}" sibTransId="{F1B8B674-B28F-437D-B12A-85F2FCC25CFC}"/>
    <dgm:cxn modelId="{52AB41A2-3A6E-4A45-ABA1-B61CC1DEF38B}" srcId="{B350F09D-3C82-4B98-994E-97951C349514}" destId="{39056C88-BB7F-48A1-9BF8-BF2E62EEE58E}" srcOrd="4" destOrd="0" parTransId="{D53F3E55-878B-454F-9317-231DB07B179B}" sibTransId="{6EA7EE94-CEEC-4764-A8A3-C91011F084FD}"/>
    <dgm:cxn modelId="{589DF6A2-F5E2-4982-AD43-4119A75C704B}" type="presOf" srcId="{86A03912-135F-438B-8370-5F8BA92967AA}" destId="{77236B93-DE71-4423-A6B3-8D844D2D890A}" srcOrd="0" destOrd="0" presId="urn:microsoft.com/office/officeart/2005/8/layout/cycle6"/>
    <dgm:cxn modelId="{BFE575A5-1A90-42E5-AA64-40831FDB22D4}" type="presOf" srcId="{BCB1B213-76D3-4F01-A650-22C223B4813B}" destId="{541E8F94-8A39-4162-ACCF-E4BD62E8BA3E}" srcOrd="0" destOrd="0" presId="urn:microsoft.com/office/officeart/2005/8/layout/cycle6"/>
    <dgm:cxn modelId="{75A353AC-9067-4E0C-9575-9DEBE5169A5B}" type="presOf" srcId="{F1B8B674-B28F-437D-B12A-85F2FCC25CFC}" destId="{F5EFF095-3040-459E-A56E-12D6AE887C2C}" srcOrd="0" destOrd="0" presId="urn:microsoft.com/office/officeart/2005/8/layout/cycle6"/>
    <dgm:cxn modelId="{092B02BA-DEBA-4A26-8E7C-64C9F1E05B20}" srcId="{B350F09D-3C82-4B98-994E-97951C349514}" destId="{86A03912-135F-438B-8370-5F8BA92967AA}" srcOrd="2" destOrd="0" parTransId="{B15B15C3-EB1B-47C9-9AAC-05CDDE5260F0}" sibTransId="{5F9F259D-E683-4399-BCC6-562D5955845A}"/>
    <dgm:cxn modelId="{ADAB8FBD-C9E1-47CC-9501-2DDA5B4393ED}" type="presOf" srcId="{5F9F259D-E683-4399-BCC6-562D5955845A}" destId="{3B7FF82E-DABE-43FE-8F78-D93BD9350D48}" srcOrd="0" destOrd="0" presId="urn:microsoft.com/office/officeart/2005/8/layout/cycle6"/>
    <dgm:cxn modelId="{D89B9DE1-DAC6-4F31-AD85-B32D395E772B}" type="presOf" srcId="{6EA7EE94-CEEC-4764-A8A3-C91011F084FD}" destId="{6C7BCCFF-1E03-4BED-805C-863B0D92CE87}" srcOrd="0" destOrd="0" presId="urn:microsoft.com/office/officeart/2005/8/layout/cycle6"/>
    <dgm:cxn modelId="{EF0A95F1-9B57-40BD-9A5A-76071D0BA4B4}" type="presOf" srcId="{CE5BCE6D-3117-4B1C-8D40-5066741B8558}" destId="{2E1835DD-4690-4E70-A065-5A34A4DC82B0}" srcOrd="0" destOrd="0" presId="urn:microsoft.com/office/officeart/2005/8/layout/cycle6"/>
    <dgm:cxn modelId="{B42CED2F-FE2B-4A63-8A96-3ED11C15C29E}" type="presParOf" srcId="{AC9A708B-512B-4560-8806-37B873944221}" destId="{2E1835DD-4690-4E70-A065-5A34A4DC82B0}" srcOrd="0" destOrd="0" presId="urn:microsoft.com/office/officeart/2005/8/layout/cycle6"/>
    <dgm:cxn modelId="{C6356542-639A-42DB-A062-C7A99877388B}" type="presParOf" srcId="{AC9A708B-512B-4560-8806-37B873944221}" destId="{84C34225-0020-423F-9531-D92CFA5ED125}" srcOrd="1" destOrd="0" presId="urn:microsoft.com/office/officeart/2005/8/layout/cycle6"/>
    <dgm:cxn modelId="{7F6C8E4F-B506-40C8-8E3B-AA93F045F450}" type="presParOf" srcId="{AC9A708B-512B-4560-8806-37B873944221}" destId="{BA1390BF-A54A-48C0-AEEF-1302CB6A7F0A}" srcOrd="2" destOrd="0" presId="urn:microsoft.com/office/officeart/2005/8/layout/cycle6"/>
    <dgm:cxn modelId="{D181E0A9-06F0-41BB-A521-F0DA0C3363AF}" type="presParOf" srcId="{AC9A708B-512B-4560-8806-37B873944221}" destId="{16364E3E-3456-4CCC-B012-6C87B6AA7A6B}" srcOrd="3" destOrd="0" presId="urn:microsoft.com/office/officeart/2005/8/layout/cycle6"/>
    <dgm:cxn modelId="{C2334762-3F5E-4892-A852-23BEC66BBD7B}" type="presParOf" srcId="{AC9A708B-512B-4560-8806-37B873944221}" destId="{FDC81FB0-72B1-4CA0-9638-83BCD0FC31CB}" srcOrd="4" destOrd="0" presId="urn:microsoft.com/office/officeart/2005/8/layout/cycle6"/>
    <dgm:cxn modelId="{DDBE98AF-6983-4542-B1F1-3AFA45D7EEFE}" type="presParOf" srcId="{AC9A708B-512B-4560-8806-37B873944221}" destId="{F5EFF095-3040-459E-A56E-12D6AE887C2C}" srcOrd="5" destOrd="0" presId="urn:microsoft.com/office/officeart/2005/8/layout/cycle6"/>
    <dgm:cxn modelId="{6576DFF4-4501-463A-99DD-0976CA8DD288}" type="presParOf" srcId="{AC9A708B-512B-4560-8806-37B873944221}" destId="{77236B93-DE71-4423-A6B3-8D844D2D890A}" srcOrd="6" destOrd="0" presId="urn:microsoft.com/office/officeart/2005/8/layout/cycle6"/>
    <dgm:cxn modelId="{B56088C3-8F2B-4F8D-BF6F-574039788B3F}" type="presParOf" srcId="{AC9A708B-512B-4560-8806-37B873944221}" destId="{35D65425-D5B4-4ADA-A22C-64977F3FF84C}" srcOrd="7" destOrd="0" presId="urn:microsoft.com/office/officeart/2005/8/layout/cycle6"/>
    <dgm:cxn modelId="{80C50F6B-B9A0-49D0-99FF-941CA9F2A6FF}" type="presParOf" srcId="{AC9A708B-512B-4560-8806-37B873944221}" destId="{3B7FF82E-DABE-43FE-8F78-D93BD9350D48}" srcOrd="8" destOrd="0" presId="urn:microsoft.com/office/officeart/2005/8/layout/cycle6"/>
    <dgm:cxn modelId="{17B3E9D0-7B9F-4BD3-883F-B577589E6DDD}" type="presParOf" srcId="{AC9A708B-512B-4560-8806-37B873944221}" destId="{541E8F94-8A39-4162-ACCF-E4BD62E8BA3E}" srcOrd="9" destOrd="0" presId="urn:microsoft.com/office/officeart/2005/8/layout/cycle6"/>
    <dgm:cxn modelId="{9CA9F849-2188-4A9E-8B72-0E90DA40CF86}" type="presParOf" srcId="{AC9A708B-512B-4560-8806-37B873944221}" destId="{66D44AF5-40A3-4104-8B5C-BD49B939BB15}" srcOrd="10" destOrd="0" presId="urn:microsoft.com/office/officeart/2005/8/layout/cycle6"/>
    <dgm:cxn modelId="{DC01A724-D29F-40F6-9599-F9D1FF70E05D}" type="presParOf" srcId="{AC9A708B-512B-4560-8806-37B873944221}" destId="{BA399E6F-EAA2-4012-B3D4-F91F6F785593}" srcOrd="11" destOrd="0" presId="urn:microsoft.com/office/officeart/2005/8/layout/cycle6"/>
    <dgm:cxn modelId="{E029E36E-0B82-4169-9C96-A68077514B0D}" type="presParOf" srcId="{AC9A708B-512B-4560-8806-37B873944221}" destId="{1FC1E680-30B0-4A10-99CB-AA24088AF31F}" srcOrd="12" destOrd="0" presId="urn:microsoft.com/office/officeart/2005/8/layout/cycle6"/>
    <dgm:cxn modelId="{26623BE7-83C2-4D3C-86FD-BDE41DE7FDB8}" type="presParOf" srcId="{AC9A708B-512B-4560-8806-37B873944221}" destId="{2F91679B-BB1F-484F-BF55-AB9464F2AA07}" srcOrd="13" destOrd="0" presId="urn:microsoft.com/office/officeart/2005/8/layout/cycle6"/>
    <dgm:cxn modelId="{B7B71FE5-99E5-45F2-873C-5E1FB155F066}" type="presParOf" srcId="{AC9A708B-512B-4560-8806-37B873944221}" destId="{6C7BCCFF-1E03-4BED-805C-863B0D92CE87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835DD-4690-4E70-A065-5A34A4DC82B0}">
      <dsp:nvSpPr>
        <dsp:cNvPr id="0" name=""/>
        <dsp:cNvSpPr/>
      </dsp:nvSpPr>
      <dsp:spPr>
        <a:xfrm>
          <a:off x="1516155" y="2271"/>
          <a:ext cx="1050643" cy="6829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Kont. Testing/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visualisering</a:t>
          </a:r>
        </a:p>
      </dsp:txBody>
      <dsp:txXfrm>
        <a:off x="1549492" y="35608"/>
        <a:ext cx="983969" cy="616244"/>
      </dsp:txXfrm>
    </dsp:sp>
    <dsp:sp modelId="{BA1390BF-A54A-48C0-AEEF-1302CB6A7F0A}">
      <dsp:nvSpPr>
        <dsp:cNvPr id="0" name=""/>
        <dsp:cNvSpPr/>
      </dsp:nvSpPr>
      <dsp:spPr>
        <a:xfrm>
          <a:off x="678241" y="343730"/>
          <a:ext cx="2726471" cy="2726471"/>
        </a:xfrm>
        <a:custGeom>
          <a:avLst/>
          <a:gdLst/>
          <a:ahLst/>
          <a:cxnLst/>
          <a:rect l="0" t="0" r="0" b="0"/>
          <a:pathLst>
            <a:path>
              <a:moveTo>
                <a:pt x="1895760" y="108313"/>
              </a:moveTo>
              <a:arcTo wR="1363235" hR="1363235" stAng="17579633" swAng="195941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364E3E-3456-4CCC-B012-6C87B6AA7A6B}">
      <dsp:nvSpPr>
        <dsp:cNvPr id="0" name=""/>
        <dsp:cNvSpPr/>
      </dsp:nvSpPr>
      <dsp:spPr>
        <a:xfrm>
          <a:off x="2812670" y="944243"/>
          <a:ext cx="1050643" cy="6829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Prototyper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Ide-marked</a:t>
          </a:r>
        </a:p>
      </dsp:txBody>
      <dsp:txXfrm>
        <a:off x="2846007" y="977580"/>
        <a:ext cx="983969" cy="616244"/>
      </dsp:txXfrm>
    </dsp:sp>
    <dsp:sp modelId="{F5EFF095-3040-459E-A56E-12D6AE887C2C}">
      <dsp:nvSpPr>
        <dsp:cNvPr id="0" name=""/>
        <dsp:cNvSpPr/>
      </dsp:nvSpPr>
      <dsp:spPr>
        <a:xfrm>
          <a:off x="678241" y="343730"/>
          <a:ext cx="2726471" cy="2726471"/>
        </a:xfrm>
        <a:custGeom>
          <a:avLst/>
          <a:gdLst/>
          <a:ahLst/>
          <a:cxnLst/>
          <a:rect l="0" t="0" r="0" b="0"/>
          <a:pathLst>
            <a:path>
              <a:moveTo>
                <a:pt x="2724616" y="1292139"/>
              </a:moveTo>
              <a:arcTo wR="1363235" hR="1363235" stAng="21420632" swAng="219466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236B93-DE71-4423-A6B3-8D844D2D890A}">
      <dsp:nvSpPr>
        <dsp:cNvPr id="0" name=""/>
        <dsp:cNvSpPr/>
      </dsp:nvSpPr>
      <dsp:spPr>
        <a:xfrm>
          <a:off x="2317445" y="2468387"/>
          <a:ext cx="1050643" cy="6829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Kompetanse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opplæring</a:t>
          </a:r>
        </a:p>
      </dsp:txBody>
      <dsp:txXfrm>
        <a:off x="2350782" y="2501724"/>
        <a:ext cx="983969" cy="616244"/>
      </dsp:txXfrm>
    </dsp:sp>
    <dsp:sp modelId="{3B7FF82E-DABE-43FE-8F78-D93BD9350D48}">
      <dsp:nvSpPr>
        <dsp:cNvPr id="0" name=""/>
        <dsp:cNvSpPr/>
      </dsp:nvSpPr>
      <dsp:spPr>
        <a:xfrm>
          <a:off x="678241" y="343730"/>
          <a:ext cx="2726471" cy="2726471"/>
        </a:xfrm>
        <a:custGeom>
          <a:avLst/>
          <a:gdLst/>
          <a:ahLst/>
          <a:cxnLst/>
          <a:rect l="0" t="0" r="0" b="0"/>
          <a:pathLst>
            <a:path>
              <a:moveTo>
                <a:pt x="1633796" y="2699352"/>
              </a:moveTo>
              <a:arcTo wR="1363235" hR="1363235" stAng="4713151" swAng="137369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1E8F94-8A39-4162-ACCF-E4BD62E8BA3E}">
      <dsp:nvSpPr>
        <dsp:cNvPr id="0" name=""/>
        <dsp:cNvSpPr/>
      </dsp:nvSpPr>
      <dsp:spPr>
        <a:xfrm>
          <a:off x="714866" y="2468387"/>
          <a:ext cx="1050643" cy="6829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 err="1"/>
            <a:t>Oppskalering</a:t>
          </a:r>
          <a:r>
            <a:rPr lang="nb-NO" sz="1200" kern="1200"/>
            <a:t> FoU</a:t>
          </a:r>
        </a:p>
      </dsp:txBody>
      <dsp:txXfrm>
        <a:off x="748203" y="2501724"/>
        <a:ext cx="983969" cy="616244"/>
      </dsp:txXfrm>
    </dsp:sp>
    <dsp:sp modelId="{BA399E6F-EAA2-4012-B3D4-F91F6F785593}">
      <dsp:nvSpPr>
        <dsp:cNvPr id="0" name=""/>
        <dsp:cNvSpPr/>
      </dsp:nvSpPr>
      <dsp:spPr>
        <a:xfrm>
          <a:off x="678241" y="343730"/>
          <a:ext cx="2726471" cy="2726471"/>
        </a:xfrm>
        <a:custGeom>
          <a:avLst/>
          <a:gdLst/>
          <a:ahLst/>
          <a:cxnLst/>
          <a:rect l="0" t="0" r="0" b="0"/>
          <a:pathLst>
            <a:path>
              <a:moveTo>
                <a:pt x="227614" y="2117407"/>
              </a:moveTo>
              <a:arcTo wR="1363235" hR="1363235" stAng="8784699" swAng="219466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C1E680-30B0-4A10-99CB-AA24088AF31F}">
      <dsp:nvSpPr>
        <dsp:cNvPr id="0" name=""/>
        <dsp:cNvSpPr/>
      </dsp:nvSpPr>
      <dsp:spPr>
        <a:xfrm>
          <a:off x="219641" y="944243"/>
          <a:ext cx="1050643" cy="6829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Teknologi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200" kern="1200"/>
            <a:t>adopsjon</a:t>
          </a:r>
        </a:p>
      </dsp:txBody>
      <dsp:txXfrm>
        <a:off x="252978" y="977580"/>
        <a:ext cx="983969" cy="616244"/>
      </dsp:txXfrm>
    </dsp:sp>
    <dsp:sp modelId="{6C7BCCFF-1E03-4BED-805C-863B0D92CE87}">
      <dsp:nvSpPr>
        <dsp:cNvPr id="0" name=""/>
        <dsp:cNvSpPr/>
      </dsp:nvSpPr>
      <dsp:spPr>
        <a:xfrm>
          <a:off x="678241" y="343730"/>
          <a:ext cx="2726471" cy="2726471"/>
        </a:xfrm>
        <a:custGeom>
          <a:avLst/>
          <a:gdLst/>
          <a:ahLst/>
          <a:cxnLst/>
          <a:rect l="0" t="0" r="0" b="0"/>
          <a:pathLst>
            <a:path>
              <a:moveTo>
                <a:pt x="237730" y="594048"/>
              </a:moveTo>
              <a:arcTo wR="1363235" hR="1363235" stAng="12860956" swAng="195941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AC034-CD78-49B0-BCA6-1A6DED00F801}" type="datetimeFigureOut">
              <a:rPr lang="en-GB" smtClean="0"/>
              <a:t>27/02/2018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3E418-C684-4945-99FD-AD67B5195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407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577" algn="l" defTabSz="4571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154" algn="l" defTabSz="4571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731" algn="l" defTabSz="4571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309" algn="l" defTabSz="4571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2886" algn="l" defTabSz="4571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462" algn="l" defTabSz="4571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040" algn="l" defTabSz="4571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617" algn="l" defTabSz="4571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15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t>Presenter</a:t>
            </a:r>
          </a:p>
          <a:p>
            <a:r>
              <a:t>2017-06-26 12:51:09</a:t>
            </a:r>
          </a:p>
          <a:p>
            <a:r>
              <a:t>--------------------------------------------</a:t>
            </a:r>
          </a:p>
          <a:p>
            <a:r>
              <a:t>Med Omstillingsmotoren har vi ambisjoner om å gjøre noe med det ved at de raskere…..  … ved at</a:t>
            </a:r>
          </a:p>
        </p:txBody>
      </p:sp>
    </p:spTree>
    <p:extLst>
      <p:ext uri="{BB962C8B-B14F-4D97-AF65-F5344CB8AC3E}">
        <p14:creationId xmlns:p14="http://schemas.microsoft.com/office/powerpoint/2010/main" val="2774542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800" i="0"/>
              <a:t>ROMa skal være en nasjonal, åpen arena for læring og innovasjon på tvers av bransjer.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800" i="0"/>
              <a:t>ROMa skal være en pådriver i å gjøre norsk vareproduserende industri grønnere, smartere og mer nyskapende med høyere produktivitet.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800" i="0"/>
              <a:t>SINTEF Raufoss Manufacturing AS (SRM) er vertsbedrift på vegne av NCE Raufoss.</a:t>
            </a: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3E418-C684-4945-99FD-AD67B519583E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231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915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3E418-C684-4945-99FD-AD67B519583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4732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2413" y="739775"/>
            <a:ext cx="6337300" cy="35639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2703">
              <a:spcBef>
                <a:spcPct val="30000"/>
              </a:spcBef>
              <a:spcAft>
                <a:spcPct val="0"/>
              </a:spcAft>
              <a:defRPr/>
            </a:pPr>
            <a:endParaRPr lang="en-US" sz="1100" b="1"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99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Notes </a:t>
            </a:r>
            <a:fld id="{AD141568-5488-4AC9-B82D-9F5CE1225E2A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pPr marL="0" marR="0" lvl="0" indent="0" algn="r" defTabSz="899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54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788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248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561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Økt kompleksitet</a:t>
            </a:r>
            <a:r>
              <a:rPr lang="nb-NO" baseline="0"/>
              <a:t> og hurtigere teknologiendringer betyr også at det fremover vil være behov for tettere integrasjon mellom sentrale virkemiddelaktører, og FoU/innovasjonsprogrammer med industrimedvirkning som SFI, BIA, klyngeprogrammene og Norsk katapult.</a:t>
            </a:r>
          </a:p>
          <a:p>
            <a:endParaRPr lang="nb-NO" baseline="0"/>
          </a:p>
          <a:p>
            <a:r>
              <a:rPr lang="nb-NO" baseline="0"/>
              <a:t>Vi har jo noen virkemidler som opererer her i dag, som klimateknologiordningen hos ENOVA, og Miljøteknologiordningen hos Innovasjon Norge. Men det er mye testing av teknologi hos bedriftene som ikke nødvendigvis har energieffektivisering eller miljøforbedringer som hovedmål. For eksempel </a:t>
            </a:r>
            <a:r>
              <a:rPr lang="nb-NO" baseline="0" err="1"/>
              <a:t>kræsjtesting</a:t>
            </a:r>
            <a:r>
              <a:rPr lang="nb-NO" baseline="0"/>
              <a:t> støtfangere.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75518-1208-B14E-ABEB-B6B92B3736A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086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3E418-C684-4945-99FD-AD67B519583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451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Gro</a:t>
            </a:r>
            <a:r>
              <a:rPr lang="en-US" dirty="0"/>
              <a:t> Eide / Elkem </a:t>
            </a:r>
            <a:r>
              <a:rPr lang="en-US" dirty="0" err="1"/>
              <a:t>styreleder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Lars Petter Maltby </a:t>
            </a:r>
            <a:r>
              <a:rPr lang="en-US" dirty="0" err="1"/>
              <a:t>prosjektleder</a:t>
            </a:r>
            <a:r>
              <a:rPr lang="en-US" dirty="0"/>
              <a:t>. </a:t>
            </a:r>
            <a:r>
              <a:rPr lang="en-US" dirty="0" err="1"/>
              <a:t>Åpning</a:t>
            </a:r>
            <a:r>
              <a:rPr lang="en-US" dirty="0"/>
              <a:t> 14. mars i </a:t>
            </a:r>
            <a:r>
              <a:rPr lang="en-US" dirty="0" err="1"/>
              <a:t>Grimstad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503B6-F4CD-DE49-AB30-479371E855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96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0503B6-F4CD-DE49-AB30-479371E855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176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800" i="0"/>
              <a:t>MTNC skal være en nasjonal, åpen arena for læring og innovasjon på tvers av bransjer med state-</a:t>
            </a:r>
            <a:r>
              <a:rPr lang="nb-NO" sz="800" i="0" err="1"/>
              <a:t>of</a:t>
            </a:r>
            <a:r>
              <a:rPr lang="nb-NO" sz="800" i="0"/>
              <a:t>-</a:t>
            </a:r>
            <a:r>
              <a:rPr lang="nb-NO" sz="800" i="0" err="1"/>
              <a:t>the</a:t>
            </a:r>
            <a:r>
              <a:rPr lang="nb-NO" sz="800" i="0"/>
              <a:t>-art infrastruktur og kompetanse.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800" i="0"/>
              <a:t>MTNC skal være en pådriver i å gjøre norsk vareproduserende industri grønnere, smartere og mer nyskapende med høyere produktivitet og raskere innovasjonstakt med økt treffsikkerhet og redusert risiko.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sz="800" i="0"/>
              <a:t>SINTEF Raufoss Manufacturing AS (SRM) er vertsbedrift på vegne av NCE Raufoss.</a:t>
            </a:r>
          </a:p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33E418-C684-4945-99FD-AD67B519583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244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4" Type="http://schemas.openxmlformats.org/officeDocument/2006/relationships/image" Target="../media/image18.jpe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3.xml"/><Relationship Id="rId1" Type="http://schemas.openxmlformats.org/officeDocument/2006/relationships/tags" Target="../tags/tag3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5.xml"/><Relationship Id="rId1" Type="http://schemas.openxmlformats.org/officeDocument/2006/relationships/tags" Target="../tags/tag3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4" Type="http://schemas.openxmlformats.org/officeDocument/2006/relationships/image" Target="../media/image18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0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customXml" Target="../../customXml/item6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4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customXml" Target="../../customXml/item5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customXml" Target="../../customXml/item12.xml"/><Relationship Id="rId4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customXml" Target="../../customXml/item56.xml"/><Relationship Id="rId4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customXml" Target="../../customXml/item47.xml"/><Relationship Id="rId4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0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5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customXml" Target="../../customXml/item38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customXml" Target="../../customXml/item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customXml" Target="../../customXml/item63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customXml" Target="../../customXml/item31.xml"/><Relationship Id="rId4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customXml" Target="../../customXml/item21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6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customXml" Target="../../customXml/item37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7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customXml" Target="../../customXml/item5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74.xml"/><Relationship Id="rId4" Type="http://schemas.openxmlformats.org/officeDocument/2006/relationships/tags" Target="../tags/tag7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75.xml"/><Relationship Id="rId1" Type="http://schemas.openxmlformats.org/officeDocument/2006/relationships/customXml" Target="../../customXml/item1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customXml" Target="../../customXml/item5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3.xml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2" Type="http://schemas.openxmlformats.org/officeDocument/2006/relationships/tags" Target="../tags/tag84.xml"/><Relationship Id="rId1" Type="http://schemas.openxmlformats.org/officeDocument/2006/relationships/customXml" Target="../../customXml/item3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emf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emf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jpe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emf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9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.bin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9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3.bin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895584 w 12192000"/>
              <a:gd name="connsiteY1" fmla="*/ 0 h 6858000"/>
              <a:gd name="connsiteX2" fmla="*/ 895584 w 12192000"/>
              <a:gd name="connsiteY2" fmla="*/ 1800225 h 6858000"/>
              <a:gd name="connsiteX3" fmla="*/ 2515892 w 12192000"/>
              <a:gd name="connsiteY3" fmla="*/ 1800225 h 6858000"/>
              <a:gd name="connsiteX4" fmla="*/ 2515892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895584" y="0"/>
                </a:lnTo>
                <a:lnTo>
                  <a:pt x="895584" y="1800225"/>
                </a:lnTo>
                <a:lnTo>
                  <a:pt x="2515892" y="1800225"/>
                </a:lnTo>
                <a:lnTo>
                  <a:pt x="2515892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tIns="720000" anchor="t" anchorCtr="1">
            <a:noAutofit/>
          </a:bodyPr>
          <a:lstStyle>
            <a:lvl1pPr marL="180036" marR="0" indent="0" algn="ctr" defTabSz="914537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Sett inn </a:t>
            </a:r>
            <a:r>
              <a:rPr lang="en-GB" err="1"/>
              <a:t>bilde</a:t>
            </a:r>
            <a:r>
              <a:rPr lang="en-GB"/>
              <a:t> </a:t>
            </a:r>
            <a:r>
              <a:rPr lang="en-GB" err="1"/>
              <a:t>fra</a:t>
            </a:r>
            <a:r>
              <a:rPr lang="en-GB"/>
              <a:t> </a:t>
            </a:r>
            <a:r>
              <a:rPr lang="en-GB" err="1"/>
              <a:t>menyen</a:t>
            </a:r>
            <a:r>
              <a:rPr lang="en-GB"/>
              <a:t>:</a:t>
            </a:r>
            <a:br>
              <a:rPr lang="en-GB"/>
            </a:br>
            <a:r>
              <a:rPr lang="en-GB"/>
              <a:t>“Sett inn/insert” -&gt; “</a:t>
            </a:r>
            <a:r>
              <a:rPr lang="en-GB" err="1"/>
              <a:t>Bilde</a:t>
            </a:r>
            <a:r>
              <a:rPr lang="en-GB"/>
              <a:t>/Picture”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30" y="1080136"/>
            <a:ext cx="981013" cy="21406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407696" y="2879206"/>
            <a:ext cx="6769286" cy="3181610"/>
          </a:xfrm>
          <a:solidFill>
            <a:srgbClr val="FFFFFF">
              <a:alpha val="85098"/>
            </a:srgbClr>
          </a:solidFill>
        </p:spPr>
        <p:txBody>
          <a:bodyPr lIns="360072" tIns="360072" rIns="360072" bIns="1404281"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4600" cap="all" normalizeH="0" baseline="0">
                <a:solidFill>
                  <a:schemeClr val="dk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noColor"/>
          <p:cNvSpPr/>
          <p:nvPr userDrawn="1"/>
        </p:nvSpPr>
        <p:spPr>
          <a:xfrm>
            <a:off x="161376" y="188260"/>
            <a:ext cx="142498" cy="89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  <p:sp>
        <p:nvSpPr>
          <p:cNvPr id="16" name="Rektangel 15"/>
          <p:cNvSpPr/>
          <p:nvPr userDrawn="1"/>
        </p:nvSpPr>
        <p:spPr>
          <a:xfrm>
            <a:off x="896512" y="-1"/>
            <a:ext cx="1623803" cy="18038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65" y="1080135"/>
            <a:ext cx="989890" cy="216000"/>
          </a:xfrm>
          <a:prstGeom prst="rect">
            <a:avLst/>
          </a:prstGeom>
        </p:spPr>
      </p:pic>
      <p:sp>
        <p:nvSpPr>
          <p:cNvPr id="7" name="Plassholder f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4818166" y="5178320"/>
            <a:ext cx="3871913" cy="65633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000"/>
              </a:spcAft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Ola Nordmann</a:t>
            </a:r>
          </a:p>
          <a:p>
            <a:pPr lvl="0"/>
            <a:r>
              <a:rPr lang="nb-NO" err="1"/>
              <a:t>Month</a:t>
            </a:r>
            <a:r>
              <a:rPr lang="nb-NO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2142406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Month 2016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80477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715276" y="2700338"/>
            <a:ext cx="4986948" cy="34204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6715276" y="920493"/>
            <a:ext cx="4986948" cy="1319077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560" cy="685885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0" tIns="2520504" rIns="0" bIns="0" anchor="t" anchorCtr="1"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nb-NO" err="1">
                <a:solidFill>
                  <a:srgbClr val="FFFFFF"/>
                </a:solidFill>
              </a:rPr>
              <a:t>Month</a:t>
            </a:r>
            <a:r>
              <a:rPr lang="nb-NO">
                <a:solidFill>
                  <a:srgbClr val="FFFFFF"/>
                </a:solidFill>
              </a:rPr>
              <a:t>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56788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965263" y="2700338"/>
            <a:ext cx="4654854" cy="3420428"/>
          </a:xfrm>
        </p:spPr>
        <p:txBody>
          <a:bodyPr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965264" y="920493"/>
            <a:ext cx="4654853" cy="1319077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nb-NO" err="1">
                <a:solidFill>
                  <a:srgbClr val="FFFFFF"/>
                </a:solidFill>
              </a:rPr>
              <a:t>Month</a:t>
            </a:r>
            <a:r>
              <a:rPr lang="nb-NO">
                <a:solidFill>
                  <a:srgbClr val="FFFFFF"/>
                </a:solidFill>
              </a:rPr>
              <a:t>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9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6092440" y="-858"/>
            <a:ext cx="6099560" cy="685885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0" tIns="2520504" rIns="0" bIns="0" anchor="t" anchorCtr="1"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smartart"/>
          <p:cNvSpPr>
            <a:spLocks noGrp="1"/>
          </p:cNvSpPr>
          <p:nvPr>
            <p:ph type="dgm" sz="quarter" idx="19" hasCustomPrompt="1"/>
          </p:nvPr>
        </p:nvSpPr>
        <p:spPr>
          <a:xfrm>
            <a:off x="10793052" y="6255782"/>
            <a:ext cx="981186" cy="21422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 sz="100" baseline="0"/>
            </a:lvl1pPr>
          </a:lstStyle>
          <a:p>
            <a:r>
              <a:rPr lang="nb-NO" sz="100"/>
              <a:t> </a:t>
            </a:r>
            <a:endParaRPr lang="nb-NO"/>
          </a:p>
        </p:txBody>
      </p:sp>
      <p:pic>
        <p:nvPicPr>
          <p:cNvPr id="11" name="logo_hvit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  <p:pic>
        <p:nvPicPr>
          <p:cNvPr id="12" name="logo_blaa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11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216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2">
              <a:lumMod val="50000"/>
            </a:schemeClr>
          </a:solidFill>
        </p:spPr>
        <p:txBody>
          <a:bodyPr tIns="2880576" anchor="t" anchorCtr="1">
            <a:normAutofit/>
          </a:bodyPr>
          <a:lstStyle>
            <a:lvl1pPr marL="0" indent="0">
              <a:buNone/>
              <a:defRPr sz="1500"/>
            </a:lvl1pPr>
          </a:lstStyle>
          <a:p>
            <a:endParaRPr lang="en-GB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 err="1">
                <a:solidFill>
                  <a:srgbClr val="FFFFFF"/>
                </a:solidFill>
              </a:rPr>
              <a:t>Month</a:t>
            </a:r>
            <a:r>
              <a:rPr lang="nb-NO">
                <a:solidFill>
                  <a:srgbClr val="FFFFFF"/>
                </a:solidFill>
              </a:rPr>
              <a:t> 2016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12" name="smartart"/>
          <p:cNvSpPr>
            <a:spLocks noGrp="1"/>
          </p:cNvSpPr>
          <p:nvPr>
            <p:ph type="dgm" sz="quarter" idx="19" hasCustomPrompt="1"/>
          </p:nvPr>
        </p:nvSpPr>
        <p:spPr>
          <a:xfrm>
            <a:off x="10793052" y="6255782"/>
            <a:ext cx="981186" cy="21422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 sz="100" baseline="0"/>
            </a:lvl1pPr>
          </a:lstStyle>
          <a:p>
            <a:r>
              <a:rPr lang="nb-NO" sz="100"/>
              <a:t> </a:t>
            </a:r>
            <a:endParaRPr lang="nb-NO"/>
          </a:p>
        </p:txBody>
      </p:sp>
      <p:pic>
        <p:nvPicPr>
          <p:cNvPr id="13" name="logo_hvit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  <p:pic>
        <p:nvPicPr>
          <p:cNvPr id="14" name="logo_blaa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937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54181" y="2700338"/>
            <a:ext cx="4320821" cy="34204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635070" y="2700338"/>
            <a:ext cx="4320821" cy="34204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err="1">
                <a:solidFill>
                  <a:srgbClr val="FFFFFF"/>
                </a:solidFill>
              </a:rPr>
              <a:t>Month</a:t>
            </a:r>
            <a:r>
              <a:rPr lang="nb-NO">
                <a:solidFill>
                  <a:srgbClr val="FFFFFF"/>
                </a:solidFill>
              </a:rPr>
              <a:t> 2016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5907498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1" y="2700337"/>
            <a:ext cx="4320821" cy="585073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68" indent="0">
              <a:buNone/>
              <a:defRPr sz="2000" b="1"/>
            </a:lvl2pPr>
            <a:lvl3pPr marL="914537" indent="0">
              <a:buNone/>
              <a:defRPr sz="1800" b="1"/>
            </a:lvl3pPr>
            <a:lvl4pPr marL="1371806" indent="0">
              <a:buNone/>
              <a:defRPr sz="1600" b="1"/>
            </a:lvl4pPr>
            <a:lvl5pPr marL="1829074" indent="0">
              <a:buNone/>
              <a:defRPr sz="1600" b="1"/>
            </a:lvl5pPr>
            <a:lvl6pPr marL="2286343" indent="0">
              <a:buNone/>
              <a:defRPr sz="1600" b="1"/>
            </a:lvl6pPr>
            <a:lvl7pPr marL="2743612" indent="0">
              <a:buNone/>
              <a:defRPr sz="1600" b="1"/>
            </a:lvl7pPr>
            <a:lvl8pPr marL="3200880" indent="0">
              <a:buNone/>
              <a:defRPr sz="1600" b="1"/>
            </a:lvl8pPr>
            <a:lvl9pPr marL="3658148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954181" y="3285410"/>
            <a:ext cx="4320821" cy="283535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635070" y="2700337"/>
            <a:ext cx="4320821" cy="585073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68" indent="0">
              <a:buNone/>
              <a:defRPr sz="2000" b="1"/>
            </a:lvl2pPr>
            <a:lvl3pPr marL="914537" indent="0">
              <a:buNone/>
              <a:defRPr sz="1800" b="1"/>
            </a:lvl3pPr>
            <a:lvl4pPr marL="1371806" indent="0">
              <a:buNone/>
              <a:defRPr sz="1600" b="1"/>
            </a:lvl4pPr>
            <a:lvl5pPr marL="1829074" indent="0">
              <a:buNone/>
              <a:defRPr sz="1600" b="1"/>
            </a:lvl5pPr>
            <a:lvl6pPr marL="2286343" indent="0">
              <a:buNone/>
              <a:defRPr sz="1600" b="1"/>
            </a:lvl6pPr>
            <a:lvl7pPr marL="2743612" indent="0">
              <a:buNone/>
              <a:defRPr sz="1600" b="1"/>
            </a:lvl7pPr>
            <a:lvl8pPr marL="3200880" indent="0">
              <a:buNone/>
              <a:defRPr sz="1600" b="1"/>
            </a:lvl8pPr>
            <a:lvl9pPr marL="3658148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635070" y="3285410"/>
            <a:ext cx="4320821" cy="283535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err="1">
                <a:solidFill>
                  <a:srgbClr val="FFFFFF"/>
                </a:solidFill>
              </a:rPr>
              <a:t>Month</a:t>
            </a:r>
            <a:r>
              <a:rPr lang="nb-NO">
                <a:solidFill>
                  <a:srgbClr val="FFFFFF"/>
                </a:solidFill>
              </a:rPr>
              <a:t> 2016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771985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770" y="2835354"/>
            <a:ext cx="1602460" cy="320056"/>
          </a:xfrm>
          <a:prstGeom prst="rect">
            <a:avLst/>
          </a:prstGeom>
        </p:spPr>
      </p:pic>
      <p:sp>
        <p:nvSpPr>
          <p:cNvPr id="4" name="TekstSylinder 3"/>
          <p:cNvSpPr txBox="1"/>
          <p:nvPr userDrawn="1"/>
        </p:nvSpPr>
        <p:spPr>
          <a:xfrm>
            <a:off x="1274052" y="3605753"/>
            <a:ext cx="9510538" cy="452337"/>
          </a:xfrm>
          <a:prstGeom prst="rect">
            <a:avLst/>
          </a:prstGeom>
          <a:noFill/>
        </p:spPr>
        <p:txBody>
          <a:bodyPr wrap="square" lIns="45729" tIns="22865" rIns="45729" bIns="22865" rtlCol="0">
            <a:spAutoFit/>
          </a:bodyPr>
          <a:lstStyle/>
          <a:p>
            <a:pPr marL="180036" algn="ctr" defTabSz="914537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nb-NO" sz="2400">
                <a:solidFill>
                  <a:srgbClr val="FFFFFF"/>
                </a:solidFill>
              </a:rPr>
              <a:t>Teknologi for et bedre samfunn</a:t>
            </a:r>
            <a:endParaRPr lang="nb-NO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6242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lide enge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770" y="2835354"/>
            <a:ext cx="1602460" cy="320056"/>
          </a:xfrm>
          <a:prstGeom prst="rect">
            <a:avLst/>
          </a:prstGeom>
        </p:spPr>
      </p:pic>
      <p:sp>
        <p:nvSpPr>
          <p:cNvPr id="10" name="TekstSylinder 9"/>
          <p:cNvSpPr txBox="1"/>
          <p:nvPr userDrawn="1"/>
        </p:nvSpPr>
        <p:spPr>
          <a:xfrm>
            <a:off x="1274052" y="3605754"/>
            <a:ext cx="9510538" cy="729430"/>
          </a:xfrm>
          <a:prstGeom prst="rect">
            <a:avLst/>
          </a:prstGeom>
          <a:noFill/>
        </p:spPr>
        <p:txBody>
          <a:bodyPr wrap="square" lIns="45729" tIns="22865" rIns="45729" bIns="22865" rtlCol="0">
            <a:spAutoFit/>
          </a:bodyPr>
          <a:lstStyle/>
          <a:p>
            <a:pPr marL="180036" algn="ctr" defTabSz="914537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pPr>
            <a:r>
              <a:rPr lang="nb-NO" sz="2400">
                <a:solidFill>
                  <a:srgbClr val="FFFFFF"/>
                </a:solidFill>
              </a:rPr>
              <a:t>Technology for a </a:t>
            </a:r>
            <a:r>
              <a:rPr lang="nb-NO" sz="2400" err="1">
                <a:solidFill>
                  <a:srgbClr val="FFFFFF"/>
                </a:solidFill>
              </a:rPr>
              <a:t>better</a:t>
            </a:r>
            <a:r>
              <a:rPr lang="nb-NO" sz="2400">
                <a:solidFill>
                  <a:srgbClr val="FFFFFF"/>
                </a:solidFill>
              </a:rPr>
              <a:t> </a:t>
            </a:r>
            <a:r>
              <a:rPr lang="nb-NO" sz="2400" err="1">
                <a:solidFill>
                  <a:srgbClr val="FFFFFF"/>
                </a:solidFill>
              </a:rPr>
              <a:t>society</a:t>
            </a:r>
            <a:endParaRPr lang="nb-NO" sz="2400">
              <a:solidFill>
                <a:srgbClr val="FFFFFF"/>
              </a:solidFill>
            </a:endParaRPr>
          </a:p>
          <a:p>
            <a:pPr defTabSz="914263"/>
            <a:endParaRPr lang="nb-NO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485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err="1">
                <a:solidFill>
                  <a:srgbClr val="FFFFFF"/>
                </a:solidFill>
              </a:rPr>
              <a:t>Month</a:t>
            </a:r>
            <a:r>
              <a:rPr lang="nb-NO">
                <a:solidFill>
                  <a:srgbClr val="FFFFFF"/>
                </a:solidFill>
              </a:rPr>
              <a:t> 2016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grpSp>
        <p:nvGrpSpPr>
          <p:cNvPr id="6" name="AGENDA" hidden="1"/>
          <p:cNvGrpSpPr/>
          <p:nvPr userDrawn="1"/>
        </p:nvGrpSpPr>
        <p:grpSpPr>
          <a:xfrm>
            <a:off x="3160200" y="1"/>
            <a:ext cx="5871600" cy="647304"/>
            <a:chOff x="3160200" y="1"/>
            <a:chExt cx="5871600" cy="647304"/>
          </a:xfrm>
        </p:grpSpPr>
        <p:sp>
          <p:nvSpPr>
            <p:cNvPr id="7" name="TXTBOKS"/>
            <p:cNvSpPr/>
            <p:nvPr userDrawn="1"/>
          </p:nvSpPr>
          <p:spPr>
            <a:xfrm>
              <a:off x="3160200" y="1"/>
              <a:ext cx="5871600" cy="622878"/>
            </a:xfrm>
            <a:prstGeom prst="rect">
              <a:avLst/>
            </a:prstGeom>
            <a:solidFill>
              <a:srgbClr val="1A466E"/>
            </a:solidFill>
            <a:ln w="72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4000" tIns="0" bIns="0" rtlCol="0" anchor="ctr"/>
            <a:lstStyle/>
            <a:p>
              <a:pPr defTabSz="914263"/>
              <a:r>
                <a:rPr lang="nb-NO" sz="2400" err="1">
                  <a:solidFill>
                    <a:srgbClr val="99B0C1"/>
                  </a:solidFill>
                </a:rPr>
                <a:t>Text</a:t>
              </a:r>
              <a:endParaRPr lang="nb-NO" sz="2400">
                <a:solidFill>
                  <a:srgbClr val="99B0C1"/>
                </a:solidFill>
              </a:endParaRPr>
            </a:p>
          </p:txBody>
        </p:sp>
        <p:sp>
          <p:nvSpPr>
            <p:cNvPr id="8" name="NRBOKS"/>
            <p:cNvSpPr/>
            <p:nvPr userDrawn="1"/>
          </p:nvSpPr>
          <p:spPr>
            <a:xfrm>
              <a:off x="3240590" y="44644"/>
              <a:ext cx="522000" cy="522000"/>
            </a:xfrm>
            <a:prstGeom prst="roundRect">
              <a:avLst/>
            </a:prstGeom>
            <a:solidFill>
              <a:srgbClr val="003C65"/>
            </a:solidFill>
            <a:ln w="72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3"/>
              <a:r>
                <a:rPr lang="nb-NO" sz="3000" b="1">
                  <a:solidFill>
                    <a:srgbClr val="99B0C1"/>
                  </a:solidFill>
                </a:rPr>
                <a:t>1</a:t>
              </a:r>
            </a:p>
          </p:txBody>
        </p:sp>
        <p:sp>
          <p:nvSpPr>
            <p:cNvPr id="9" name="LINJE"/>
            <p:cNvSpPr/>
            <p:nvPr userDrawn="1"/>
          </p:nvSpPr>
          <p:spPr>
            <a:xfrm>
              <a:off x="3160200" y="622105"/>
              <a:ext cx="5871600" cy="25200"/>
            </a:xfrm>
            <a:prstGeom prst="rect">
              <a:avLst/>
            </a:prstGeom>
            <a:solidFill>
              <a:srgbClr val="3B63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3"/>
              <a:endParaRPr lang="nb-NO" sz="1799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741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err="1">
                <a:solidFill>
                  <a:srgbClr val="FFFFFF"/>
                </a:solidFill>
              </a:rPr>
              <a:t>Month</a:t>
            </a:r>
            <a:r>
              <a:rPr lang="nb-NO">
                <a:solidFill>
                  <a:srgbClr val="FFFFFF"/>
                </a:solidFill>
              </a:rPr>
              <a:t> 2016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1030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err="1">
                <a:solidFill>
                  <a:srgbClr val="FFFFFF"/>
                </a:solidFill>
              </a:rPr>
              <a:t>Month</a:t>
            </a:r>
            <a:r>
              <a:rPr lang="nb-NO">
                <a:solidFill>
                  <a:srgbClr val="FFFFFF"/>
                </a:solidFill>
              </a:rPr>
              <a:t> 2016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92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Month 2016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384003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301B54-85CA-4A31-B744-EAEAABC41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0F0DC50C-51FE-4CEB-9792-B7EF8A808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83F2F77-981F-4F04-A67D-59C1DA50B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F488CF7-6350-4B68-932E-716D686A8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92F849D-DFC8-49E6-89AE-E2064D6D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961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3AF0D2-E963-4C01-9BBD-E8A4BFE11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B004C34-ED44-4D9D-A2B6-DB27632A3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846C445-1B88-40A4-B1F6-FF247D5AF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2F56892-5074-4CA1-BE30-814D78FF5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71A7DEB-9607-4055-8CFB-293D0EFC9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0043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61C3E9-4574-42EE-9872-1FEB159AD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9A36D89-0A3C-47DC-B71D-7D5C0DEC4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C39FFE9-7748-400D-A427-2535CD6AC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AE1F59E-CB44-4EC6-A9F5-86757E938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B909A3D-71FD-46CD-B73D-0AB4EDC46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807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DA12D2-ED4D-4035-AEEE-F5624875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0772E07-AA07-4823-BFA6-A17DD5058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A8FF015-1A7C-409E-8A69-0174454B0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C5AFD1D5-631A-41F5-8305-DC63E0A15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3CFD234-2EE8-4EDC-BE27-98E80D7CF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B9460090-51D9-4597-AE3D-9707537DC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582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7CBA38-7D6F-42C4-849A-EF01CB2B3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12BE352-EF26-4F54-A23E-F47369DB7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EA7D720-76D5-4C6B-95B1-FE0592CAD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3A5C2A0-57C9-469C-821F-7F4FEBE0BF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CA5FE74-4039-4D83-806C-CC03151E09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7F775BD-7E8C-4F64-909D-CAAD75DAF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8537CF46-CF05-4F49-B539-63F4F6E21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4034061-F586-4653-89AD-1A6D71EDF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1273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B6F345-4B3D-43F0-B76D-D2F991277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DCA230A-A14C-43C3-8D3C-04FC62A5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072BF41-31F0-42BD-A108-F589581CB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2A65F16-125F-449C-9D21-E448405F3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521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5942498-E76B-410D-A2DF-0753F05D4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30B165D-069E-417B-918F-7AE0A6F71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16573BA-D9BB-44BF-8DD8-879902B3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127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BE7167-CDB6-4E44-BA38-776AD20E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ABCC99-77EF-469A-95C6-0BD421AAB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CAF7CC6B-0A69-489C-A840-D21FC1C26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9B4D0DA-54C1-4640-B814-7F8FFB7C3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B0886FD-C992-4FFA-A5F3-B56128F66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EF67F19-264B-4DBA-B004-9BC12B56D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147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8D8F99E-4A01-4FA6-9F27-DA8556430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8C11358A-92A2-41DA-8E92-CB1928F2EA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869FB05-74E2-430D-BA4E-E2CD45465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0B6B361-36B0-493A-BADB-15C2F4B1A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BD4994E-9E05-4642-8313-07383B93B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C266296-5C3B-488E-89BF-63FE05EEB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1875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48E52D-6FD6-4217-9401-CB12E3D0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D1874EE-0372-494F-B438-F8E45AE7A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ECA9A7B-7A0F-4484-9977-98CF39621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7C0069C-47CA-4985-AF72-BD9BBE83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58CC41F-350B-4008-A160-0340CDF2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61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ter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 descr="bunn_felt_ppt.psd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5456"/>
            <a:ext cx="12192000" cy="542544"/>
          </a:xfrm>
          <a:prstGeom prst="rect">
            <a:avLst/>
          </a:prstGeom>
        </p:spPr>
      </p:pic>
      <p:pic>
        <p:nvPicPr>
          <p:cNvPr id="9" name="Bilde 8" descr="topp_felt_materie_ppt.psd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5" y="0"/>
            <a:ext cx="12192000" cy="1426464"/>
          </a:xfrm>
          <a:prstGeom prst="rect">
            <a:avLst/>
          </a:prstGeom>
        </p:spPr>
      </p:pic>
      <p:pic>
        <p:nvPicPr>
          <p:cNvPr id="19" name="Bilde 18" descr="nce_raufoss_neg.ai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1" y="24655"/>
            <a:ext cx="2115779" cy="594191"/>
          </a:xfrm>
          <a:prstGeom prst="rect">
            <a:avLst/>
          </a:prstGeom>
        </p:spPr>
      </p:pic>
      <p:sp>
        <p:nvSpPr>
          <p:cNvPr id="20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85368" y="1800002"/>
            <a:ext cx="10800000" cy="4125644"/>
          </a:xfrm>
        </p:spPr>
        <p:txBody>
          <a:bodyPr/>
          <a:lstStyle>
            <a:lvl1pPr marL="203597" indent="-203597" algn="l">
              <a:buFont typeface="Arial" pitchFamily="34" charset="0"/>
              <a:buChar char="•"/>
              <a:defRPr baseline="0">
                <a:solidFill>
                  <a:schemeClr val="accent1"/>
                </a:solidFill>
                <a:latin typeface="Arial"/>
              </a:defRPr>
            </a:lvl1pPr>
          </a:lstStyle>
          <a:p>
            <a:r>
              <a:rPr lang="nb-NO"/>
              <a:t>Klikk for å legge til tekst</a:t>
            </a:r>
          </a:p>
        </p:txBody>
      </p:sp>
      <p:sp>
        <p:nvSpPr>
          <p:cNvPr id="21" name="Plassholder for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85368" y="720000"/>
            <a:ext cx="10800000" cy="900000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3300" b="1" i="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nb-NO"/>
              <a:t>Klikk for å legge til en tittel</a:t>
            </a:r>
          </a:p>
        </p:txBody>
      </p:sp>
      <p:sp>
        <p:nvSpPr>
          <p:cNvPr id="10" name="Plassholder for dato 4"/>
          <p:cNvSpPr>
            <a:spLocks noGrp="1"/>
          </p:cNvSpPr>
          <p:nvPr>
            <p:ph type="dt" sz="half" idx="11"/>
          </p:nvPr>
        </p:nvSpPr>
        <p:spPr>
          <a:xfrm>
            <a:off x="609600" y="640269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675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9764E510-50CB-4C35-A529-FB7C70B2D748}" type="datetime1">
              <a:rPr lang="nb-NO" smtClean="0">
                <a:solidFill>
                  <a:prstClr val="white"/>
                </a:solidFill>
              </a:rPr>
              <a:pPr/>
              <a:t>27.02.2018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11" name="Plassholder for lysbildenummer 6"/>
          <p:cNvSpPr>
            <a:spLocks noGrp="1"/>
          </p:cNvSpPr>
          <p:nvPr>
            <p:ph type="sldNum" sz="quarter" idx="14"/>
          </p:nvPr>
        </p:nvSpPr>
        <p:spPr>
          <a:xfrm>
            <a:off x="8629747" y="640269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2B25ADA6-29F8-FD47-AAB1-37D39D209F31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79226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EA929FFA-29E4-4621-8C98-AB0095A183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3D850B4E-CADE-4F6C-ACC9-DB55A31642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D02B26E-81AA-4244-8819-D70347F3B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8DA21-FFA9-442F-B1CF-4BDA917DEC1B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413E5E5-2A2A-43CC-8C90-48A8E78F0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CE75233-924F-4643-89B6-99919D67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2331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ection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941" y="573317"/>
            <a:ext cx="11230421" cy="431020"/>
          </a:xfrm>
          <a:prstGeom prst="rect">
            <a:avLst/>
          </a:prstGeom>
        </p:spPr>
        <p:txBody>
          <a:bodyPr/>
          <a:lstStyle>
            <a:lvl1pPr algn="l">
              <a:defRPr sz="24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500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329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330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330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3C9C6E5-68F0-4C8F-8DCB-22176F54243C}" type="datetimeFigureOut">
              <a:rPr lang="nb-NO">
                <a:solidFill>
                  <a:prstClr val="black"/>
                </a:solidFill>
              </a:rPr>
              <a:pPr/>
              <a:t>27.02.2018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5A910BC-0944-4222-960A-BE17988EF4C6}" type="slidenum">
              <a:rPr lang="nb-NO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6021288"/>
            <a:ext cx="12192000" cy="8547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919584"/>
              </a:clrFrom>
              <a:clrTo>
                <a:srgbClr val="91958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" y="5884422"/>
            <a:ext cx="2711979" cy="1200452"/>
          </a:xfrm>
          <a:prstGeom prst="rect">
            <a:avLst/>
          </a:prstGeom>
        </p:spPr>
      </p:pic>
      <p:pic>
        <p:nvPicPr>
          <p:cNvPr id="20" name="0D21D906-E9DF-41D0-B542-B73C89B8CEF6" descr="F5839107-7E32-484B-BA33-5A6F83EB788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5791419"/>
            <a:ext cx="6604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877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69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954182" y="1883324"/>
            <a:ext cx="9001711" cy="3049624"/>
          </a:xfrm>
          <a:noFill/>
        </p:spPr>
        <p:txBody>
          <a:bodyPr tIns="360072" bIns="0" anchor="t">
            <a:normAutofit/>
          </a:bodyPr>
          <a:lstStyle>
            <a:lvl1pPr>
              <a:lnSpc>
                <a:spcPct val="70000"/>
              </a:lnSpc>
              <a:defRPr sz="8100" cap="all" baseline="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2"/>
          <p:cNvSpPr>
            <a:spLocks noGrp="1"/>
          </p:cNvSpPr>
          <p:nvPr>
            <p:ph type="body" idx="1"/>
          </p:nvPr>
        </p:nvSpPr>
        <p:spPr>
          <a:xfrm>
            <a:off x="954182" y="5724716"/>
            <a:ext cx="9001711" cy="506998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None/>
              <a:defRPr sz="1200">
                <a:solidFill>
                  <a:schemeClr val="accent2"/>
                </a:solidFill>
                <a:latin typeface="+mj-lt"/>
              </a:defRPr>
            </a:lvl1pPr>
            <a:lvl2pPr marL="4572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5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8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6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1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295002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Month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9758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715276" y="2700338"/>
            <a:ext cx="4986948" cy="34204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6715276" y="920493"/>
            <a:ext cx="4986948" cy="1319077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560" cy="685885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0" tIns="2520504" rIns="0" bIns="0" anchor="t" anchorCtr="1"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nb-NO"/>
              <a:t>Month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4048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965263" y="2700338"/>
            <a:ext cx="4654854" cy="3420428"/>
          </a:xfrm>
        </p:spPr>
        <p:txBody>
          <a:bodyPr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965264" y="920493"/>
            <a:ext cx="4654853" cy="1319077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nb-NO"/>
              <a:t>Month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6092440" y="-858"/>
            <a:ext cx="6099560" cy="685885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0" tIns="2520504" rIns="0" bIns="0" anchor="t" anchorCtr="1"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10" name="smartart"/>
          <p:cNvSpPr>
            <a:spLocks noGrp="1"/>
          </p:cNvSpPr>
          <p:nvPr>
            <p:ph type="dgm" sz="quarter" idx="19" hasCustomPrompt="1"/>
          </p:nvPr>
        </p:nvSpPr>
        <p:spPr>
          <a:xfrm>
            <a:off x="10793052" y="6255782"/>
            <a:ext cx="981186" cy="21422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 sz="100" baseline="0"/>
            </a:lvl1pPr>
          </a:lstStyle>
          <a:p>
            <a:r>
              <a:rPr lang="en-GB" sz="100"/>
              <a:t> </a:t>
            </a:r>
            <a:endParaRPr lang="en-GB"/>
          </a:p>
        </p:txBody>
      </p:sp>
      <p:pic>
        <p:nvPicPr>
          <p:cNvPr id="11" name="logo_hvit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  <p:pic>
        <p:nvPicPr>
          <p:cNvPr id="12" name="logo_blaa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949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21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2">
              <a:lumMod val="50000"/>
            </a:schemeClr>
          </a:solidFill>
        </p:spPr>
        <p:txBody>
          <a:bodyPr tIns="2880576" anchor="t" anchorCtr="1">
            <a:normAutofit/>
          </a:bodyPr>
          <a:lstStyle>
            <a:lvl1pPr marL="0" indent="0">
              <a:buNone/>
              <a:defRPr sz="1500"/>
            </a:lvl1pPr>
          </a:lstStyle>
          <a:p>
            <a:endParaRPr lang="en-GB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Month 2016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smartart"/>
          <p:cNvSpPr>
            <a:spLocks noGrp="1"/>
          </p:cNvSpPr>
          <p:nvPr>
            <p:ph type="dgm" sz="quarter" idx="19" hasCustomPrompt="1"/>
          </p:nvPr>
        </p:nvSpPr>
        <p:spPr>
          <a:xfrm>
            <a:off x="10793052" y="6255782"/>
            <a:ext cx="981186" cy="21422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 sz="100" baseline="0"/>
            </a:lvl1pPr>
          </a:lstStyle>
          <a:p>
            <a:r>
              <a:rPr lang="en-GB" sz="100"/>
              <a:t> </a:t>
            </a:r>
            <a:endParaRPr lang="en-GB"/>
          </a:p>
        </p:txBody>
      </p:sp>
      <p:pic>
        <p:nvPicPr>
          <p:cNvPr id="13" name="logo_hvit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  <p:pic>
        <p:nvPicPr>
          <p:cNvPr id="14" name="logo_blaa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8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Month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2558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54181" y="2700338"/>
            <a:ext cx="4320821" cy="34204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635070" y="2700338"/>
            <a:ext cx="4320821" cy="34204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Month 2016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240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1" y="2700337"/>
            <a:ext cx="4320821" cy="585073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68" indent="0">
              <a:buNone/>
              <a:defRPr sz="2000" b="1"/>
            </a:lvl2pPr>
            <a:lvl3pPr marL="914537" indent="0">
              <a:buNone/>
              <a:defRPr sz="1800" b="1"/>
            </a:lvl3pPr>
            <a:lvl4pPr marL="1371806" indent="0">
              <a:buNone/>
              <a:defRPr sz="1600" b="1"/>
            </a:lvl4pPr>
            <a:lvl5pPr marL="1829074" indent="0">
              <a:buNone/>
              <a:defRPr sz="1600" b="1"/>
            </a:lvl5pPr>
            <a:lvl6pPr marL="2286343" indent="0">
              <a:buNone/>
              <a:defRPr sz="1600" b="1"/>
            </a:lvl6pPr>
            <a:lvl7pPr marL="2743612" indent="0">
              <a:buNone/>
              <a:defRPr sz="1600" b="1"/>
            </a:lvl7pPr>
            <a:lvl8pPr marL="3200880" indent="0">
              <a:buNone/>
              <a:defRPr sz="1600" b="1"/>
            </a:lvl8pPr>
            <a:lvl9pPr marL="3658148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954181" y="3285410"/>
            <a:ext cx="4320821" cy="283535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635070" y="2700337"/>
            <a:ext cx="4320821" cy="585073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68" indent="0">
              <a:buNone/>
              <a:defRPr sz="2000" b="1"/>
            </a:lvl2pPr>
            <a:lvl3pPr marL="914537" indent="0">
              <a:buNone/>
              <a:defRPr sz="1800" b="1"/>
            </a:lvl3pPr>
            <a:lvl4pPr marL="1371806" indent="0">
              <a:buNone/>
              <a:defRPr sz="1600" b="1"/>
            </a:lvl4pPr>
            <a:lvl5pPr marL="1829074" indent="0">
              <a:buNone/>
              <a:defRPr sz="1600" b="1"/>
            </a:lvl5pPr>
            <a:lvl6pPr marL="2286343" indent="0">
              <a:buNone/>
              <a:defRPr sz="1600" b="1"/>
            </a:lvl6pPr>
            <a:lvl7pPr marL="2743612" indent="0">
              <a:buNone/>
              <a:defRPr sz="1600" b="1"/>
            </a:lvl7pPr>
            <a:lvl8pPr marL="3200880" indent="0">
              <a:buNone/>
              <a:defRPr sz="1600" b="1"/>
            </a:lvl8pPr>
            <a:lvl9pPr marL="3658148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635070" y="3285410"/>
            <a:ext cx="4320821" cy="283535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Month 2016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5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770" y="2835354"/>
            <a:ext cx="1602460" cy="320056"/>
          </a:xfrm>
          <a:prstGeom prst="rect">
            <a:avLst/>
          </a:prstGeom>
        </p:spPr>
      </p:pic>
      <p:sp>
        <p:nvSpPr>
          <p:cNvPr id="4" name="TekstSylinder 3"/>
          <p:cNvSpPr txBox="1"/>
          <p:nvPr userDrawn="1"/>
        </p:nvSpPr>
        <p:spPr>
          <a:xfrm>
            <a:off x="1274052" y="3605753"/>
            <a:ext cx="9510538" cy="452337"/>
          </a:xfrm>
          <a:prstGeom prst="rect">
            <a:avLst/>
          </a:prstGeom>
          <a:noFill/>
        </p:spPr>
        <p:txBody>
          <a:bodyPr wrap="square" lIns="45729" tIns="22865" rIns="45729" bIns="22865" rtlCol="0">
            <a:spAutoFit/>
          </a:bodyPr>
          <a:lstStyle/>
          <a:p>
            <a:pPr marL="180036" marR="0" lvl="0" indent="0" algn="ctr" defTabSz="914537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Teknologi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 et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bedre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samfunn</a:t>
            </a:r>
            <a:endParaRPr lang="nb-NO" sz="1799"/>
          </a:p>
        </p:txBody>
      </p:sp>
    </p:spTree>
    <p:extLst>
      <p:ext uri="{BB962C8B-B14F-4D97-AF65-F5344CB8AC3E}">
        <p14:creationId xmlns:p14="http://schemas.microsoft.com/office/powerpoint/2010/main" val="1300028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lide enge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770" y="2835354"/>
            <a:ext cx="1602460" cy="320056"/>
          </a:xfrm>
          <a:prstGeom prst="rect">
            <a:avLst/>
          </a:prstGeom>
        </p:spPr>
      </p:pic>
      <p:sp>
        <p:nvSpPr>
          <p:cNvPr id="10" name="TekstSylinder 9"/>
          <p:cNvSpPr txBox="1"/>
          <p:nvPr userDrawn="1"/>
        </p:nvSpPr>
        <p:spPr>
          <a:xfrm>
            <a:off x="1274052" y="3605754"/>
            <a:ext cx="9510538" cy="729430"/>
          </a:xfrm>
          <a:prstGeom prst="rect">
            <a:avLst/>
          </a:prstGeom>
          <a:noFill/>
        </p:spPr>
        <p:txBody>
          <a:bodyPr wrap="square" lIns="45729" tIns="22865" rIns="45729" bIns="22865" rtlCol="0">
            <a:spAutoFit/>
          </a:bodyPr>
          <a:lstStyle/>
          <a:p>
            <a:pPr marL="180036" marR="0" lvl="0" indent="0" algn="ctr" defTabSz="914537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Technology for a better society</a:t>
            </a:r>
          </a:p>
          <a:p>
            <a:endParaRPr lang="nb-NO" sz="1799"/>
          </a:p>
        </p:txBody>
      </p:sp>
    </p:spTree>
    <p:extLst>
      <p:ext uri="{BB962C8B-B14F-4D97-AF65-F5344CB8AC3E}">
        <p14:creationId xmlns:p14="http://schemas.microsoft.com/office/powerpoint/2010/main" val="3891770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err="1"/>
              <a:t>Month</a:t>
            </a:r>
            <a:r>
              <a:rPr lang="nb-NO"/>
              <a:t> 2016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grpSp>
        <p:nvGrpSpPr>
          <p:cNvPr id="6" name="AGENDA" hidden="1"/>
          <p:cNvGrpSpPr/>
          <p:nvPr userDrawn="1"/>
        </p:nvGrpSpPr>
        <p:grpSpPr>
          <a:xfrm>
            <a:off x="3160200" y="1"/>
            <a:ext cx="5871600" cy="647304"/>
            <a:chOff x="3160200" y="1"/>
            <a:chExt cx="5871600" cy="647304"/>
          </a:xfrm>
        </p:grpSpPr>
        <p:sp>
          <p:nvSpPr>
            <p:cNvPr id="7" name="TXTBOKS"/>
            <p:cNvSpPr/>
            <p:nvPr userDrawn="1"/>
          </p:nvSpPr>
          <p:spPr>
            <a:xfrm>
              <a:off x="3160200" y="1"/>
              <a:ext cx="5871600" cy="622878"/>
            </a:xfrm>
            <a:prstGeom prst="rect">
              <a:avLst/>
            </a:prstGeom>
            <a:solidFill>
              <a:srgbClr val="1A466E"/>
            </a:solidFill>
            <a:ln w="72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64000" tIns="0" bIns="0" rtlCol="0" anchor="ctr"/>
            <a:lstStyle/>
            <a:p>
              <a:pPr algn="l"/>
              <a:r>
                <a:rPr lang="nb-NO" sz="2400" err="1">
                  <a:solidFill>
                    <a:srgbClr val="99B0C1"/>
                  </a:solidFill>
                </a:rPr>
                <a:t>Text</a:t>
              </a:r>
              <a:endParaRPr lang="nb-NO" sz="2400">
                <a:solidFill>
                  <a:srgbClr val="99B0C1"/>
                </a:solidFill>
              </a:endParaRPr>
            </a:p>
          </p:txBody>
        </p:sp>
        <p:sp>
          <p:nvSpPr>
            <p:cNvPr id="8" name="NRBOKS"/>
            <p:cNvSpPr/>
            <p:nvPr userDrawn="1"/>
          </p:nvSpPr>
          <p:spPr>
            <a:xfrm>
              <a:off x="3240590" y="44644"/>
              <a:ext cx="522000" cy="522000"/>
            </a:xfrm>
            <a:prstGeom prst="roundRect">
              <a:avLst/>
            </a:prstGeom>
            <a:solidFill>
              <a:srgbClr val="003C65"/>
            </a:solidFill>
            <a:ln w="72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3000" b="1">
                  <a:solidFill>
                    <a:srgbClr val="99B0C1"/>
                  </a:solidFill>
                </a:rPr>
                <a:t>1</a:t>
              </a:r>
            </a:p>
          </p:txBody>
        </p:sp>
        <p:sp>
          <p:nvSpPr>
            <p:cNvPr id="9" name="LINJE"/>
            <p:cNvSpPr/>
            <p:nvPr userDrawn="1"/>
          </p:nvSpPr>
          <p:spPr>
            <a:xfrm>
              <a:off x="3160200" y="622105"/>
              <a:ext cx="5871600" cy="25200"/>
            </a:xfrm>
            <a:prstGeom prst="rect">
              <a:avLst/>
            </a:prstGeom>
            <a:solidFill>
              <a:srgbClr val="3B63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342946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Month 2016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5830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Month 2016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878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C:\Users\fbuser\AppData\Local\Temp\vmware-fbuser\VMwareDnD\8f3edd99\7886_Partikel_Visual_2048px_sRGB_171204-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" y="-1350"/>
            <a:ext cx="12190451" cy="68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139931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099" b="1" noProof="0">
              <a:solidFill>
                <a:srgbClr val="990000"/>
              </a:solidFill>
            </a:endParaRPr>
          </a:p>
        </p:txBody>
      </p:sp>
      <p:sp>
        <p:nvSpPr>
          <p:cNvPr id="9" name="Textplatzhalter 5734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6736" y="5907600"/>
            <a:ext cx="6476627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en-US" noProof="0"/>
              <a:t>Realize innovation.</a:t>
            </a:r>
          </a:p>
        </p:txBody>
      </p:sp>
      <p:sp>
        <p:nvSpPr>
          <p:cNvPr id="10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6736" y="5907600"/>
            <a:ext cx="3309801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en-US" noProof="0"/>
              <a:t>Please insert confidentiality note</a:t>
            </a:r>
          </a:p>
        </p:txBody>
      </p:sp>
      <p:grpSp>
        <p:nvGrpSpPr>
          <p:cNvPr id="83" name="Gruppieren 82"/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84" name="Gerade Verbindung 83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Gerade Verbindung 103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5" name="Gerade Verbindung 104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33"/>
          <p:cNvGrpSpPr>
            <a:grpSpLocks noChangeAspect="1"/>
          </p:cNvGrpSpPr>
          <p:nvPr userDrawn="1"/>
        </p:nvGrpSpPr>
        <p:grpSpPr bwMode="gray">
          <a:xfrm>
            <a:off x="9550189" y="323850"/>
            <a:ext cx="2157876" cy="914400"/>
            <a:chOff x="6019" y="204"/>
            <a:chExt cx="1360" cy="576"/>
          </a:xfrm>
        </p:grpSpPr>
        <p:sp>
          <p:nvSpPr>
            <p:cNvPr id="32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3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4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5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6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7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8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9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0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1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2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3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4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5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6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7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8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9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0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1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2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3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4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5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6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7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8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9528549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lor fil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139931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099" b="1" noProof="0">
              <a:solidFill>
                <a:srgbClr val="990000"/>
              </a:solidFill>
            </a:endParaRPr>
          </a:p>
        </p:txBody>
      </p:sp>
      <p:sp>
        <p:nvSpPr>
          <p:cNvPr id="8" name="Textplatzhalter 57343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626736" y="5907600"/>
            <a:ext cx="6476627" cy="324000"/>
          </a:xfrm>
          <a:solidFill>
            <a:schemeClr val="bg1">
              <a:alpha val="85000"/>
            </a:schemeClr>
          </a:solidFill>
        </p:spPr>
        <p:txBody>
          <a:bodyPr lIns="216000" tIns="90000" rIns="216000" bIns="46800"/>
          <a:lstStyle>
            <a:lvl1pPr algn="r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pPr lvl="0"/>
            <a:r>
              <a:rPr lang="en-US" noProof="0"/>
              <a:t>Realize innovation.</a:t>
            </a:r>
          </a:p>
        </p:txBody>
      </p:sp>
      <p:sp>
        <p:nvSpPr>
          <p:cNvPr id="11" name="Textplatzhalter 57343"/>
          <p:cNvSpPr>
            <a:spLocks noGrp="1"/>
          </p:cNvSpPr>
          <p:nvPr>
            <p:ph type="body" sz="quarter" idx="13" hasCustomPrompt="1"/>
          </p:nvPr>
        </p:nvSpPr>
        <p:spPr>
          <a:xfrm>
            <a:off x="626736" y="5907600"/>
            <a:ext cx="3309801" cy="324000"/>
          </a:xfrm>
        </p:spPr>
        <p:txBody>
          <a:bodyPr lIns="216000" tIns="90000" rIns="0" bIns="46800"/>
          <a:lstStyle>
            <a:lvl1pPr algn="l">
              <a:lnSpc>
                <a:spcPct val="100000"/>
              </a:lnSpc>
              <a:defRPr sz="999" b="1"/>
            </a:lvl1pPr>
            <a:lvl2pPr marL="1587" indent="0">
              <a:buNone/>
              <a:defRPr/>
            </a:lvl2pPr>
          </a:lstStyle>
          <a:p>
            <a:r>
              <a:rPr lang="en-US" sz="999" b="1" noProof="0"/>
              <a:t>Restricted © Siemens AG 2017</a:t>
            </a:r>
          </a:p>
        </p:txBody>
      </p:sp>
      <p:grpSp>
        <p:nvGrpSpPr>
          <p:cNvPr id="82" name="Gruppieren 81"/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83" name="Gerade Verbindung 8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Gerade Verbindung 103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9" name="Group 33"/>
          <p:cNvGrpSpPr>
            <a:grpSpLocks noChangeAspect="1"/>
          </p:cNvGrpSpPr>
          <p:nvPr userDrawn="1"/>
        </p:nvGrpSpPr>
        <p:grpSpPr bwMode="gray">
          <a:xfrm>
            <a:off x="9550189" y="323850"/>
            <a:ext cx="2157876" cy="914400"/>
            <a:chOff x="6019" y="204"/>
            <a:chExt cx="1360" cy="576"/>
          </a:xfrm>
        </p:grpSpPr>
        <p:sp>
          <p:nvSpPr>
            <p:cNvPr id="30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1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2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3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4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5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6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7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8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9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0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1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2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3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4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5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6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7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8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9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0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1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2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3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4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5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6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</p:grpSp>
    </p:spTree>
    <p:extLst>
      <p:ext uri="{BB962C8B-B14F-4D97-AF65-F5344CB8AC3E}">
        <p14:creationId xmlns:p14="http://schemas.microsoft.com/office/powerpoint/2010/main" val="2171356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Dynamic Petrol">
    <p:bg>
      <p:bgPr>
        <a:gradFill>
          <a:gsLst>
            <a:gs pos="83000">
              <a:srgbClr val="0099B0">
                <a:alpha val="85000"/>
              </a:srgbClr>
            </a:gs>
            <a:gs pos="50000">
              <a:srgbClr val="009999">
                <a:alpha val="85000"/>
              </a:srgbClr>
            </a:gs>
            <a:gs pos="0">
              <a:srgbClr val="50BEBE">
                <a:alpha val="85000"/>
              </a:srgbClr>
            </a:gs>
            <a:gs pos="100000">
              <a:srgbClr val="0099CB">
                <a:alpha val="85000"/>
              </a:srgb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099" b="1" noProof="0">
              <a:solidFill>
                <a:srgbClr val="990000"/>
              </a:solidFill>
            </a:endParaRPr>
          </a:p>
        </p:txBody>
      </p:sp>
      <p:sp>
        <p:nvSpPr>
          <p:cNvPr id="30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auto">
          <a:xfrm>
            <a:off x="626736" y="4569350"/>
            <a:ext cx="6476627" cy="166256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81" name="Gruppieren 80"/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82" name="Gerade Verbindung 8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82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33"/>
          <p:cNvGrpSpPr>
            <a:grpSpLocks noChangeAspect="1"/>
          </p:cNvGrpSpPr>
          <p:nvPr userDrawn="1"/>
        </p:nvGrpSpPr>
        <p:grpSpPr bwMode="gray">
          <a:xfrm>
            <a:off x="9550189" y="323850"/>
            <a:ext cx="2157876" cy="914400"/>
            <a:chOff x="6019" y="204"/>
            <a:chExt cx="1360" cy="576"/>
          </a:xfrm>
        </p:grpSpPr>
        <p:sp>
          <p:nvSpPr>
            <p:cNvPr id="28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29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1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2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3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4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5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6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7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8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9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0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1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2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3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4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5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6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7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8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9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0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1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2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3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4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5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</p:grpSp>
    </p:spTree>
    <p:extLst>
      <p:ext uri="{BB962C8B-B14F-4D97-AF65-F5344CB8AC3E}">
        <p14:creationId xmlns:p14="http://schemas.microsoft.com/office/powerpoint/2010/main" val="181722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895584" y="0"/>
            <a:ext cx="1620308" cy="1800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29" y="1080135"/>
            <a:ext cx="989890" cy="216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00176" y="2706389"/>
            <a:ext cx="9360609" cy="1427223"/>
          </a:xfrm>
          <a:solidFill>
            <a:schemeClr val="bg1"/>
          </a:solidFill>
        </p:spPr>
        <p:txBody>
          <a:bodyPr lIns="360072" tIns="360072" rIns="360072" bIns="360072" anchor="ctr" anchorCtr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4600" cap="none" normalizeH="0" baseline="0">
                <a:solidFill>
                  <a:schemeClr val="dk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noColor"/>
          <p:cNvSpPr/>
          <p:nvPr userDrawn="1"/>
        </p:nvSpPr>
        <p:spPr>
          <a:xfrm>
            <a:off x="161376" y="188260"/>
            <a:ext cx="142498" cy="89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 hasCustomPrompt="1"/>
          </p:nvPr>
        </p:nvSpPr>
        <p:spPr>
          <a:xfrm>
            <a:off x="2903738" y="5652707"/>
            <a:ext cx="3888486" cy="688522"/>
          </a:xfrm>
        </p:spPr>
        <p:txBody>
          <a:bodyPr/>
          <a:lstStyle>
            <a:lvl1pPr marL="180000" indent="0">
              <a:spcBef>
                <a:spcPts val="0"/>
              </a:spcBef>
              <a:spcAft>
                <a:spcPts val="1000"/>
              </a:spcAft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nb-NO"/>
              <a:t>Ola Nordmann</a:t>
            </a:r>
          </a:p>
          <a:p>
            <a:pPr lvl="0"/>
            <a:r>
              <a:rPr lang="nb-NO" err="1"/>
              <a:t>Month</a:t>
            </a:r>
            <a:r>
              <a:rPr lang="nb-NO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2631300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hapter tit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C:\Users\fbuser\AppData\Local\Temp\vmware-fbuser\VMwareDnD\8f3edd99\7886_Partikel_Visual_2048px_sRGB_171204-1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" y="-1350"/>
            <a:ext cx="12190451" cy="68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dtRectangle 115 Id57350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 bwMode="ltGray">
          <a:xfrm>
            <a:off x="626736" y="4569036"/>
            <a:ext cx="6476627" cy="1662564"/>
          </a:xfrm>
          <a:gradFill>
            <a:gsLst>
              <a:gs pos="83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  <a:lin ang="0" scaled="0"/>
          </a:gradFill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5" name="cdtText Box 101 Id11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099" b="1" noProof="0">
              <a:solidFill>
                <a:srgbClr val="990000"/>
              </a:solidFill>
            </a:endParaRPr>
          </a:p>
        </p:txBody>
      </p:sp>
      <p:grpSp>
        <p:nvGrpSpPr>
          <p:cNvPr id="82" name="Gruppieren 81"/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83" name="Gerade Verbindung 82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Gerade Verbindung 103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" name="Group 33"/>
          <p:cNvGrpSpPr>
            <a:grpSpLocks noChangeAspect="1"/>
          </p:cNvGrpSpPr>
          <p:nvPr userDrawn="1"/>
        </p:nvGrpSpPr>
        <p:grpSpPr bwMode="gray">
          <a:xfrm>
            <a:off x="9550189" y="323850"/>
            <a:ext cx="2157876" cy="914400"/>
            <a:chOff x="6019" y="204"/>
            <a:chExt cx="1360" cy="576"/>
          </a:xfrm>
        </p:grpSpPr>
        <p:sp>
          <p:nvSpPr>
            <p:cNvPr id="29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0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2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3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4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5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6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7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8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9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0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1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2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3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4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5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6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7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8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9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0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1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2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3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4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5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6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</p:grpSp>
    </p:spTree>
    <p:extLst>
      <p:ext uri="{BB962C8B-B14F-4D97-AF65-F5344CB8AC3E}">
        <p14:creationId xmlns:p14="http://schemas.microsoft.com/office/powerpoint/2010/main" val="41409801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Blue light">
    <p:bg>
      <p:bgPr>
        <a:solidFill>
          <a:srgbClr val="50B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dtText Box 101 Id11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6096000" y="0"/>
            <a:ext cx="1587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35981" rIns="0" bIns="0">
            <a:noAutofit/>
          </a:bodyPr>
          <a:lstStyle/>
          <a:p>
            <a:pPr algn="ctr">
              <a:buClrTx/>
              <a:buFontTx/>
              <a:buNone/>
            </a:pPr>
            <a:endParaRPr lang="en-US" sz="1099" b="1" noProof="0">
              <a:solidFill>
                <a:srgbClr val="990000"/>
              </a:solidFill>
            </a:endParaRPr>
          </a:p>
        </p:txBody>
      </p:sp>
      <p:sp>
        <p:nvSpPr>
          <p:cNvPr id="34" name="cdtRectangle 115 Id57350"/>
          <p:cNvSpPr>
            <a:spLocks noGrp="1" noChangeArrowheads="1"/>
          </p:cNvSpPr>
          <p:nvPr>
            <p:ph type="ctrTitle"/>
            <p:custDataLst>
              <p:tags r:id="rId2"/>
            </p:custDataLst>
          </p:nvPr>
        </p:nvSpPr>
        <p:spPr bwMode="auto">
          <a:xfrm>
            <a:off x="626736" y="4569350"/>
            <a:ext cx="6476627" cy="1662564"/>
          </a:xfrm>
          <a:noFill/>
        </p:spPr>
        <p:txBody>
          <a:bodyPr wrap="square" lIns="216000" tIns="90000" rIns="216000" bIns="216000" anchor="b" anchorCtr="0">
            <a:spAutoFit/>
          </a:bodyPr>
          <a:lstStyle>
            <a:lvl1pPr>
              <a:defRPr sz="4398" smtClean="0"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81" name="Gruppieren 80"/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82" name="Gerade Verbindung 81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82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0" name="Gerade Verbindung 89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1" name="Gerade Verbindung 90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Gerade Verbindung 91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Gerade Verbindung 92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4" name="Gerade Verbindung 93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5" name="Gerade Verbindung 94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6" name="Gerade Verbindung 95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7" name="Gerade Verbindung 96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8" name="Gerade Verbindung 97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Gerade Verbindung 98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Gerade Verbindung 99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Gerade Verbindung 100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" name="Gerade Verbindung 101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" name="Gerade Verbindung 102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33"/>
          <p:cNvGrpSpPr>
            <a:grpSpLocks noChangeAspect="1"/>
          </p:cNvGrpSpPr>
          <p:nvPr userDrawn="1"/>
        </p:nvGrpSpPr>
        <p:grpSpPr bwMode="gray">
          <a:xfrm>
            <a:off x="9550189" y="323850"/>
            <a:ext cx="2157876" cy="914400"/>
            <a:chOff x="6019" y="204"/>
            <a:chExt cx="1360" cy="576"/>
          </a:xfrm>
        </p:grpSpPr>
        <p:sp>
          <p:nvSpPr>
            <p:cNvPr id="28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29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0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1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2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3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5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6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7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8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39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0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1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2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3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4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5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6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7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8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49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0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1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2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3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4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5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</p:grpSp>
    </p:spTree>
    <p:extLst>
      <p:ext uri="{BB962C8B-B14F-4D97-AF65-F5344CB8AC3E}">
        <p14:creationId xmlns:p14="http://schemas.microsoft.com/office/powerpoint/2010/main" val="17850890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/>
            <p:custDataLst>
              <p:tags r:id="rId1"/>
            </p:custDataLst>
          </p:nvPr>
        </p:nvSpPr>
        <p:spPr bwMode="auto">
          <a:xfrm>
            <a:off x="4656571" y="1439999"/>
            <a:ext cx="7535429" cy="4752000"/>
          </a:xfrm>
          <a:solidFill>
            <a:srgbClr val="41AAAA"/>
          </a:solidFill>
        </p:spPr>
        <p:txBody>
          <a:bodyPr lIns="288000" tIns="252000" rIns="576000" bIns="252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chemeClr val="bg1"/>
                </a:solidFill>
              </a:defRPr>
            </a:lvl1pPr>
            <a:lvl2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BECDD7"/>
              </a:buClr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chemeClr val="bg1"/>
                </a:solidFill>
              </a:defRPr>
            </a:lvl2pPr>
            <a:lvl3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BECDD7"/>
              </a:buClr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chemeClr val="bg1"/>
                </a:solidFill>
              </a:defRPr>
            </a:lvl3pPr>
            <a:lvl4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BECDD7"/>
              </a:buClr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chemeClr val="bg1"/>
                </a:solidFill>
              </a:defRPr>
            </a:lvl4pPr>
            <a:lvl5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BECDD7"/>
              </a:buClr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chemeClr val="bg1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en-US" noProof="0"/>
              <a:t>Click to edit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active chapter</a:t>
            </a:r>
          </a:p>
          <a:p>
            <a:pPr lvl="3"/>
            <a:r>
              <a:rPr lang="en-US" noProof="0"/>
              <a:t>subchapter</a:t>
            </a:r>
          </a:p>
          <a:p>
            <a:pPr lvl="4"/>
            <a:r>
              <a:rPr lang="en-US" noProof="0"/>
              <a:t>active subchapter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39999"/>
            <a:ext cx="4512050" cy="4752000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350216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ndex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2000" cy="1440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cdtText Placeholder 12 Id13"/>
          <p:cNvSpPr>
            <a:spLocks noGrp="1"/>
          </p:cNvSpPr>
          <p:nvPr>
            <p:ph type="body" sz="quarter" idx="13"/>
            <p:custDataLst>
              <p:tags r:id="rId3"/>
            </p:custDataLst>
          </p:nvPr>
        </p:nvSpPr>
        <p:spPr>
          <a:xfrm>
            <a:off x="626737" y="1443038"/>
            <a:ext cx="3885890" cy="4748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dtTextplatzhalter 12 Id5"/>
          <p:cNvSpPr>
            <a:spLocks noGrp="1"/>
          </p:cNvSpPr>
          <p:nvPr>
            <p:ph type="body" sz="quarter" idx="14"/>
            <p:custDataLst>
              <p:tags r:id="rId4"/>
            </p:custDataLst>
          </p:nvPr>
        </p:nvSpPr>
        <p:spPr bwMode="auto">
          <a:xfrm>
            <a:off x="4656570" y="1440000"/>
            <a:ext cx="7535430" cy="4752000"/>
          </a:xfrm>
          <a:solidFill>
            <a:srgbClr val="D7D7CD"/>
          </a:solidFill>
        </p:spPr>
        <p:txBody>
          <a:bodyPr lIns="288000" tIns="252000" rIns="576000" bIns="252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en-US" noProof="0"/>
              <a:t>Click to edit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active chapter</a:t>
            </a:r>
          </a:p>
          <a:p>
            <a:pPr lvl="3"/>
            <a:r>
              <a:rPr lang="en-US" noProof="0"/>
              <a:t>subchapter</a:t>
            </a:r>
          </a:p>
          <a:p>
            <a:pPr lvl="4"/>
            <a:r>
              <a:rPr lang="en-US" noProof="0"/>
              <a:t>active subchapter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035010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1353943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7647" cy="4752000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423577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1"/>
            <a:ext cx="12192000" cy="1439999"/>
          </a:xfrm>
          <a:prstGeom prst="rect">
            <a:avLst/>
          </a:prstGeom>
          <a:solidFill>
            <a:srgbClr val="FFFFFF"/>
          </a:solidFill>
          <a:ln w="127">
            <a:solidFill>
              <a:srgbClr val="FFFFFF"/>
            </a:solidFill>
          </a:ln>
          <a:effectLst/>
          <a:ex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de-DE" sz="1799" noProof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0" y="-2784"/>
            <a:ext cx="12190451" cy="6858000"/>
          </a:xfrm>
          <a:noFill/>
        </p:spPr>
        <p:txBody>
          <a:bodyPr tIns="180000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7" name="Gerade Verbindung 6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Gerade Verbindung 7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Gerade Verbindung 8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 Verbindung 9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Gerade Verbindung 10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Gerade Verbindung 11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Gerade Verbindung 12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3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14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Gerade Verbindung 15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Gerade Verbindung 16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17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Gerade Verbindung 18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Gerade Verbindung 19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Gerade Verbindung 20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 Verbindung 21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 Verbindung 22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Gerade Verbindung 23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Gerade Verbindung 24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Gerade Verbindung 25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Gerade Verbindung 26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Gerade Verbindung 27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483523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451">
          <p15:clr>
            <a:srgbClr val="A4A3A4"/>
          </p15:clr>
        </p15:guide>
        <p15:guide id="2" pos="3842">
          <p15:clr>
            <a:srgbClr val="A4A3A4"/>
          </p15:clr>
        </p15:guide>
        <p15:guide id="3" pos="3935">
          <p15:clr>
            <a:srgbClr val="A4A3A4"/>
          </p15:clr>
        </p15:guide>
        <p15:guide id="4" pos="5567">
          <p15:clr>
            <a:srgbClr val="A4A3A4"/>
          </p15:clr>
        </p15:guide>
        <p15:guide id="5" pos="7379">
          <p15:clr>
            <a:srgbClr val="FBAE40"/>
          </p15:clr>
        </p15:guide>
        <p15:guide id="6" pos="391">
          <p15:clr>
            <a:srgbClr val="FBAE40"/>
          </p15:clr>
        </p15:guide>
        <p15:guide id="7" orient="horz" pos="3903">
          <p15:clr>
            <a:srgbClr val="FBAE40"/>
          </p15:clr>
        </p15:guide>
        <p15:guide id="9" orient="horz" pos="2358">
          <p15:clr>
            <a:srgbClr val="A4A3A4"/>
          </p15:clr>
        </p15:guide>
        <p15:guide id="10" orient="horz" pos="911">
          <p15:clr>
            <a:srgbClr val="FBAE40"/>
          </p15:clr>
        </p15:guide>
        <p15:guide id="11" orient="horz" pos="652">
          <p15:clr>
            <a:srgbClr val="A4A3A4"/>
          </p15:clr>
        </p15:guide>
        <p15:guide id="12" orient="horz" pos="210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Dynamic Petro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/>
          <p:cNvGrpSpPr/>
          <p:nvPr userDrawn="1"/>
        </p:nvGrpSpPr>
        <p:grpSpPr>
          <a:xfrm>
            <a:off x="0" y="1"/>
            <a:ext cx="12192000" cy="6861907"/>
            <a:chOff x="0" y="0"/>
            <a:chExt cx="12198350" cy="6861907"/>
          </a:xfrm>
        </p:grpSpPr>
        <p:sp>
          <p:nvSpPr>
            <p:cNvPr id="4" name="Rechteck 3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799" noProof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6" name="Rechteck 5"/>
            <p:cNvSpPr/>
            <p:nvPr userDrawn="1"/>
          </p:nvSpPr>
          <p:spPr bwMode="auto">
            <a:xfrm>
              <a:off x="0" y="0"/>
              <a:ext cx="12198350" cy="6861907"/>
            </a:xfrm>
            <a:prstGeom prst="rect">
              <a:avLst/>
            </a:prstGeom>
            <a:gradFill>
              <a:gsLst>
                <a:gs pos="83000">
                  <a:srgbClr val="0099B0">
                    <a:alpha val="85000"/>
                  </a:srgbClr>
                </a:gs>
                <a:gs pos="50000">
                  <a:srgbClr val="009999">
                    <a:alpha val="85000"/>
                  </a:srgbClr>
                </a:gs>
                <a:gs pos="0">
                  <a:srgbClr val="50BEBE">
                    <a:alpha val="85000"/>
                  </a:srgbClr>
                </a:gs>
                <a:gs pos="100000">
                  <a:srgbClr val="0099CB">
                    <a:alpha val="85000"/>
                  </a:srgbClr>
                </a:gs>
              </a:gsLst>
              <a:lin ang="0" scaled="0"/>
            </a:gradFill>
            <a:ln>
              <a:noFill/>
            </a:ln>
            <a:effectLst/>
            <a:extLst/>
          </p:spPr>
          <p:txBody>
            <a:bodyPr wrap="square" lIns="108000" tIns="54000" rIns="108000" bIns="54000" numCol="1" spcCol="72000" rtlCol="0" anchor="ctr">
              <a:no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Font typeface="Wingdings" charset="0"/>
                <a:buNone/>
              </a:pPr>
              <a:endParaRPr lang="en-US" sz="1799" noProof="0">
                <a:solidFill>
                  <a:schemeClr val="tx1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9" name="Gerade Verbindung 8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 Verbindung 9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Gerade Verbindung 10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Gerade Verbindung 11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Gerade Verbindung 12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3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14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Gerade Verbindung 15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Gerade Verbindung 16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17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Gerade Verbindung 18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Gerade Verbindung 19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Gerade Verbindung 20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 Verbindung 21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 Verbindung 22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Gerade Verbindung 23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Gerade Verbindung 24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Gerade Verbindung 25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Gerade Verbindung 26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Gerade Verbindung 27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Gerade Verbindung 28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Gerade Verbindung 29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594035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area Blue l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 bwMode="auto">
          <a:xfrm>
            <a:off x="0" y="1"/>
            <a:ext cx="12192000" cy="6861907"/>
          </a:xfrm>
          <a:prstGeom prst="rect">
            <a:avLst/>
          </a:prstGeom>
          <a:solidFill>
            <a:srgbClr val="50BED7"/>
          </a:solidFill>
          <a:ln>
            <a:noFill/>
          </a:ln>
          <a:effectLst/>
          <a:ex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Font typeface="Wingdings" charset="0"/>
              <a:buNone/>
            </a:pPr>
            <a:endParaRPr lang="en-US" sz="1799" noProof="0">
              <a:solidFill>
                <a:schemeClr val="tx1"/>
              </a:solidFill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5" name="Gerade Verbindung 4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Gerade Verbindung 5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Gerade Verbindung 6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Gerade Verbindung 7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Gerade Verbindung 8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 Verbindung 9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Gerade Verbindung 10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Gerade Verbindung 11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Gerade Verbindung 12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3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14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Gerade Verbindung 15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Gerade Verbindung 16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17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Gerade Verbindung 18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Gerade Verbindung 19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Gerade Verbindung 20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 Verbindung 21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 Verbindung 22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Gerade Verbindung 23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Gerade Verbindung 24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Gerade Verbindung 25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577706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" type="obj" preserve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2000" cy="14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6736" y="1443038"/>
            <a:ext cx="8204689" cy="4748962"/>
          </a:xfrm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644881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54182" y="1883324"/>
            <a:ext cx="9001711" cy="3049624"/>
          </a:xfrm>
          <a:noFill/>
        </p:spPr>
        <p:txBody>
          <a:bodyPr tIns="360072" bIns="0" anchor="t">
            <a:normAutofit/>
          </a:bodyPr>
          <a:lstStyle>
            <a:lvl1pPr>
              <a:lnSpc>
                <a:spcPct val="70000"/>
              </a:lnSpc>
              <a:defRPr sz="8100" cap="all" baseline="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2" y="5724716"/>
            <a:ext cx="9001711" cy="506998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None/>
              <a:defRPr sz="1200">
                <a:solidFill>
                  <a:schemeClr val="accent2"/>
                </a:solidFill>
                <a:latin typeface="+mj-lt"/>
              </a:defRPr>
            </a:lvl1pPr>
            <a:lvl2pPr marL="4572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5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8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6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1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noColor"/>
          <p:cNvSpPr/>
          <p:nvPr userDrawn="1"/>
        </p:nvSpPr>
        <p:spPr>
          <a:xfrm>
            <a:off x="161376" y="188260"/>
            <a:ext cx="142498" cy="89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</p:spTree>
    <p:extLst>
      <p:ext uri="{BB962C8B-B14F-4D97-AF65-F5344CB8AC3E}">
        <p14:creationId xmlns:p14="http://schemas.microsoft.com/office/powerpoint/2010/main" val="258411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" type="obj" preserve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2000" cy="14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6736" y="1443038"/>
            <a:ext cx="6764477" cy="4748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2444216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sz="half" idx="1" hasCustomPrompt="1"/>
            <p:custDataLst>
              <p:tags r:id="rId2"/>
            </p:custDataLst>
          </p:nvPr>
        </p:nvSpPr>
        <p:spPr>
          <a:xfrm>
            <a:off x="626737" y="1443038"/>
            <a:ext cx="5469263" cy="47489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half" idx="2" hasCustomPrompt="1"/>
            <p:custDataLst>
              <p:tags r:id="rId3"/>
            </p:custDataLst>
          </p:nvPr>
        </p:nvSpPr>
        <p:spPr>
          <a:xfrm>
            <a:off x="6240388" y="1443038"/>
            <a:ext cx="5469263" cy="47489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1057966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 hasCustomPrompt="1"/>
            <p:custDataLst>
              <p:tags r:id="rId1"/>
            </p:custDataLst>
          </p:nvPr>
        </p:nvSpPr>
        <p:spPr>
          <a:xfrm>
            <a:off x="626737" y="1443038"/>
            <a:ext cx="5469263" cy="47489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0387" y="1440000"/>
            <a:ext cx="5469151" cy="2304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0387" y="3888000"/>
            <a:ext cx="5469151" cy="2304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199538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sz="half" idx="1" hasCustomPrompt="1"/>
            <p:custDataLst>
              <p:tags r:id="rId1"/>
            </p:custDataLst>
          </p:nvPr>
        </p:nvSpPr>
        <p:spPr>
          <a:xfrm>
            <a:off x="626736" y="1440000"/>
            <a:ext cx="5900927" cy="4752000"/>
          </a:xfrm>
          <a:solidFill>
            <a:srgbClr val="41AAAA"/>
          </a:solidFill>
          <a:ln w="9525">
            <a:noFill/>
            <a:miter lim="800000"/>
            <a:headEnd/>
            <a:tailEnd/>
          </a:ln>
        </p:spPr>
        <p:txBody>
          <a:bodyPr vert="horz" wrap="square" lIns="288000" tIns="252000" rIns="576000" bIns="25200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BECDD7"/>
              </a:buClr>
              <a:buSzTx/>
              <a:buFont typeface="Arial" pitchFamily="34" charset="0"/>
              <a:buNone/>
              <a:tabLst/>
              <a:defRPr lang="de-DE">
                <a:solidFill>
                  <a:schemeClr val="bg1"/>
                </a:solidFill>
              </a:defRPr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BECDD7"/>
              </a:buClr>
              <a:buSzTx/>
              <a:buFontTx/>
              <a:buChar char="•"/>
              <a:tabLst/>
              <a:defRPr lang="de-DE" smtClean="0">
                <a:solidFill>
                  <a:schemeClr val="bg1"/>
                </a:solidFill>
              </a:defRPr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BECDD7"/>
              </a:buClr>
              <a:buSzTx/>
              <a:buFontTx/>
              <a:buChar char="•"/>
              <a:tabLst/>
              <a:defRPr lang="de-DE" smtClean="0">
                <a:solidFill>
                  <a:schemeClr val="bg1"/>
                </a:solidFill>
              </a:defRPr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BECDD7"/>
              </a:buClr>
              <a:buSzTx/>
              <a:buFontTx/>
              <a:buChar char="•"/>
              <a:tabLst/>
              <a:defRPr lang="de-DE" smtClean="0">
                <a:solidFill>
                  <a:schemeClr val="bg1"/>
                </a:solidFill>
              </a:defRPr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BECDD7"/>
              </a:buClr>
              <a:buSzTx/>
              <a:buFontTx/>
              <a:buChar char="•"/>
              <a:tabLst/>
              <a:defRPr lang="de-DE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>
          <a:xfrm>
            <a:off x="6240387" y="1746000"/>
            <a:ext cx="5469151" cy="1998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1"/>
          </p:nvPr>
        </p:nvSpPr>
        <p:spPr>
          <a:xfrm>
            <a:off x="6240387" y="3888000"/>
            <a:ext cx="5469151" cy="1998000"/>
          </a:xfrm>
        </p:spPr>
        <p:txBody>
          <a:bodyPr tIns="64800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91142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2000" cy="14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6736" y="1443038"/>
            <a:ext cx="8204689" cy="2300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6736" y="3888000"/>
            <a:ext cx="8204689" cy="2304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148731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2000" cy="14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6736" y="1443038"/>
            <a:ext cx="3598576" cy="4748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368113" y="1443038"/>
            <a:ext cx="3598126" cy="4748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8111525" y="1443038"/>
            <a:ext cx="3598126" cy="4748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6714738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dtContent Placeholder 2 Id3"/>
          <p:cNvSpPr>
            <a:spLocks noGrp="1"/>
          </p:cNvSpPr>
          <p:nvPr>
            <p:ph sz="quarter" idx="1" hasCustomPrompt="1"/>
            <p:custDataLst>
              <p:tags r:id="rId2"/>
            </p:custDataLst>
          </p:nvPr>
        </p:nvSpPr>
        <p:spPr>
          <a:xfrm>
            <a:off x="626737" y="1443038"/>
            <a:ext cx="5469263" cy="23009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dtContent Placeholder 3 Id4"/>
          <p:cNvSpPr>
            <a:spLocks noGrp="1"/>
          </p:cNvSpPr>
          <p:nvPr>
            <p:ph sz="quarter" idx="2" hasCustomPrompt="1"/>
            <p:custDataLst>
              <p:tags r:id="rId3"/>
            </p:custDataLst>
          </p:nvPr>
        </p:nvSpPr>
        <p:spPr>
          <a:xfrm>
            <a:off x="6240388" y="1443038"/>
            <a:ext cx="5469263" cy="23009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dtContent Placeholder 4 Id5"/>
          <p:cNvSpPr>
            <a:spLocks noGrp="1"/>
          </p:cNvSpPr>
          <p:nvPr>
            <p:ph sz="quarter" idx="3" hasCustomPrompt="1"/>
            <p:custDataLst>
              <p:tags r:id="rId4"/>
            </p:custDataLst>
          </p:nvPr>
        </p:nvSpPr>
        <p:spPr>
          <a:xfrm>
            <a:off x="626737" y="3888000"/>
            <a:ext cx="5469263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dtContent Placeholder 5 Id6"/>
          <p:cNvSpPr>
            <a:spLocks noGrp="1"/>
          </p:cNvSpPr>
          <p:nvPr>
            <p:ph sz="quarter" idx="4" hasCustomPrompt="1"/>
            <p:custDataLst>
              <p:tags r:id="rId5"/>
            </p:custDataLst>
          </p:nvPr>
        </p:nvSpPr>
        <p:spPr>
          <a:xfrm>
            <a:off x="6240388" y="3888000"/>
            <a:ext cx="5469263" cy="2304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 typeface="Arial" pitchFamily="34" charset="0"/>
              <a:buNone/>
              <a:tabLst/>
              <a:defRPr lang="de-DE"/>
            </a:lvl1pPr>
            <a:lvl2pPr marL="179298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2pPr>
            <a:lvl3pPr marL="358596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3pPr>
            <a:lvl4pPr marL="537894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 smtClean="0"/>
            </a:lvl4pPr>
            <a:lvl5pPr marL="719640" marR="0" indent="-179910" algn="l" defTabSz="913943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879BAA"/>
              </a:buClr>
              <a:buSzTx/>
              <a:buFontTx/>
              <a:buChar char="•"/>
              <a:tabLst/>
              <a:defRPr lang="de-DE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2851898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ee Content + Navigation" preserve="1" userDrawn="1">
  <p:cSld name="Free Content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2000" cy="14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0414328" y="1443038"/>
            <a:ext cx="1295324" cy="4748962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/>
              <a:t>Click to edit the navigation text</a:t>
            </a:r>
          </a:p>
          <a:p>
            <a:pPr lvl="1"/>
            <a:r>
              <a:rPr lang="en-US" noProof="0"/>
              <a:t>active chapter</a:t>
            </a:r>
          </a:p>
          <a:p>
            <a:pPr lvl="2"/>
            <a:r>
              <a:rPr lang="en-US" noProof="0"/>
              <a:t>subchapter</a:t>
            </a:r>
          </a:p>
          <a:p>
            <a:pPr lvl="3"/>
            <a:r>
              <a:rPr lang="en-US" noProof="0"/>
              <a:t>active subchapter</a:t>
            </a:r>
          </a:p>
          <a:p>
            <a:pPr lvl="4"/>
            <a:r>
              <a:rPr lang="en-US" noProof="0"/>
              <a:t>subchapter</a:t>
            </a:r>
          </a:p>
          <a:p>
            <a:pPr lvl="5"/>
            <a:r>
              <a:rPr lang="en-US" noProof="0"/>
              <a:t>active subchapter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3318281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large) + Navigation" preserve="1" userDrawn="1">
  <p:cSld name="One object (large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2000" cy="14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6736" y="1443038"/>
            <a:ext cx="8204689" cy="4748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dtTextplatzhalter 13 Id5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4328" y="1443038"/>
            <a:ext cx="1295324" cy="4748962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/>
              <a:t>Click to edit the navigation text</a:t>
            </a:r>
          </a:p>
          <a:p>
            <a:pPr lvl="1"/>
            <a:r>
              <a:rPr lang="en-US" noProof="0"/>
              <a:t>active chapter</a:t>
            </a:r>
          </a:p>
          <a:p>
            <a:pPr lvl="2"/>
            <a:r>
              <a:rPr lang="en-US" noProof="0"/>
              <a:t>subchapter</a:t>
            </a:r>
          </a:p>
          <a:p>
            <a:pPr lvl="3"/>
            <a:r>
              <a:rPr lang="en-US" noProof="0"/>
              <a:t>active subchapter</a:t>
            </a:r>
          </a:p>
          <a:p>
            <a:pPr lvl="4"/>
            <a:r>
              <a:rPr lang="en-US" noProof="0"/>
              <a:t>subchapter</a:t>
            </a:r>
          </a:p>
          <a:p>
            <a:pPr lvl="5"/>
            <a:r>
              <a:rPr lang="en-US" noProof="0"/>
              <a:t>active subchapter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5334475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object (small) + Navigation" preserve="1" userDrawn="1">
  <p:cSld name="One object (small)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2000" cy="14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6736" y="1443038"/>
            <a:ext cx="6764477" cy="4748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0414328" y="1443038"/>
            <a:ext cx="1295324" cy="4748962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/>
              <a:t>Click to edit the navigation text</a:t>
            </a:r>
          </a:p>
          <a:p>
            <a:pPr lvl="1"/>
            <a:r>
              <a:rPr lang="en-US" noProof="0"/>
              <a:t>active chapter</a:t>
            </a:r>
          </a:p>
          <a:p>
            <a:pPr lvl="2"/>
            <a:r>
              <a:rPr lang="en-US" noProof="0"/>
              <a:t>subchapter</a:t>
            </a:r>
          </a:p>
          <a:p>
            <a:pPr lvl="3"/>
            <a:r>
              <a:rPr lang="en-US" noProof="0"/>
              <a:t>active subchapter</a:t>
            </a:r>
          </a:p>
          <a:p>
            <a:pPr lvl="4"/>
            <a:r>
              <a:rPr lang="en-US" noProof="0"/>
              <a:t>subchapter</a:t>
            </a:r>
          </a:p>
          <a:p>
            <a:pPr lvl="5"/>
            <a:r>
              <a:rPr lang="en-US" noProof="0"/>
              <a:t>active subchapter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662916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715276" y="2700338"/>
            <a:ext cx="4986948" cy="3420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6715276" y="920493"/>
            <a:ext cx="4986948" cy="1319077"/>
          </a:xfrm>
          <a:blipFill dpi="0" rotWithShape="1">
            <a:blip r:embed="rId2"/>
            <a:srcRect/>
            <a:tile tx="0" ty="0" sx="100000" sy="100000" flip="none" algn="bl"/>
          </a:blipFill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560" cy="685885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lIns="0" tIns="2520504" rIns="0" bIns="0" anchor="t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Month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29566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+ Navigation" preserve="1" userDrawn="1">
  <p:cSld name="Two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2000" cy="14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6737" y="1443038"/>
            <a:ext cx="4029901" cy="4748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1524" y="1443038"/>
            <a:ext cx="4029901" cy="4748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4328" y="1443038"/>
            <a:ext cx="1295324" cy="4748962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/>
              <a:t>Click to edit the navigation text</a:t>
            </a:r>
          </a:p>
          <a:p>
            <a:pPr lvl="1"/>
            <a:r>
              <a:rPr lang="en-US" noProof="0"/>
              <a:t>active chapter</a:t>
            </a:r>
          </a:p>
          <a:p>
            <a:pPr lvl="2"/>
            <a:r>
              <a:rPr lang="en-US" noProof="0"/>
              <a:t>subchapter</a:t>
            </a:r>
          </a:p>
          <a:p>
            <a:pPr lvl="3"/>
            <a:r>
              <a:rPr lang="en-US" noProof="0"/>
              <a:t>active subchapter</a:t>
            </a:r>
          </a:p>
          <a:p>
            <a:pPr lvl="4"/>
            <a:r>
              <a:rPr lang="en-US" noProof="0"/>
              <a:t>subchapter</a:t>
            </a:r>
          </a:p>
          <a:p>
            <a:pPr lvl="5"/>
            <a:r>
              <a:rPr lang="en-US" noProof="0"/>
              <a:t>active subchapter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2124403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+ Navigation" preserve="1" userDrawn="1">
  <p:cSld name="Three column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2000" cy="14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6736" y="1443038"/>
            <a:ext cx="2590651" cy="4748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3360650" y="1443038"/>
            <a:ext cx="2735350" cy="4748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40388" y="1443038"/>
            <a:ext cx="2591038" cy="4748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dtTextplatzhalter 13 Id7"/>
          <p:cNvSpPr>
            <a:spLocks noGrp="1"/>
          </p:cNvSpPr>
          <p:nvPr>
            <p:ph type="body" sz="quarter" idx="15" hasCustomPrompt="1"/>
            <p:custDataLst>
              <p:tags r:id="rId6"/>
            </p:custDataLst>
          </p:nvPr>
        </p:nvSpPr>
        <p:spPr>
          <a:xfrm>
            <a:off x="10414328" y="1443038"/>
            <a:ext cx="1295324" cy="4748962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/>
              <a:t>Click to edit the navigation text</a:t>
            </a:r>
          </a:p>
          <a:p>
            <a:pPr lvl="1"/>
            <a:r>
              <a:rPr lang="en-US" noProof="0"/>
              <a:t>active chapter</a:t>
            </a:r>
          </a:p>
          <a:p>
            <a:pPr lvl="2"/>
            <a:r>
              <a:rPr lang="en-US" noProof="0"/>
              <a:t>subchapter</a:t>
            </a:r>
          </a:p>
          <a:p>
            <a:pPr lvl="3"/>
            <a:r>
              <a:rPr lang="en-US" noProof="0"/>
              <a:t>active subchapter</a:t>
            </a:r>
          </a:p>
          <a:p>
            <a:pPr lvl="4"/>
            <a:r>
              <a:rPr lang="en-US" noProof="0"/>
              <a:t>subchapter</a:t>
            </a:r>
          </a:p>
          <a:p>
            <a:pPr lvl="5"/>
            <a:r>
              <a:rPr lang="en-US" noProof="0"/>
              <a:t>active subchapter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2510933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rows + Navigation" preserve="1" userDrawn="1">
  <p:cSld name="Two row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2000" cy="14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6736" y="1443038"/>
            <a:ext cx="8204689" cy="2300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26736" y="3888000"/>
            <a:ext cx="8204689" cy="2304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dtTextplatzhalter 13 Id6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10414328" y="1443038"/>
            <a:ext cx="1295324" cy="4748962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/>
              <a:t>Click to edit the navigation text</a:t>
            </a:r>
          </a:p>
          <a:p>
            <a:pPr lvl="1"/>
            <a:r>
              <a:rPr lang="en-US" noProof="0"/>
              <a:t>active chapter</a:t>
            </a:r>
          </a:p>
          <a:p>
            <a:pPr lvl="2"/>
            <a:r>
              <a:rPr lang="en-US" noProof="0"/>
              <a:t>subchapter</a:t>
            </a:r>
          </a:p>
          <a:p>
            <a:pPr lvl="3"/>
            <a:r>
              <a:rPr lang="en-US" noProof="0"/>
              <a:t>active subchapter</a:t>
            </a:r>
          </a:p>
          <a:p>
            <a:pPr lvl="4"/>
            <a:r>
              <a:rPr lang="en-US" noProof="0"/>
              <a:t>subchapter</a:t>
            </a:r>
          </a:p>
          <a:p>
            <a:pPr lvl="5"/>
            <a:r>
              <a:rPr lang="en-US" noProof="0"/>
              <a:t>active subchapter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18025836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objects + Navigation" preserve="1" userDrawn="1">
  <p:cSld name="Four objects + Navig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dtTitle 1 Id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0" y="-1"/>
            <a:ext cx="12192000" cy="1440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dtContent Placeholder 2 Id3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26737" y="1443038"/>
            <a:ext cx="4029901" cy="2300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dtContent Placeholder 12 Id13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4801523" y="1443038"/>
            <a:ext cx="4029901" cy="230096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" name="cdtContent Placeholder 11 Id12"/>
          <p:cNvSpPr>
            <a:spLocks noGrp="1"/>
          </p:cNvSpPr>
          <p:nvPr>
            <p:ph sz="quarter" idx="14"/>
            <p:custDataLst>
              <p:tags r:id="rId5"/>
            </p:custDataLst>
          </p:nvPr>
        </p:nvSpPr>
        <p:spPr>
          <a:xfrm>
            <a:off x="626737" y="3888000"/>
            <a:ext cx="4029901" cy="2304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cdtContent Placeholder 14 Id15"/>
          <p:cNvSpPr>
            <a:spLocks noGrp="1"/>
          </p:cNvSpPr>
          <p:nvPr>
            <p:ph sz="quarter" idx="15"/>
            <p:custDataLst>
              <p:tags r:id="rId6"/>
            </p:custDataLst>
          </p:nvPr>
        </p:nvSpPr>
        <p:spPr>
          <a:xfrm>
            <a:off x="4801524" y="3888000"/>
            <a:ext cx="4029901" cy="2304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dtTextplatzhalter 13 Id10"/>
          <p:cNvSpPr>
            <a:spLocks noGrp="1"/>
          </p:cNvSpPr>
          <p:nvPr>
            <p:ph type="body" sz="quarter" idx="16" hasCustomPrompt="1"/>
            <p:custDataLst>
              <p:tags r:id="rId7"/>
            </p:custDataLst>
          </p:nvPr>
        </p:nvSpPr>
        <p:spPr>
          <a:xfrm>
            <a:off x="10414328" y="1443038"/>
            <a:ext cx="1295324" cy="4748962"/>
          </a:xfrm>
        </p:spPr>
        <p:txBody>
          <a:bodyPr/>
          <a:lstStyle>
            <a:lvl1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ct val="70000"/>
              <a:buFont typeface="Arial" pitchFamily="34" charset="0"/>
              <a:buChar char="►"/>
              <a:defRPr sz="1199">
                <a:solidFill>
                  <a:srgbClr val="879BAA"/>
                </a:solidFill>
              </a:defRPr>
            </a:lvl1pPr>
            <a:lvl2pPr marL="143928" indent="-143928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Pct val="70000"/>
              <a:buFont typeface="Arial" pitchFamily="34" charset="0"/>
              <a:buChar char="►"/>
              <a:defRPr sz="1199">
                <a:solidFill>
                  <a:srgbClr val="641946"/>
                </a:solidFill>
              </a:defRPr>
            </a:lvl2pPr>
            <a:lvl3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rgbClr val="879BAA"/>
                </a:solidFill>
              </a:defRPr>
            </a:lvl3pPr>
            <a:lvl4pPr marL="287856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rgbClr val="641946"/>
                </a:solidFill>
              </a:defRPr>
            </a:lvl4pPr>
            <a:lvl5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70000"/>
              <a:buFont typeface="Arial" pitchFamily="34" charset="0"/>
              <a:buChar char="►"/>
              <a:defRPr sz="999">
                <a:solidFill>
                  <a:schemeClr val="accent1"/>
                </a:solidFill>
              </a:defRPr>
            </a:lvl5pPr>
            <a:lvl6pPr marL="431784" indent="-143928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Pct val="70000"/>
              <a:buFont typeface="Arial" pitchFamily="34" charset="0"/>
              <a:buChar char="►"/>
              <a:defRPr sz="999">
                <a:solidFill>
                  <a:schemeClr val="accent4"/>
                </a:solidFill>
              </a:defRPr>
            </a:lvl6pPr>
          </a:lstStyle>
          <a:p>
            <a:pPr lvl="0"/>
            <a:r>
              <a:rPr lang="en-US" noProof="0"/>
              <a:t>Click to edit the navigation text</a:t>
            </a:r>
          </a:p>
          <a:p>
            <a:pPr lvl="1"/>
            <a:r>
              <a:rPr lang="en-US" noProof="0"/>
              <a:t>active chapter</a:t>
            </a:r>
          </a:p>
          <a:p>
            <a:pPr lvl="2"/>
            <a:r>
              <a:rPr lang="en-US" noProof="0"/>
              <a:t>subchapter</a:t>
            </a:r>
          </a:p>
          <a:p>
            <a:pPr lvl="3"/>
            <a:r>
              <a:rPr lang="en-US" noProof="0"/>
              <a:t>active subchapter</a:t>
            </a:r>
          </a:p>
          <a:p>
            <a:pPr lvl="4"/>
            <a:r>
              <a:rPr lang="en-US" noProof="0"/>
              <a:t>subchapter</a:t>
            </a:r>
          </a:p>
          <a:p>
            <a:pPr lvl="5"/>
            <a:r>
              <a:rPr lang="en-US" noProof="0"/>
              <a:t>active subchapter</a:t>
            </a:r>
          </a:p>
        </p:txBody>
      </p:sp>
    </p:spTree>
    <p:custDataLst>
      <p:custData r:id="rId1"/>
    </p:custDataLst>
    <p:extLst>
      <p:ext uri="{BB962C8B-B14F-4D97-AF65-F5344CB8AC3E}">
        <p14:creationId xmlns:p14="http://schemas.microsoft.com/office/powerpoint/2010/main" val="370448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4" name="cdtText Placeholder 12 Id13"/>
          <p:cNvSpPr>
            <a:spLocks noGrp="1"/>
          </p:cNvSpPr>
          <p:nvPr>
            <p:ph type="body" sz="quarter" idx="14" hasCustomPrompt="1"/>
            <p:custDataLst>
              <p:tags r:id="rId1"/>
            </p:custDataLst>
          </p:nvPr>
        </p:nvSpPr>
        <p:spPr bwMode="auto">
          <a:xfrm>
            <a:off x="4656571" y="1440000"/>
            <a:ext cx="7535429" cy="4752000"/>
          </a:xfrm>
          <a:solidFill>
            <a:srgbClr val="D7D7CD"/>
          </a:solidFill>
        </p:spPr>
        <p:txBody>
          <a:bodyPr lIns="288000" tIns="252000" rIns="576000" bIns="252000"/>
          <a:lstStyle>
            <a:lvl1pPr marL="0" indent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Font typeface="Arial" pitchFamily="34" charset="0"/>
              <a:buNone/>
              <a:tabLst>
                <a:tab pos="5356720" algn="r"/>
              </a:tabLst>
              <a:defRPr>
                <a:solidFill>
                  <a:srgbClr val="000000"/>
                </a:solidFill>
              </a:defRPr>
            </a:lvl1pPr>
            <a:lvl2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2pPr>
            <a:lvl3pPr marL="17991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>
                <a:solidFill>
                  <a:srgbClr val="000000"/>
                </a:solidFill>
              </a:defRPr>
            </a:lvl3pPr>
            <a:lvl4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0">
                <a:solidFill>
                  <a:srgbClr val="000000"/>
                </a:solidFill>
              </a:defRPr>
            </a:lvl4pPr>
            <a:lvl5pPr marL="359820" indent="-17991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 baseline="0">
                <a:solidFill>
                  <a:srgbClr val="000000"/>
                </a:solidFill>
              </a:defRPr>
            </a:lvl5pPr>
            <a:lvl6pPr marL="360183" indent="-180885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itchFamily="34" charset="0"/>
              <a:buChar char="•"/>
              <a:tabLst>
                <a:tab pos="5356720" algn="r"/>
              </a:tabLst>
              <a:defRPr b="1"/>
            </a:lvl6pPr>
          </a:lstStyle>
          <a:p>
            <a:pPr lvl="0"/>
            <a:r>
              <a:rPr lang="en-US" noProof="0"/>
              <a:t>Click to edit the toc / contact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active chapter</a:t>
            </a:r>
          </a:p>
          <a:p>
            <a:pPr lvl="3"/>
            <a:r>
              <a:rPr lang="en-US" noProof="0"/>
              <a:t>subchapter</a:t>
            </a:r>
          </a:p>
          <a:p>
            <a:pPr lvl="4"/>
            <a:r>
              <a:rPr lang="en-US" noProof="0"/>
              <a:t>active subchapter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440000"/>
            <a:ext cx="4512050" cy="4752000"/>
          </a:xfrm>
        </p:spPr>
        <p:txBody>
          <a:bodyPr tIns="180000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33720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356" y="0"/>
            <a:ext cx="6097291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231905" y="4005064"/>
            <a:ext cx="6144683" cy="20882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r>
              <a:rPr lang="nb-NO" sz="3000" b="1">
                <a:solidFill>
                  <a:prstClr val="white"/>
                </a:solidFill>
                <a:latin typeface="SINTEF" panose="02000000000000000000" pitchFamily="2" charset="0"/>
              </a:rPr>
              <a:t>Presentasjonsmal</a:t>
            </a:r>
          </a:p>
          <a:p>
            <a:pPr algn="ctr"/>
            <a:r>
              <a:rPr lang="nb-NO" sz="1500">
                <a:solidFill>
                  <a:prstClr val="white"/>
                </a:solidFill>
                <a:latin typeface="SINTEF" panose="02000000000000000000" pitchFamily="2" charset="0"/>
              </a:rPr>
              <a:t>SFI </a:t>
            </a:r>
            <a:r>
              <a:rPr lang="nb-NO" sz="1500" err="1">
                <a:solidFill>
                  <a:prstClr val="white"/>
                </a:solidFill>
                <a:latin typeface="SINTEF" panose="02000000000000000000" pitchFamily="2" charset="0"/>
              </a:rPr>
              <a:t>manufacturing</a:t>
            </a:r>
            <a:endParaRPr lang="nb-NO" sz="1500">
              <a:solidFill>
                <a:prstClr val="white"/>
              </a:solidFill>
              <a:latin typeface="SINTEF" panose="02000000000000000000" pitchFamily="2" charset="0"/>
            </a:endParaRPr>
          </a:p>
          <a:p>
            <a:pPr algn="ctr"/>
            <a:r>
              <a:rPr lang="nb-NO" sz="1500">
                <a:solidFill>
                  <a:prstClr val="white"/>
                </a:solidFill>
                <a:latin typeface="SINTEF" panose="02000000000000000000" pitchFamily="2" charset="0"/>
              </a:rPr>
              <a:t>Anja Solheim, 05.02.2015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30199" r="11750" b="23722"/>
          <a:stretch/>
        </p:blipFill>
        <p:spPr bwMode="auto">
          <a:xfrm>
            <a:off x="125551" y="5254250"/>
            <a:ext cx="2755796" cy="767038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026" name="39FDF221-0705-4396-B606-97617A2B88C5" descr="238E9D58-0D69-4AFF-87D0-B9754DBBED4F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"/>
          <a:stretch/>
        </p:blipFill>
        <p:spPr bwMode="auto">
          <a:xfrm>
            <a:off x="18876" y="6021288"/>
            <a:ext cx="2921805" cy="62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8233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133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3C9C6E5-68F0-4C8F-8DCB-22176F54243C}" type="datetimeFigureOut">
              <a:rPr lang="nb-NO">
                <a:solidFill>
                  <a:prstClr val="black"/>
                </a:solidFill>
              </a:rPr>
              <a:pPr/>
              <a:t>27.02.2018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5A910BC-0944-4222-960A-BE17988EF4C6}" type="slidenum">
              <a:rPr lang="nb-NO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021288"/>
            <a:ext cx="12192000" cy="8547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919584"/>
              </a:clrFrom>
              <a:clrTo>
                <a:srgbClr val="91958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" y="5884422"/>
            <a:ext cx="2711979" cy="1200452"/>
          </a:xfrm>
          <a:prstGeom prst="rect">
            <a:avLst/>
          </a:prstGeom>
        </p:spPr>
      </p:pic>
      <p:pic>
        <p:nvPicPr>
          <p:cNvPr id="14" name="0D21D906-E9DF-41D0-B542-B73C89B8CEF6" descr="F5839107-7E32-484B-BA33-5A6F83EB788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5791419"/>
            <a:ext cx="6604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3902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330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3305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3C9C6E5-68F0-4C8F-8DCB-22176F54243C}" type="datetimeFigureOut">
              <a:rPr lang="nb-NO">
                <a:solidFill>
                  <a:prstClr val="black"/>
                </a:solidFill>
              </a:rPr>
              <a:pPr/>
              <a:t>27.02.2018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5A910BC-0944-4222-960A-BE17988EF4C6}" type="slidenum">
              <a:rPr lang="nb-NO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6021288"/>
            <a:ext cx="12192000" cy="8547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919584"/>
              </a:clrFrom>
              <a:clrTo>
                <a:srgbClr val="91958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" y="5884422"/>
            <a:ext cx="2711979" cy="1200452"/>
          </a:xfrm>
          <a:prstGeom prst="rect">
            <a:avLst/>
          </a:prstGeom>
        </p:spPr>
      </p:pic>
      <p:pic>
        <p:nvPicPr>
          <p:cNvPr id="20" name="0D21D906-E9DF-41D0-B542-B73C89B8CEF6" descr="F5839107-7E32-484B-BA33-5A6F83EB788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5791419"/>
            <a:ext cx="6604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660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3C9C6E5-68F0-4C8F-8DCB-22176F54243C}" type="datetimeFigureOut">
              <a:rPr lang="nb-NO">
                <a:solidFill>
                  <a:prstClr val="black"/>
                </a:solidFill>
              </a:rPr>
              <a:pPr/>
              <a:t>27.02.2018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5A910BC-0944-4222-960A-BE17988EF4C6}" type="slidenum">
              <a:rPr lang="nb-NO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0" y="6021288"/>
            <a:ext cx="12192000" cy="8547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>
              <a:solidFill>
                <a:prstClr val="whit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919584"/>
              </a:clrFrom>
              <a:clrTo>
                <a:srgbClr val="91958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" y="5884422"/>
            <a:ext cx="2711979" cy="1200452"/>
          </a:xfrm>
          <a:prstGeom prst="rect">
            <a:avLst/>
          </a:prstGeom>
        </p:spPr>
      </p:pic>
      <p:pic>
        <p:nvPicPr>
          <p:cNvPr id="19" name="0D21D906-E9DF-41D0-B542-B73C89B8CEF6" descr="F5839107-7E32-484B-BA33-5A6F83EB788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5791419"/>
            <a:ext cx="6604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289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3C9C6E5-68F0-4C8F-8DCB-22176F54243C}" type="datetimeFigureOut">
              <a:rPr lang="nb-NO">
                <a:solidFill>
                  <a:prstClr val="black"/>
                </a:solidFill>
              </a:rPr>
              <a:pPr/>
              <a:t>27.02.2018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5A910BC-0944-4222-960A-BE17988EF4C6}" type="slidenum">
              <a:rPr lang="nb-NO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0" y="6021288"/>
            <a:ext cx="12192000" cy="8547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919584"/>
              </a:clrFrom>
              <a:clrTo>
                <a:srgbClr val="91958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" y="5884422"/>
            <a:ext cx="2711979" cy="1200452"/>
          </a:xfrm>
          <a:prstGeom prst="rect">
            <a:avLst/>
          </a:prstGeom>
        </p:spPr>
      </p:pic>
      <p:pic>
        <p:nvPicPr>
          <p:cNvPr id="17" name="0D21D906-E9DF-41D0-B542-B73C89B8CEF6" descr="F5839107-7E32-484B-BA33-5A6F83EB788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5791419"/>
            <a:ext cx="6604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573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6092440" y="-858"/>
            <a:ext cx="6099560" cy="685885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lIns="0" tIns="2520504" rIns="0" bIns="0" anchor="t" anchorCtr="1"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954182" y="2700338"/>
            <a:ext cx="4742139" cy="342042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954182" y="920493"/>
            <a:ext cx="4742139" cy="1319077"/>
          </a:xfrm>
          <a:blipFill dpi="0" rotWithShape="1">
            <a:blip r:embed="rId2"/>
            <a:srcRect/>
            <a:tile tx="0" ty="0" sx="100000" sy="100000" flip="none" algn="bl"/>
          </a:blipFill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Month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smartart"/>
          <p:cNvSpPr>
            <a:spLocks noGrp="1"/>
          </p:cNvSpPr>
          <p:nvPr>
            <p:ph type="dgm" sz="quarter" idx="20" hasCustomPrompt="1"/>
          </p:nvPr>
        </p:nvSpPr>
        <p:spPr>
          <a:xfrm>
            <a:off x="10793052" y="6255782"/>
            <a:ext cx="981186" cy="21422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 sz="100" baseline="0"/>
            </a:lvl1pPr>
          </a:lstStyle>
          <a:p>
            <a:r>
              <a:rPr lang="en-GB" sz="100"/>
              <a:t> </a:t>
            </a:r>
            <a:endParaRPr lang="en-GB"/>
          </a:p>
        </p:txBody>
      </p:sp>
      <p:pic>
        <p:nvPicPr>
          <p:cNvPr id="11" name="logo_blaa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  <p:pic>
        <p:nvPicPr>
          <p:cNvPr id="12" name="logo_hvit" hidden="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47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193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83C9C6E5-68F0-4C8F-8DCB-22176F54243C}" type="datetimeFigureOut">
              <a:rPr lang="nb-NO">
                <a:solidFill>
                  <a:prstClr val="black"/>
                </a:solidFill>
              </a:rPr>
              <a:pPr/>
              <a:t>27.02.2018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15A910BC-0944-4222-960A-BE17988EF4C6}" type="slidenum">
              <a:rPr lang="nb-NO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6021288"/>
            <a:ext cx="12192000" cy="85471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919584"/>
              </a:clrFrom>
              <a:clrTo>
                <a:srgbClr val="91958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" y="5884422"/>
            <a:ext cx="2711979" cy="1200452"/>
          </a:xfrm>
          <a:prstGeom prst="rect">
            <a:avLst/>
          </a:prstGeom>
        </p:spPr>
      </p:pic>
      <p:pic>
        <p:nvPicPr>
          <p:cNvPr id="14" name="0D21D906-E9DF-41D0-B542-B73C89B8CEF6" descr="F5839107-7E32-484B-BA33-5A6F83EB788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5791419"/>
            <a:ext cx="66040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3276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Vertical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6213" y="1916832"/>
            <a:ext cx="11239577" cy="4155374"/>
          </a:xfrm>
        </p:spPr>
        <p:txBody>
          <a:bodyPr lIns="0">
            <a:noAutofit/>
          </a:bodyPr>
          <a:lstStyle>
            <a:lvl1pPr>
              <a:buClr>
                <a:schemeClr val="accent2"/>
              </a:buClr>
              <a:buFont typeface="Arial" pitchFamily="34" charset="0"/>
              <a:buChar char="•"/>
              <a:defRPr sz="1350" i="0">
                <a:solidFill>
                  <a:schemeClr val="accent3"/>
                </a:solidFill>
              </a:defRPr>
            </a:lvl1pPr>
            <a:lvl2pPr>
              <a:buClr>
                <a:schemeClr val="accent2"/>
              </a:buClr>
              <a:buFont typeface="Arial" pitchFamily="34" charset="0"/>
              <a:buChar char="•"/>
              <a:defRPr sz="1350" i="0">
                <a:solidFill>
                  <a:schemeClr val="accent3"/>
                </a:solidFill>
              </a:defRPr>
            </a:lvl2pPr>
            <a:lvl3pPr>
              <a:buClr>
                <a:schemeClr val="accent2"/>
              </a:buClr>
              <a:buFont typeface="Arial" pitchFamily="34" charset="0"/>
              <a:buChar char="•"/>
              <a:defRPr sz="1350" i="0">
                <a:solidFill>
                  <a:schemeClr val="accent3"/>
                </a:solidFill>
              </a:defRPr>
            </a:lvl3pPr>
            <a:lvl4pPr>
              <a:buClr>
                <a:schemeClr val="accent2"/>
              </a:buClr>
              <a:buFont typeface="Arial" pitchFamily="34" charset="0"/>
              <a:buChar char="•"/>
              <a:defRPr sz="1350" i="0">
                <a:solidFill>
                  <a:schemeClr val="accent3"/>
                </a:solidFill>
              </a:defRPr>
            </a:lvl4pPr>
            <a:lvl5pPr>
              <a:buClr>
                <a:schemeClr val="accent2"/>
              </a:buClr>
              <a:buFont typeface="Arial" pitchFamily="34" charset="0"/>
              <a:buChar char="•"/>
              <a:defRPr sz="135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6" name="Text Placeholder 2"/>
          <p:cNvSpPr>
            <a:spLocks noGrp="1"/>
          </p:cNvSpPr>
          <p:nvPr>
            <p:ph type="body" idx="22"/>
          </p:nvPr>
        </p:nvSpPr>
        <p:spPr>
          <a:xfrm>
            <a:off x="476212" y="1142984"/>
            <a:ext cx="11239579" cy="642942"/>
          </a:xfrm>
        </p:spPr>
        <p:txBody>
          <a:bodyPr lIns="0" tIns="46800">
            <a:noAutofit/>
          </a:bodyPr>
          <a:lstStyle>
            <a:lvl1pPr marL="0" indent="0">
              <a:buNone/>
              <a:defRPr sz="2100" b="0">
                <a:solidFill>
                  <a:srgbClr val="00447C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23"/>
          </p:nvPr>
        </p:nvSpPr>
        <p:spPr>
          <a:xfrm>
            <a:off x="11239500" y="6415088"/>
            <a:ext cx="685800" cy="285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5C5E8-3AC1-4757-9F3D-8136EC7599CA}" type="slidenum">
              <a:rPr lang="nb-NO" alt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369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6288021" y="764704"/>
            <a:ext cx="5429288" cy="428628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11" name="Text Placeholder 2"/>
          <p:cNvSpPr>
            <a:spLocks noGrp="1"/>
          </p:cNvSpPr>
          <p:nvPr>
            <p:ph type="body" idx="20"/>
          </p:nvPr>
        </p:nvSpPr>
        <p:spPr>
          <a:xfrm>
            <a:off x="474691" y="764704"/>
            <a:ext cx="5429288" cy="1071570"/>
          </a:xfrm>
        </p:spPr>
        <p:txBody>
          <a:bodyPr lIns="0" tIns="46800">
            <a:noAutofit/>
          </a:bodyPr>
          <a:lstStyle>
            <a:lvl1pPr marL="0" indent="0">
              <a:buNone/>
              <a:defRPr sz="2100" b="0">
                <a:solidFill>
                  <a:schemeClr val="accent3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23"/>
          </p:nvPr>
        </p:nvSpPr>
        <p:spPr>
          <a:xfrm>
            <a:off x="475179" y="1988840"/>
            <a:ext cx="5428800" cy="309634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6288021" y="5229200"/>
            <a:ext cx="5428779" cy="792088"/>
          </a:xfrm>
        </p:spPr>
        <p:txBody>
          <a:bodyPr lIns="0">
            <a:normAutofit/>
          </a:bodyPr>
          <a:lstStyle>
            <a:lvl1pPr>
              <a:buFont typeface="Arial" pitchFamily="34" charset="0"/>
              <a:buNone/>
              <a:defRPr sz="1050"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/>
            </a:lvl2pPr>
            <a:lvl3pPr>
              <a:buFont typeface="Arial" pitchFamily="34" charset="0"/>
              <a:buNone/>
              <a:defRPr/>
            </a:lvl3pPr>
            <a:lvl4pPr>
              <a:buFont typeface="Arial" pitchFamily="34" charset="0"/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>
          <a:xfrm>
            <a:off x="11239500" y="6415088"/>
            <a:ext cx="685800" cy="285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DE653-7693-4E7E-AC8E-CE214921FD1B}" type="slidenum">
              <a:rPr lang="nb-NO" alt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034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43CFF64-3FDA-46B0-BC19-517A2BADAB2E}" type="datetimeFigureOut">
              <a:rPr lang="nb-NO" altLang="nb-NO">
                <a:solidFill>
                  <a:prstClr val="black"/>
                </a:solidFill>
              </a:rPr>
              <a:pPr>
                <a:defRPr/>
              </a:pPr>
              <a:t>27.02.2018</a:t>
            </a:fld>
            <a:endParaRPr lang="en-US" altLang="nb-NO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9500" y="6415088"/>
            <a:ext cx="685800" cy="285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D32BF-FAA0-431B-9E6E-9F207BF5CE10}" type="slidenum">
              <a:rPr lang="en-US" altLang="nb-NO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58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 descr="bunn_felt_ppt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5456"/>
            <a:ext cx="12192000" cy="542544"/>
          </a:xfrm>
          <a:prstGeom prst="rect">
            <a:avLst/>
          </a:prstGeom>
        </p:spPr>
      </p:pic>
      <p:pic>
        <p:nvPicPr>
          <p:cNvPr id="9" name="Bilde 8" descr="topp_felt_materie_ppt.ps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26464"/>
          </a:xfrm>
          <a:prstGeom prst="rect">
            <a:avLst/>
          </a:prstGeom>
        </p:spPr>
      </p:pic>
      <p:pic>
        <p:nvPicPr>
          <p:cNvPr id="19" name="Bilde 18" descr="nce_raufoss_neg.ai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1" y="24657"/>
            <a:ext cx="2115779" cy="594191"/>
          </a:xfrm>
          <a:prstGeom prst="rect">
            <a:avLst/>
          </a:prstGeom>
        </p:spPr>
      </p:pic>
      <p:sp>
        <p:nvSpPr>
          <p:cNvPr id="20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85368" y="1800002"/>
            <a:ext cx="10800000" cy="4125644"/>
          </a:xfrm>
        </p:spPr>
        <p:txBody>
          <a:bodyPr/>
          <a:lstStyle>
            <a:lvl1pPr marL="203597" indent="-203597" algn="l">
              <a:buFont typeface="Arial" pitchFamily="34" charset="0"/>
              <a:buChar char="•"/>
              <a:defRPr baseline="0">
                <a:solidFill>
                  <a:schemeClr val="accent4"/>
                </a:solidFill>
                <a:latin typeface="Arial"/>
              </a:defRPr>
            </a:lvl1pPr>
          </a:lstStyle>
          <a:p>
            <a:r>
              <a:rPr lang="nb-NO"/>
              <a:t>Klikk for å legge til tekst</a:t>
            </a:r>
          </a:p>
        </p:txBody>
      </p:sp>
      <p:sp>
        <p:nvSpPr>
          <p:cNvPr id="21" name="Plassholder for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85368" y="720000"/>
            <a:ext cx="10800000" cy="900000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3300" b="1" i="0" baseline="0">
                <a:solidFill>
                  <a:schemeClr val="tx2"/>
                </a:solidFill>
                <a:latin typeface="Arial"/>
              </a:defRPr>
            </a:lvl1pPr>
          </a:lstStyle>
          <a:p>
            <a:pPr lvl="0"/>
            <a:r>
              <a:rPr lang="nb-NO"/>
              <a:t>Klikk for å legge til en tittel</a:t>
            </a:r>
          </a:p>
        </p:txBody>
      </p:sp>
      <p:sp>
        <p:nvSpPr>
          <p:cNvPr id="10" name="Plassholder for dato 4"/>
          <p:cNvSpPr>
            <a:spLocks noGrp="1"/>
          </p:cNvSpPr>
          <p:nvPr>
            <p:ph type="dt" sz="half" idx="11"/>
          </p:nvPr>
        </p:nvSpPr>
        <p:spPr>
          <a:xfrm>
            <a:off x="609600" y="640270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675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9764E510-50CB-4C35-A529-FB7C70B2D748}" type="datetime1">
              <a:rPr lang="nb-NO" smtClean="0">
                <a:solidFill>
                  <a:prstClr val="white"/>
                </a:solidFill>
              </a:rPr>
              <a:pPr/>
              <a:t>27.02.2018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11" name="Plassholder for lysbildenummer 6"/>
          <p:cNvSpPr>
            <a:spLocks noGrp="1"/>
          </p:cNvSpPr>
          <p:nvPr>
            <p:ph type="sldNum" sz="quarter" idx="14"/>
          </p:nvPr>
        </p:nvSpPr>
        <p:spPr>
          <a:xfrm>
            <a:off x="8629747" y="640270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2B25ADA6-29F8-FD47-AAB1-37D39D209F31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924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EBAF3B1-57A3-4A5B-AF9C-22F1E42356E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27.02.2018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1AFC57D-1DF6-4592-9EA8-68534F45F0E7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6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EBAF3B1-57A3-4A5B-AF9C-22F1E42356E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27.02.2018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1AFC57D-1DF6-4592-9EA8-68534F45F0E7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060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EBAF3B1-57A3-4A5B-AF9C-22F1E42356E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27.02.2018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1AFC57D-1DF6-4592-9EA8-68534F45F0E7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163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EBAF3B1-57A3-4A5B-AF9C-22F1E42356E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27.02.2018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1AFC57D-1DF6-4592-9EA8-68534F45F0E7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229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EBAF3B1-57A3-4A5B-AF9C-22F1E42356E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27.02.2018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1AFC57D-1DF6-4592-9EA8-68534F45F0E7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724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50000"/>
            </a:schemeClr>
          </a:solidFill>
        </p:spPr>
        <p:txBody>
          <a:bodyPr tIns="2880576" anchor="t" anchorCtr="1"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nb-NO"/>
              <a:t>Month 2016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3" name="smartart"/>
          <p:cNvSpPr>
            <a:spLocks noGrp="1"/>
          </p:cNvSpPr>
          <p:nvPr>
            <p:ph type="dgm" sz="quarter" idx="20" hasCustomPrompt="1"/>
          </p:nvPr>
        </p:nvSpPr>
        <p:spPr>
          <a:xfrm>
            <a:off x="10793052" y="6255782"/>
            <a:ext cx="981186" cy="21422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 sz="100" baseline="0"/>
            </a:lvl1pPr>
          </a:lstStyle>
          <a:p>
            <a:r>
              <a:rPr lang="en-GB" sz="100"/>
              <a:t> </a:t>
            </a:r>
            <a:endParaRPr lang="en-GB"/>
          </a:p>
        </p:txBody>
      </p:sp>
      <p:pic>
        <p:nvPicPr>
          <p:cNvPr id="14" name="logo_blaa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  <p:pic>
        <p:nvPicPr>
          <p:cNvPr id="15" name="logo_hvit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320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EBAF3B1-57A3-4A5B-AF9C-22F1E42356E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27.02.2018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1AFC57D-1DF6-4592-9EA8-68534F45F0E7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31373" y="6271220"/>
            <a:ext cx="11329259" cy="0"/>
          </a:xfrm>
          <a:prstGeom prst="line">
            <a:avLst/>
          </a:prstGeom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643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EBAF3B1-57A3-4A5B-AF9C-22F1E42356E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27.02.2018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1AFC57D-1DF6-4592-9EA8-68534F45F0E7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263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EBAF3B1-57A3-4A5B-AF9C-22F1E42356E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27.02.2018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1AFC57D-1DF6-4592-9EA8-68534F45F0E7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242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EBAF3B1-57A3-4A5B-AF9C-22F1E42356E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27.02.2018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1AFC57D-1DF6-4592-9EA8-68534F45F0E7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3830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EBAF3B1-57A3-4A5B-AF9C-22F1E42356E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27.02.2018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1AFC57D-1DF6-4592-9EA8-68534F45F0E7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03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EBAF3B1-57A3-4A5B-AF9C-22F1E42356EF}" type="datetimeFigureOut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27.02.2018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1AFC57D-1DF6-4592-9EA8-68534F45F0E7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50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ter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 descr="bunn_felt_ppt.psd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5456"/>
            <a:ext cx="12192000" cy="542544"/>
          </a:xfrm>
          <a:prstGeom prst="rect">
            <a:avLst/>
          </a:prstGeom>
        </p:spPr>
      </p:pic>
      <p:pic>
        <p:nvPicPr>
          <p:cNvPr id="9" name="Bilde 8" descr="topp_felt_materie_ppt.psd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5" y="0"/>
            <a:ext cx="12192000" cy="1426464"/>
          </a:xfrm>
          <a:prstGeom prst="rect">
            <a:avLst/>
          </a:prstGeom>
        </p:spPr>
      </p:pic>
      <p:pic>
        <p:nvPicPr>
          <p:cNvPr id="19" name="Bilde 18" descr="nce_raufoss_neg.ai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1" y="24653"/>
            <a:ext cx="2115779" cy="594191"/>
          </a:xfrm>
          <a:prstGeom prst="rect">
            <a:avLst/>
          </a:prstGeom>
        </p:spPr>
      </p:pic>
      <p:sp>
        <p:nvSpPr>
          <p:cNvPr id="20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85368" y="1800002"/>
            <a:ext cx="10800000" cy="4125644"/>
          </a:xfrm>
        </p:spPr>
        <p:txBody>
          <a:bodyPr/>
          <a:lstStyle>
            <a:lvl1pPr marL="271463" indent="-271463" algn="l">
              <a:buFont typeface="Arial" pitchFamily="34" charset="0"/>
              <a:buChar char="•"/>
              <a:defRPr baseline="0">
                <a:solidFill>
                  <a:schemeClr val="accent1"/>
                </a:solidFill>
                <a:latin typeface="Arial"/>
              </a:defRPr>
            </a:lvl1pPr>
          </a:lstStyle>
          <a:p>
            <a:r>
              <a:rPr lang="nb-NO"/>
              <a:t>Klikk for å legge til tekst</a:t>
            </a:r>
          </a:p>
        </p:txBody>
      </p:sp>
      <p:sp>
        <p:nvSpPr>
          <p:cNvPr id="21" name="Plassholder for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85368" y="720000"/>
            <a:ext cx="10800000" cy="900000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4400" b="1" i="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nb-NO"/>
              <a:t>Klikk for å legge til en tittel</a:t>
            </a:r>
          </a:p>
        </p:txBody>
      </p:sp>
      <p:sp>
        <p:nvSpPr>
          <p:cNvPr id="10" name="Plassholder for dato 4"/>
          <p:cNvSpPr>
            <a:spLocks noGrp="1"/>
          </p:cNvSpPr>
          <p:nvPr>
            <p:ph type="dt" sz="half" idx="11"/>
          </p:nvPr>
        </p:nvSpPr>
        <p:spPr>
          <a:xfrm>
            <a:off x="609600" y="64026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900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9764E510-50CB-4C35-A529-FB7C70B2D748}" type="datetime1">
              <a:rPr lang="nb-NO" smtClean="0">
                <a:solidFill>
                  <a:prstClr val="white"/>
                </a:solidFill>
              </a:rPr>
              <a:pPr/>
              <a:t>27.02.2018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11" name="Plassholder for lysbildenummer 6"/>
          <p:cNvSpPr>
            <a:spLocks noGrp="1"/>
          </p:cNvSpPr>
          <p:nvPr>
            <p:ph type="sldNum" sz="quarter" idx="14"/>
          </p:nvPr>
        </p:nvSpPr>
        <p:spPr>
          <a:xfrm>
            <a:off x="8629747" y="6402697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fld id="{2B25ADA6-29F8-FD47-AAB1-37D39D209F31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406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 - Industri For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NI-logo-NEG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70" y="553112"/>
            <a:ext cx="3059535" cy="483009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3" y="0"/>
            <a:ext cx="217588" cy="6858000"/>
          </a:xfrm>
          <a:prstGeom prst="rect">
            <a:avLst/>
          </a:prstGeom>
          <a:solidFill>
            <a:srgbClr val="6BA4B8"/>
          </a:solidFill>
          <a:ln>
            <a:solidFill>
              <a:srgbClr val="6BA4B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013">
              <a:solidFill>
                <a:prstClr val="white"/>
              </a:solidFill>
            </a:endParaRPr>
          </a:p>
        </p:txBody>
      </p:sp>
      <p:pic>
        <p:nvPicPr>
          <p:cNvPr id="4" name="Picture 3" descr="logo-liggend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11" y="1660380"/>
            <a:ext cx="10257652" cy="10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341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 userDrawn="1"/>
        </p:nvSpPr>
        <p:spPr>
          <a:xfrm>
            <a:off x="1" y="0"/>
            <a:ext cx="217588" cy="6858000"/>
          </a:xfrm>
          <a:prstGeom prst="rect">
            <a:avLst/>
          </a:prstGeom>
          <a:solidFill>
            <a:srgbClr val="6BA4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>
              <a:solidFill>
                <a:prstClr val="white"/>
              </a:solidFill>
            </a:endParaRPr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666361" y="267544"/>
            <a:ext cx="11054988" cy="0"/>
          </a:xfrm>
          <a:prstGeom prst="line">
            <a:avLst/>
          </a:prstGeom>
          <a:ln w="9525" cmpd="sng">
            <a:solidFill>
              <a:srgbClr val="6BA4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 userDrawn="1"/>
        </p:nvCxnSpPr>
        <p:spPr>
          <a:xfrm>
            <a:off x="666361" y="6574810"/>
            <a:ext cx="11054988" cy="0"/>
          </a:xfrm>
          <a:prstGeom prst="line">
            <a:avLst/>
          </a:prstGeom>
          <a:ln w="9525" cmpd="sng">
            <a:solidFill>
              <a:srgbClr val="6BA4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75747" y="6207356"/>
            <a:ext cx="2844800" cy="365125"/>
          </a:xfrm>
          <a:prstGeom prst="rect">
            <a:avLst/>
          </a:prstGeom>
        </p:spPr>
        <p:txBody>
          <a:bodyPr/>
          <a:lstStyle/>
          <a:p>
            <a:fld id="{4618EEA3-9B61-4B5D-89D4-0BD4A3D04465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27.02.2018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207356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nb-NO">
                <a:solidFill>
                  <a:prstClr val="black">
                    <a:tint val="75000"/>
                  </a:prstClr>
                </a:solidFill>
              </a:rPr>
              <a:t>Konjunkturrapporten 2016</a:t>
            </a:r>
          </a:p>
        </p:txBody>
      </p:sp>
      <p:sp>
        <p:nvSpPr>
          <p:cNvPr id="11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765980" y="6207356"/>
            <a:ext cx="2844800" cy="365125"/>
          </a:xfrm>
          <a:prstGeom prst="rect">
            <a:avLst/>
          </a:prstGeom>
        </p:spPr>
        <p:txBody>
          <a:bodyPr/>
          <a:lstStyle/>
          <a:p>
            <a:fld id="{37613E94-8008-EF45-8DEF-8CC2B7F435A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tel 1"/>
          <p:cNvSpPr>
            <a:spLocks noGrp="1"/>
          </p:cNvSpPr>
          <p:nvPr>
            <p:ph type="title"/>
          </p:nvPr>
        </p:nvSpPr>
        <p:spPr>
          <a:xfrm>
            <a:off x="775747" y="695293"/>
            <a:ext cx="8962939" cy="92100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6BA4B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14" name="Bilde 13" descr="NI-logo-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45" y="496073"/>
            <a:ext cx="2423964" cy="382671"/>
          </a:xfrm>
          <a:prstGeom prst="rect">
            <a:avLst/>
          </a:prstGeom>
        </p:spPr>
      </p:pic>
      <p:sp>
        <p:nvSpPr>
          <p:cNvPr id="12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756171" y="6614522"/>
            <a:ext cx="3397251" cy="24347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nb-NO"/>
              <a:t>Kilde:</a:t>
            </a:r>
          </a:p>
        </p:txBody>
      </p:sp>
    </p:spTree>
    <p:extLst>
      <p:ext uri="{BB962C8B-B14F-4D97-AF65-F5344CB8AC3E}">
        <p14:creationId xmlns:p14="http://schemas.microsoft.com/office/powerpoint/2010/main" val="21295732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75748" y="695295"/>
            <a:ext cx="9050675" cy="921005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6BA4B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75747" y="1936878"/>
            <a:ext cx="10835033" cy="4100789"/>
          </a:xfrm>
        </p:spPr>
        <p:txBody>
          <a:bodyPr/>
          <a:lstStyle>
            <a:lvl1pPr>
              <a:defRPr sz="1950"/>
            </a:lvl1pPr>
            <a:lvl2pPr>
              <a:defRPr sz="1950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75747" y="6207358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207358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765980" y="6207358"/>
            <a:ext cx="2844800" cy="365125"/>
          </a:xfrm>
          <a:prstGeom prst="rect">
            <a:avLst/>
          </a:prstGeom>
        </p:spPr>
        <p:txBody>
          <a:bodyPr/>
          <a:lstStyle/>
          <a:p>
            <a:fld id="{37613E94-8008-EF45-8DEF-8CC2B7F435A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2" y="0"/>
            <a:ext cx="217588" cy="6858000"/>
          </a:xfrm>
          <a:prstGeom prst="rect">
            <a:avLst/>
          </a:prstGeom>
          <a:solidFill>
            <a:srgbClr val="6BA4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>
              <a:solidFill>
                <a:prstClr val="white"/>
              </a:solidFill>
            </a:endParaRPr>
          </a:p>
        </p:txBody>
      </p:sp>
      <p:cxnSp>
        <p:nvCxnSpPr>
          <p:cNvPr id="8" name="Rett linje 7"/>
          <p:cNvCxnSpPr/>
          <p:nvPr userDrawn="1"/>
        </p:nvCxnSpPr>
        <p:spPr>
          <a:xfrm>
            <a:off x="666362" y="267544"/>
            <a:ext cx="11054988" cy="0"/>
          </a:xfrm>
          <a:prstGeom prst="line">
            <a:avLst/>
          </a:prstGeom>
          <a:ln w="9525" cmpd="sng">
            <a:solidFill>
              <a:srgbClr val="6BA4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/>
          <p:cNvCxnSpPr/>
          <p:nvPr userDrawn="1"/>
        </p:nvCxnSpPr>
        <p:spPr>
          <a:xfrm>
            <a:off x="666362" y="6574810"/>
            <a:ext cx="11054988" cy="0"/>
          </a:xfrm>
          <a:prstGeom prst="line">
            <a:avLst/>
          </a:prstGeom>
          <a:ln w="9525" cmpd="sng">
            <a:solidFill>
              <a:srgbClr val="6BA4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de 10" descr="NI-logo-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46" y="496075"/>
            <a:ext cx="2423964" cy="382671"/>
          </a:xfrm>
          <a:prstGeom prst="rect">
            <a:avLst/>
          </a:prstGeom>
        </p:spPr>
      </p:pic>
      <p:sp>
        <p:nvSpPr>
          <p:cNvPr id="12" name="Plassholder for dato 3"/>
          <p:cNvSpPr txBox="1">
            <a:spLocks/>
          </p:cNvSpPr>
          <p:nvPr userDrawn="1"/>
        </p:nvSpPr>
        <p:spPr>
          <a:xfrm>
            <a:off x="775747" y="5781600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nb-NO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9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756172" y="6614524"/>
            <a:ext cx="3397251" cy="243479"/>
          </a:xfrm>
        </p:spPr>
        <p:txBody>
          <a:bodyPr>
            <a:noAutofit/>
          </a:bodyPr>
          <a:lstStyle>
            <a:lvl1pPr marL="0" indent="0">
              <a:buNone/>
              <a:defRPr sz="600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nb-NO"/>
              <a:t>Kilde:</a:t>
            </a:r>
          </a:p>
        </p:txBody>
      </p:sp>
    </p:spTree>
    <p:extLst>
      <p:ext uri="{BB962C8B-B14F-4D97-AF65-F5344CB8AC3E}">
        <p14:creationId xmlns:p14="http://schemas.microsoft.com/office/powerpoint/2010/main" val="70430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54181" y="2700338"/>
            <a:ext cx="4320821" cy="3420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635071" y="2700338"/>
            <a:ext cx="4320821" cy="3420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Month 2016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2744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356" y="0"/>
            <a:ext cx="6097291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5231905" y="4005064"/>
            <a:ext cx="6144683" cy="20882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r>
              <a:rPr lang="nb-NO" sz="3000" b="1">
                <a:solidFill>
                  <a:prstClr val="white"/>
                </a:solidFill>
                <a:latin typeface="SINTEF" panose="02000000000000000000" pitchFamily="2" charset="0"/>
              </a:rPr>
              <a:t>Presentasjonsmal</a:t>
            </a:r>
          </a:p>
          <a:p>
            <a:pPr algn="ctr"/>
            <a:r>
              <a:rPr lang="nb-NO" sz="1500">
                <a:solidFill>
                  <a:prstClr val="white"/>
                </a:solidFill>
                <a:latin typeface="SINTEF" panose="02000000000000000000" pitchFamily="2" charset="0"/>
              </a:rPr>
              <a:t>SFI </a:t>
            </a:r>
            <a:r>
              <a:rPr lang="nb-NO" sz="1500" err="1">
                <a:solidFill>
                  <a:prstClr val="white"/>
                </a:solidFill>
                <a:latin typeface="SINTEF" panose="02000000000000000000" pitchFamily="2" charset="0"/>
              </a:rPr>
              <a:t>manufacturing</a:t>
            </a:r>
            <a:endParaRPr lang="nb-NO" sz="1500">
              <a:solidFill>
                <a:prstClr val="white"/>
              </a:solidFill>
              <a:latin typeface="SINTEF" panose="02000000000000000000" pitchFamily="2" charset="0"/>
            </a:endParaRPr>
          </a:p>
          <a:p>
            <a:pPr algn="ctr"/>
            <a:r>
              <a:rPr lang="nb-NO" sz="1500">
                <a:solidFill>
                  <a:prstClr val="white"/>
                </a:solidFill>
                <a:latin typeface="SINTEF" panose="02000000000000000000" pitchFamily="2" charset="0"/>
              </a:rPr>
              <a:t>Anja Solheim, 05.02.2015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t="30199" r="11750" b="23722"/>
          <a:stretch/>
        </p:blipFill>
        <p:spPr bwMode="auto">
          <a:xfrm>
            <a:off x="125551" y="5254250"/>
            <a:ext cx="2755796" cy="767038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1026" name="39FDF221-0705-4396-B606-97617A2B88C5" descr="238E9D58-0D69-4AFF-87D0-B9754DBBED4F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"/>
          <a:stretch/>
        </p:blipFill>
        <p:spPr bwMode="auto">
          <a:xfrm>
            <a:off x="18876" y="6021288"/>
            <a:ext cx="2921805" cy="62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7519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Vertical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6213" y="1916832"/>
            <a:ext cx="11239577" cy="4155374"/>
          </a:xfrm>
        </p:spPr>
        <p:txBody>
          <a:bodyPr lIns="0">
            <a:noAutofit/>
          </a:bodyPr>
          <a:lstStyle>
            <a:lvl1pPr>
              <a:buClr>
                <a:schemeClr val="accent2"/>
              </a:buClr>
              <a:buFont typeface="Arial" pitchFamily="34" charset="0"/>
              <a:buChar char="•"/>
              <a:defRPr sz="1350" i="0">
                <a:solidFill>
                  <a:schemeClr val="accent3"/>
                </a:solidFill>
              </a:defRPr>
            </a:lvl1pPr>
            <a:lvl2pPr>
              <a:buClr>
                <a:schemeClr val="accent2"/>
              </a:buClr>
              <a:buFont typeface="Arial" pitchFamily="34" charset="0"/>
              <a:buChar char="•"/>
              <a:defRPr sz="1350" i="0">
                <a:solidFill>
                  <a:schemeClr val="accent3"/>
                </a:solidFill>
              </a:defRPr>
            </a:lvl2pPr>
            <a:lvl3pPr>
              <a:buClr>
                <a:schemeClr val="accent2"/>
              </a:buClr>
              <a:buFont typeface="Arial" pitchFamily="34" charset="0"/>
              <a:buChar char="•"/>
              <a:defRPr sz="1350" i="0">
                <a:solidFill>
                  <a:schemeClr val="accent3"/>
                </a:solidFill>
              </a:defRPr>
            </a:lvl3pPr>
            <a:lvl4pPr>
              <a:buClr>
                <a:schemeClr val="accent2"/>
              </a:buClr>
              <a:buFont typeface="Arial" pitchFamily="34" charset="0"/>
              <a:buChar char="•"/>
              <a:defRPr sz="1350" i="0">
                <a:solidFill>
                  <a:schemeClr val="accent3"/>
                </a:solidFill>
              </a:defRPr>
            </a:lvl4pPr>
            <a:lvl5pPr>
              <a:buClr>
                <a:schemeClr val="accent2"/>
              </a:buClr>
              <a:buFont typeface="Arial" pitchFamily="34" charset="0"/>
              <a:buChar char="•"/>
              <a:defRPr sz="135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6" name="Text Placeholder 2"/>
          <p:cNvSpPr>
            <a:spLocks noGrp="1"/>
          </p:cNvSpPr>
          <p:nvPr>
            <p:ph type="body" idx="22"/>
          </p:nvPr>
        </p:nvSpPr>
        <p:spPr>
          <a:xfrm>
            <a:off x="476212" y="1142984"/>
            <a:ext cx="11239579" cy="642942"/>
          </a:xfrm>
        </p:spPr>
        <p:txBody>
          <a:bodyPr lIns="0" tIns="46800">
            <a:noAutofit/>
          </a:bodyPr>
          <a:lstStyle>
            <a:lvl1pPr marL="0" indent="0">
              <a:buNone/>
              <a:defRPr sz="2100" b="0">
                <a:solidFill>
                  <a:srgbClr val="00447C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23"/>
          </p:nvPr>
        </p:nvSpPr>
        <p:spPr>
          <a:xfrm>
            <a:off x="11239500" y="6415088"/>
            <a:ext cx="685800" cy="285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5C5E8-3AC1-4757-9F3D-8136EC7599CA}" type="slidenum">
              <a:rPr lang="nb-NO" alt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82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1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6288021" y="764704"/>
            <a:ext cx="5429288" cy="428628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nb-NO" noProof="0"/>
          </a:p>
        </p:txBody>
      </p:sp>
      <p:sp>
        <p:nvSpPr>
          <p:cNvPr id="11" name="Text Placeholder 2"/>
          <p:cNvSpPr>
            <a:spLocks noGrp="1"/>
          </p:cNvSpPr>
          <p:nvPr>
            <p:ph type="body" idx="20"/>
          </p:nvPr>
        </p:nvSpPr>
        <p:spPr>
          <a:xfrm>
            <a:off x="474691" y="764704"/>
            <a:ext cx="5429288" cy="1071570"/>
          </a:xfrm>
        </p:spPr>
        <p:txBody>
          <a:bodyPr lIns="0" tIns="46800">
            <a:noAutofit/>
          </a:bodyPr>
          <a:lstStyle>
            <a:lvl1pPr marL="0" indent="0">
              <a:buNone/>
              <a:defRPr sz="2100" b="0">
                <a:solidFill>
                  <a:schemeClr val="accent3"/>
                </a:solidFill>
              </a:defRPr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nb-NO" noProof="0"/>
              <a:t>Click to edit Master text styles</a:t>
            </a:r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23"/>
          </p:nvPr>
        </p:nvSpPr>
        <p:spPr>
          <a:xfrm>
            <a:off x="475179" y="1988840"/>
            <a:ext cx="5428800" cy="3096344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6288021" y="5229200"/>
            <a:ext cx="5428779" cy="792088"/>
          </a:xfrm>
        </p:spPr>
        <p:txBody>
          <a:bodyPr lIns="0">
            <a:normAutofit/>
          </a:bodyPr>
          <a:lstStyle>
            <a:lvl1pPr>
              <a:buFont typeface="Arial" pitchFamily="34" charset="0"/>
              <a:buNone/>
              <a:defRPr sz="1050"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/>
            </a:lvl2pPr>
            <a:lvl3pPr>
              <a:buFont typeface="Arial" pitchFamily="34" charset="0"/>
              <a:buNone/>
              <a:defRPr/>
            </a:lvl3pPr>
            <a:lvl4pPr>
              <a:buFont typeface="Arial" pitchFamily="34" charset="0"/>
              <a:buNone/>
              <a:defRPr/>
            </a:lvl4pPr>
            <a:lvl5pPr>
              <a:buFont typeface="Arial" pitchFamily="34" charset="0"/>
              <a:buNone/>
              <a:defRPr/>
            </a:lvl5pPr>
          </a:lstStyle>
          <a:p>
            <a:pPr lvl="0"/>
            <a:r>
              <a:rPr lang="nb-NO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>
          <a:xfrm>
            <a:off x="11239500" y="6415088"/>
            <a:ext cx="685800" cy="2857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DE653-7693-4E7E-AC8E-CE214921FD1B}" type="slidenum">
              <a:rPr lang="nb-NO" altLang="nb-NO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nb-NO" alt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868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ater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 descr="bunn_felt_ppt.psd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5456"/>
            <a:ext cx="12192000" cy="542544"/>
          </a:xfrm>
          <a:prstGeom prst="rect">
            <a:avLst/>
          </a:prstGeom>
        </p:spPr>
      </p:pic>
      <p:pic>
        <p:nvPicPr>
          <p:cNvPr id="9" name="Bilde 8" descr="topp_felt_materie_ppt.psd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5" y="0"/>
            <a:ext cx="12192000" cy="1426464"/>
          </a:xfrm>
          <a:prstGeom prst="rect">
            <a:avLst/>
          </a:prstGeom>
        </p:spPr>
      </p:pic>
      <p:pic>
        <p:nvPicPr>
          <p:cNvPr id="19" name="Bilde 18" descr="nce_raufoss_neg.ai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21" y="24655"/>
            <a:ext cx="2115779" cy="594191"/>
          </a:xfrm>
          <a:prstGeom prst="rect">
            <a:avLst/>
          </a:prstGeom>
        </p:spPr>
      </p:pic>
      <p:sp>
        <p:nvSpPr>
          <p:cNvPr id="20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685368" y="1800002"/>
            <a:ext cx="10800000" cy="4125644"/>
          </a:xfrm>
        </p:spPr>
        <p:txBody>
          <a:bodyPr/>
          <a:lstStyle>
            <a:lvl1pPr marL="203597" indent="-203597" algn="l">
              <a:buFont typeface="Arial" pitchFamily="34" charset="0"/>
              <a:buChar char="•"/>
              <a:defRPr baseline="0">
                <a:solidFill>
                  <a:schemeClr val="accent1"/>
                </a:solidFill>
                <a:latin typeface="Arial"/>
              </a:defRPr>
            </a:lvl1pPr>
          </a:lstStyle>
          <a:p>
            <a:r>
              <a:rPr lang="nb-NO"/>
              <a:t>Klikk for å legge til tekst</a:t>
            </a:r>
          </a:p>
        </p:txBody>
      </p:sp>
      <p:sp>
        <p:nvSpPr>
          <p:cNvPr id="21" name="Plassholder for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85368" y="720000"/>
            <a:ext cx="10800000" cy="900000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3300" b="1" i="0" baseline="0">
                <a:solidFill>
                  <a:schemeClr val="accent1"/>
                </a:solidFill>
                <a:latin typeface="Arial"/>
              </a:defRPr>
            </a:lvl1pPr>
          </a:lstStyle>
          <a:p>
            <a:pPr lvl="0"/>
            <a:r>
              <a:rPr lang="nb-NO"/>
              <a:t>Klikk for å legge til en tittel</a:t>
            </a:r>
          </a:p>
        </p:txBody>
      </p:sp>
      <p:sp>
        <p:nvSpPr>
          <p:cNvPr id="10" name="Plassholder for dato 4"/>
          <p:cNvSpPr>
            <a:spLocks noGrp="1"/>
          </p:cNvSpPr>
          <p:nvPr>
            <p:ph type="dt" sz="half" idx="11"/>
          </p:nvPr>
        </p:nvSpPr>
        <p:spPr>
          <a:xfrm>
            <a:off x="609600" y="640269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675" baseline="0">
                <a:solidFill>
                  <a:schemeClr val="bg1"/>
                </a:solidFill>
                <a:latin typeface="+mj-lt"/>
              </a:defRPr>
            </a:lvl1pPr>
          </a:lstStyle>
          <a:p>
            <a:fld id="{9764E510-50CB-4C35-A529-FB7C70B2D748}" type="datetime1">
              <a:rPr lang="nb-NO" smtClean="0">
                <a:solidFill>
                  <a:prstClr val="white"/>
                </a:solidFill>
              </a:rPr>
              <a:pPr/>
              <a:t>27.02.2018</a:t>
            </a:fld>
            <a:endParaRPr lang="nb-NO">
              <a:solidFill>
                <a:prstClr val="white"/>
              </a:solidFill>
            </a:endParaRPr>
          </a:p>
        </p:txBody>
      </p:sp>
      <p:sp>
        <p:nvSpPr>
          <p:cNvPr id="11" name="Plassholder for lysbildenummer 6"/>
          <p:cNvSpPr>
            <a:spLocks noGrp="1"/>
          </p:cNvSpPr>
          <p:nvPr>
            <p:ph type="sldNum" sz="quarter" idx="14"/>
          </p:nvPr>
        </p:nvSpPr>
        <p:spPr>
          <a:xfrm>
            <a:off x="8629747" y="640269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2B25ADA6-29F8-FD47-AAB1-37D39D209F31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3693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75747" y="695293"/>
            <a:ext cx="9050675" cy="921005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6BA4B8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75746" y="1936878"/>
            <a:ext cx="10835033" cy="4100789"/>
          </a:xfrm>
        </p:spPr>
        <p:txBody>
          <a:bodyPr/>
          <a:lstStyle>
            <a:lvl1pPr>
              <a:defRPr sz="2600"/>
            </a:lvl1pPr>
            <a:lvl2pPr>
              <a:defRPr sz="2600"/>
            </a:lvl2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775747" y="6207356"/>
            <a:ext cx="2844800" cy="365125"/>
          </a:xfrm>
          <a:prstGeom prst="rect">
            <a:avLst/>
          </a:prstGeom>
        </p:spPr>
        <p:txBody>
          <a:bodyPr/>
          <a:lstStyle/>
          <a:p>
            <a:fld id="{3D210FB2-259E-422C-9A76-1CDF24AA6EA5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27.02.2018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207356"/>
            <a:ext cx="3860800" cy="365125"/>
          </a:xfrm>
          <a:prstGeom prst="rect">
            <a:avLst/>
          </a:prstGeom>
        </p:spPr>
        <p:txBody>
          <a:bodyPr/>
          <a:lstStyle/>
          <a:p>
            <a:r>
              <a:rPr lang="nb-NO">
                <a:solidFill>
                  <a:prstClr val="black">
                    <a:tint val="75000"/>
                  </a:prstClr>
                </a:solidFill>
              </a:rPr>
              <a:t>Åpningskonferanse - stortingsmelding om industriens rammevilkår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765980" y="6207356"/>
            <a:ext cx="2844800" cy="365125"/>
          </a:xfrm>
          <a:prstGeom prst="rect">
            <a:avLst/>
          </a:prstGeom>
        </p:spPr>
        <p:txBody>
          <a:bodyPr/>
          <a:lstStyle/>
          <a:p>
            <a:fld id="{37613E94-8008-EF45-8DEF-8CC2B7F435A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1" y="0"/>
            <a:ext cx="217588" cy="6858000"/>
          </a:xfrm>
          <a:prstGeom prst="rect">
            <a:avLst/>
          </a:prstGeom>
          <a:solidFill>
            <a:srgbClr val="6BA4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>
              <a:solidFill>
                <a:prstClr val="white"/>
              </a:solidFill>
            </a:endParaRPr>
          </a:p>
        </p:txBody>
      </p:sp>
      <p:cxnSp>
        <p:nvCxnSpPr>
          <p:cNvPr id="8" name="Rett linje 7"/>
          <p:cNvCxnSpPr/>
          <p:nvPr userDrawn="1"/>
        </p:nvCxnSpPr>
        <p:spPr>
          <a:xfrm>
            <a:off x="666361" y="267544"/>
            <a:ext cx="11054988" cy="0"/>
          </a:xfrm>
          <a:prstGeom prst="line">
            <a:avLst/>
          </a:prstGeom>
          <a:ln w="9525" cmpd="sng">
            <a:solidFill>
              <a:srgbClr val="6BA4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/>
          <p:cNvCxnSpPr/>
          <p:nvPr userDrawn="1"/>
        </p:nvCxnSpPr>
        <p:spPr>
          <a:xfrm>
            <a:off x="666361" y="6574810"/>
            <a:ext cx="11054988" cy="0"/>
          </a:xfrm>
          <a:prstGeom prst="line">
            <a:avLst/>
          </a:prstGeom>
          <a:ln w="9525" cmpd="sng">
            <a:solidFill>
              <a:srgbClr val="6BA4B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de 10" descr="NI-logo-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45" y="496073"/>
            <a:ext cx="2423964" cy="382671"/>
          </a:xfrm>
          <a:prstGeom prst="rect">
            <a:avLst/>
          </a:prstGeom>
        </p:spPr>
      </p:pic>
      <p:sp>
        <p:nvSpPr>
          <p:cNvPr id="12" name="Plassholder for dato 3"/>
          <p:cNvSpPr txBox="1">
            <a:spLocks/>
          </p:cNvSpPr>
          <p:nvPr userDrawn="1"/>
        </p:nvSpPr>
        <p:spPr>
          <a:xfrm>
            <a:off x="775747" y="578159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3" hasCustomPrompt="1"/>
          </p:nvPr>
        </p:nvSpPr>
        <p:spPr>
          <a:xfrm>
            <a:off x="756171" y="6614522"/>
            <a:ext cx="3397251" cy="243479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nb-NO"/>
              <a:t>Kilde:</a:t>
            </a:r>
          </a:p>
        </p:txBody>
      </p:sp>
    </p:spTree>
    <p:extLst>
      <p:ext uri="{BB962C8B-B14F-4D97-AF65-F5344CB8AC3E}">
        <p14:creationId xmlns:p14="http://schemas.microsoft.com/office/powerpoint/2010/main" val="38636234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lysbilde - Industri Forum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 descr="NI-logo-NE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69" y="553110"/>
            <a:ext cx="3059535" cy="483009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3" y="0"/>
            <a:ext cx="217588" cy="6858000"/>
          </a:xfrm>
          <a:prstGeom prst="rect">
            <a:avLst/>
          </a:prstGeom>
          <a:solidFill>
            <a:srgbClr val="6BA4B8"/>
          </a:solidFill>
          <a:ln>
            <a:solidFill>
              <a:srgbClr val="6BA4B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>
              <a:solidFill>
                <a:prstClr val="white"/>
              </a:solidFill>
            </a:endParaRPr>
          </a:p>
        </p:txBody>
      </p:sp>
      <p:pic>
        <p:nvPicPr>
          <p:cNvPr id="4" name="Picture 3" descr="logo-liggende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11" y="1660380"/>
            <a:ext cx="10257652" cy="108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634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895584 w 12192000"/>
              <a:gd name="connsiteY1" fmla="*/ 0 h 6858000"/>
              <a:gd name="connsiteX2" fmla="*/ 895584 w 12192000"/>
              <a:gd name="connsiteY2" fmla="*/ 1800225 h 6858000"/>
              <a:gd name="connsiteX3" fmla="*/ 2515892 w 12192000"/>
              <a:gd name="connsiteY3" fmla="*/ 1800225 h 6858000"/>
              <a:gd name="connsiteX4" fmla="*/ 2515892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895584" y="0"/>
                </a:lnTo>
                <a:lnTo>
                  <a:pt x="895584" y="1800225"/>
                </a:lnTo>
                <a:lnTo>
                  <a:pt x="2515892" y="1800225"/>
                </a:lnTo>
                <a:lnTo>
                  <a:pt x="2515892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tIns="720000" anchor="t" anchorCtr="1">
            <a:noAutofit/>
          </a:bodyPr>
          <a:lstStyle>
            <a:lvl1pPr marL="180036" marR="0" indent="0" algn="ctr" defTabSz="914537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GB"/>
              <a:t>Sett inn </a:t>
            </a:r>
            <a:r>
              <a:rPr lang="en-GB" err="1"/>
              <a:t>bilde</a:t>
            </a:r>
            <a:r>
              <a:rPr lang="en-GB"/>
              <a:t> </a:t>
            </a:r>
            <a:r>
              <a:rPr lang="en-GB" err="1"/>
              <a:t>fra</a:t>
            </a:r>
            <a:r>
              <a:rPr lang="en-GB"/>
              <a:t> </a:t>
            </a:r>
            <a:r>
              <a:rPr lang="en-GB" err="1"/>
              <a:t>menyen</a:t>
            </a:r>
            <a:r>
              <a:rPr lang="en-GB"/>
              <a:t>:</a:t>
            </a:r>
            <a:br>
              <a:rPr lang="en-GB"/>
            </a:br>
            <a:r>
              <a:rPr lang="en-GB"/>
              <a:t>“Sett inn/insert” -&gt; “</a:t>
            </a:r>
            <a:r>
              <a:rPr lang="en-GB" err="1"/>
              <a:t>Bilde</a:t>
            </a:r>
            <a:r>
              <a:rPr lang="en-GB"/>
              <a:t>/Picture”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30" y="1080136"/>
            <a:ext cx="981013" cy="214063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407696" y="2879206"/>
            <a:ext cx="6769286" cy="3181610"/>
          </a:xfrm>
          <a:solidFill>
            <a:srgbClr val="FFFFFF">
              <a:alpha val="85098"/>
            </a:srgbClr>
          </a:solidFill>
        </p:spPr>
        <p:txBody>
          <a:bodyPr lIns="360072" tIns="360072" rIns="360072" bIns="1404281" anchor="b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4600" cap="all" normalizeH="0" baseline="0">
                <a:solidFill>
                  <a:schemeClr val="dk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noColor"/>
          <p:cNvSpPr/>
          <p:nvPr userDrawn="1"/>
        </p:nvSpPr>
        <p:spPr>
          <a:xfrm>
            <a:off x="161376" y="188260"/>
            <a:ext cx="142498" cy="89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  <p:sp>
        <p:nvSpPr>
          <p:cNvPr id="16" name="Rektangel 15"/>
          <p:cNvSpPr/>
          <p:nvPr userDrawn="1"/>
        </p:nvSpPr>
        <p:spPr>
          <a:xfrm>
            <a:off x="896512" y="-1"/>
            <a:ext cx="1623803" cy="180382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765" y="1080135"/>
            <a:ext cx="989890" cy="216000"/>
          </a:xfrm>
          <a:prstGeom prst="rect">
            <a:avLst/>
          </a:prstGeom>
        </p:spPr>
      </p:pic>
      <p:sp>
        <p:nvSpPr>
          <p:cNvPr id="7" name="Plassholder for tekst 6"/>
          <p:cNvSpPr>
            <a:spLocks noGrp="1"/>
          </p:cNvSpPr>
          <p:nvPr>
            <p:ph type="body" sz="quarter" idx="13" hasCustomPrompt="1"/>
          </p:nvPr>
        </p:nvSpPr>
        <p:spPr>
          <a:xfrm>
            <a:off x="4818166" y="5178320"/>
            <a:ext cx="3871913" cy="656334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000"/>
              </a:spcAft>
              <a:buNone/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Ola </a:t>
            </a:r>
            <a:r>
              <a:rPr lang="en-GB" err="1"/>
              <a:t>Nordmann</a:t>
            </a:r>
            <a:endParaRPr lang="en-GB"/>
          </a:p>
          <a:p>
            <a:pPr lvl="0"/>
            <a:r>
              <a:rPr lang="en-GB"/>
              <a:t>Month 2016</a:t>
            </a:r>
          </a:p>
        </p:txBody>
      </p:sp>
    </p:spTree>
    <p:extLst>
      <p:ext uri="{BB962C8B-B14F-4D97-AF65-F5344CB8AC3E}">
        <p14:creationId xmlns:p14="http://schemas.microsoft.com/office/powerpoint/2010/main" val="7527293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think-cell Slide" r:id="rId4" imgW="411" imgH="412" progId="TCLayout.ActiveDocument.1">
                  <p:embed/>
                </p:oleObj>
              </mc:Choice>
              <mc:Fallback>
                <p:oleObj name="think-cell Slide" r:id="rId4" imgW="411" imgH="412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Month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3915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 userDrawn="1"/>
        </p:nvSpPr>
        <p:spPr>
          <a:xfrm>
            <a:off x="895584" y="0"/>
            <a:ext cx="1620308" cy="1800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229" y="1080135"/>
            <a:ext cx="989890" cy="216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700176" y="2706389"/>
            <a:ext cx="9360609" cy="1427223"/>
          </a:xfrm>
          <a:solidFill>
            <a:schemeClr val="bg1"/>
          </a:solidFill>
        </p:spPr>
        <p:txBody>
          <a:bodyPr lIns="360072" tIns="360072" rIns="360072" bIns="360072" anchor="ctr" anchorCtr="0">
            <a:spAutoFit/>
          </a:bodyPr>
          <a:lstStyle>
            <a:lvl1pPr marL="0" indent="0" algn="l">
              <a:buFont typeface="Arial" panose="020B0604020202020204" pitchFamily="34" charset="0"/>
              <a:buNone/>
              <a:defRPr sz="4600" cap="none" normalizeH="0" baseline="0">
                <a:solidFill>
                  <a:schemeClr val="dk2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noColor"/>
          <p:cNvSpPr/>
          <p:nvPr userDrawn="1"/>
        </p:nvSpPr>
        <p:spPr>
          <a:xfrm>
            <a:off x="161376" y="188260"/>
            <a:ext cx="142498" cy="89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2" hasCustomPrompt="1"/>
          </p:nvPr>
        </p:nvSpPr>
        <p:spPr>
          <a:xfrm>
            <a:off x="2903738" y="5652707"/>
            <a:ext cx="3888486" cy="688522"/>
          </a:xfrm>
        </p:spPr>
        <p:txBody>
          <a:bodyPr/>
          <a:lstStyle>
            <a:lvl1pPr marL="180000" indent="0">
              <a:spcBef>
                <a:spcPts val="0"/>
              </a:spcBef>
              <a:spcAft>
                <a:spcPts val="1000"/>
              </a:spcAft>
              <a:buNone/>
              <a:defRPr sz="16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Ola </a:t>
            </a:r>
            <a:r>
              <a:rPr lang="en-GB" err="1"/>
              <a:t>Nordmann</a:t>
            </a:r>
            <a:endParaRPr lang="en-GB"/>
          </a:p>
          <a:p>
            <a:pPr lvl="0"/>
            <a:r>
              <a:rPr lang="en-GB"/>
              <a:t>Month 2016</a:t>
            </a:r>
          </a:p>
        </p:txBody>
      </p:sp>
    </p:spTree>
    <p:extLst>
      <p:ext uri="{BB962C8B-B14F-4D97-AF65-F5344CB8AC3E}">
        <p14:creationId xmlns:p14="http://schemas.microsoft.com/office/powerpoint/2010/main" val="4770332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54182" y="1883324"/>
            <a:ext cx="9001711" cy="3049624"/>
          </a:xfrm>
          <a:noFill/>
        </p:spPr>
        <p:txBody>
          <a:bodyPr tIns="360072" bIns="0" anchor="t">
            <a:normAutofit/>
          </a:bodyPr>
          <a:lstStyle>
            <a:lvl1pPr>
              <a:lnSpc>
                <a:spcPct val="70000"/>
              </a:lnSpc>
              <a:defRPr sz="8100" cap="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2" y="5724716"/>
            <a:ext cx="9001711" cy="506998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None/>
              <a:defRPr sz="1200">
                <a:solidFill>
                  <a:schemeClr val="accent2"/>
                </a:solidFill>
                <a:latin typeface="+mj-lt"/>
              </a:defRPr>
            </a:lvl1pPr>
            <a:lvl2pPr marL="4572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5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8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6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1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noColor"/>
          <p:cNvSpPr/>
          <p:nvPr userDrawn="1"/>
        </p:nvSpPr>
        <p:spPr>
          <a:xfrm>
            <a:off x="161376" y="188260"/>
            <a:ext cx="142498" cy="89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9" tIns="22865" rIns="45729" bIns="22865" rtlCol="0" anchor="ctr"/>
          <a:lstStyle/>
          <a:p>
            <a:pPr algn="ctr"/>
            <a:endParaRPr lang="en-GB" sz="1799"/>
          </a:p>
        </p:txBody>
      </p:sp>
    </p:spTree>
    <p:extLst>
      <p:ext uri="{BB962C8B-B14F-4D97-AF65-F5344CB8AC3E}">
        <p14:creationId xmlns:p14="http://schemas.microsoft.com/office/powerpoint/2010/main" val="474014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1" y="2700337"/>
            <a:ext cx="4320821" cy="585073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68" indent="0">
              <a:buNone/>
              <a:defRPr sz="2000" b="1"/>
            </a:lvl2pPr>
            <a:lvl3pPr marL="914537" indent="0">
              <a:buNone/>
              <a:defRPr sz="1800" b="1"/>
            </a:lvl3pPr>
            <a:lvl4pPr marL="1371806" indent="0">
              <a:buNone/>
              <a:defRPr sz="1600" b="1"/>
            </a:lvl4pPr>
            <a:lvl5pPr marL="1829074" indent="0">
              <a:buNone/>
              <a:defRPr sz="1600" b="1"/>
            </a:lvl5pPr>
            <a:lvl6pPr marL="2286343" indent="0">
              <a:buNone/>
              <a:defRPr sz="1600" b="1"/>
            </a:lvl6pPr>
            <a:lvl7pPr marL="2743612" indent="0">
              <a:buNone/>
              <a:defRPr sz="1600" b="1"/>
            </a:lvl7pPr>
            <a:lvl8pPr marL="3200880" indent="0">
              <a:buNone/>
              <a:defRPr sz="1600" b="1"/>
            </a:lvl8pPr>
            <a:lvl9pPr marL="365814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954181" y="3285410"/>
            <a:ext cx="4320821" cy="28353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635071" y="2700337"/>
            <a:ext cx="4320821" cy="585073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68" indent="0">
              <a:buNone/>
              <a:defRPr sz="2000" b="1"/>
            </a:lvl2pPr>
            <a:lvl3pPr marL="914537" indent="0">
              <a:buNone/>
              <a:defRPr sz="1800" b="1"/>
            </a:lvl3pPr>
            <a:lvl4pPr marL="1371806" indent="0">
              <a:buNone/>
              <a:defRPr sz="1600" b="1"/>
            </a:lvl4pPr>
            <a:lvl5pPr marL="1829074" indent="0">
              <a:buNone/>
              <a:defRPr sz="1600" b="1"/>
            </a:lvl5pPr>
            <a:lvl6pPr marL="2286343" indent="0">
              <a:buNone/>
              <a:defRPr sz="1600" b="1"/>
            </a:lvl6pPr>
            <a:lvl7pPr marL="2743612" indent="0">
              <a:buNone/>
              <a:defRPr sz="1600" b="1"/>
            </a:lvl7pPr>
            <a:lvl8pPr marL="3200880" indent="0">
              <a:buNone/>
              <a:defRPr sz="1600" b="1"/>
            </a:lvl8pPr>
            <a:lvl9pPr marL="365814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635071" y="3285410"/>
            <a:ext cx="4320821" cy="28353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Month 2016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6632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715276" y="2700338"/>
            <a:ext cx="4986948" cy="34204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6715276" y="920493"/>
            <a:ext cx="4986948" cy="1319077"/>
          </a:xfrm>
          <a:blipFill dpi="0" rotWithShape="1">
            <a:blip r:embed="rId2"/>
            <a:srcRect/>
            <a:tile tx="0" ty="0" sx="100000" sy="100000" flip="none" algn="bl"/>
          </a:blipFill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9560" cy="685885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lIns="0" tIns="2520504" rIns="0" bIns="0" anchor="t" anchorCtr="1"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Month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1738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vside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1"/>
          <p:cNvSpPr>
            <a:spLocks noGrp="1"/>
          </p:cNvSpPr>
          <p:nvPr>
            <p:ph type="pic" sz="quarter" idx="13"/>
          </p:nvPr>
        </p:nvSpPr>
        <p:spPr>
          <a:xfrm>
            <a:off x="6092440" y="-858"/>
            <a:ext cx="6099560" cy="685885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lIns="0" tIns="2520504" rIns="0" bIns="0" anchor="t" anchorCtr="1"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954182" y="2700338"/>
            <a:ext cx="4742139" cy="342042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>
          <a:xfrm>
            <a:off x="954182" y="920493"/>
            <a:ext cx="4742139" cy="1319077"/>
          </a:xfrm>
          <a:blipFill dpi="0" rotWithShape="1">
            <a:blip r:embed="rId2"/>
            <a:srcRect/>
            <a:tile tx="0" ty="0" sx="100000" sy="100000" flip="none" algn="bl"/>
          </a:blipFill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Month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smartart"/>
          <p:cNvSpPr>
            <a:spLocks noGrp="1"/>
          </p:cNvSpPr>
          <p:nvPr>
            <p:ph type="dgm" sz="quarter" idx="20" hasCustomPrompt="1"/>
          </p:nvPr>
        </p:nvSpPr>
        <p:spPr>
          <a:xfrm>
            <a:off x="10793052" y="6255782"/>
            <a:ext cx="981186" cy="21422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 sz="100" baseline="0"/>
            </a:lvl1pPr>
          </a:lstStyle>
          <a:p>
            <a:r>
              <a:rPr lang="en-GB" sz="100"/>
              <a:t> </a:t>
            </a:r>
            <a:endParaRPr lang="en-GB"/>
          </a:p>
        </p:txBody>
      </p:sp>
      <p:pic>
        <p:nvPicPr>
          <p:cNvPr id="11" name="logo_blaa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  <p:pic>
        <p:nvPicPr>
          <p:cNvPr id="12" name="logo_hvit" hidden="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886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193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50000"/>
            </a:schemeClr>
          </a:solidFill>
        </p:spPr>
        <p:txBody>
          <a:bodyPr tIns="2880576" anchor="t" anchorCtr="1">
            <a:normAutofit/>
          </a:bodyPr>
          <a:lstStyle>
            <a:lvl1pPr marL="0" indent="0">
              <a:buNone/>
              <a:defRPr sz="1500"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GB"/>
              <a:t>Month 2016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smartart"/>
          <p:cNvSpPr>
            <a:spLocks noGrp="1"/>
          </p:cNvSpPr>
          <p:nvPr>
            <p:ph type="dgm" sz="quarter" idx="20" hasCustomPrompt="1"/>
          </p:nvPr>
        </p:nvSpPr>
        <p:spPr>
          <a:xfrm>
            <a:off x="10793052" y="6255782"/>
            <a:ext cx="981186" cy="21422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 sz="100" baseline="0"/>
            </a:lvl1pPr>
          </a:lstStyle>
          <a:p>
            <a:r>
              <a:rPr lang="en-GB" sz="100"/>
              <a:t> </a:t>
            </a:r>
            <a:endParaRPr lang="en-GB"/>
          </a:p>
        </p:txBody>
      </p:sp>
      <p:pic>
        <p:nvPicPr>
          <p:cNvPr id="14" name="logo_blaa" hidden="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  <p:pic>
        <p:nvPicPr>
          <p:cNvPr id="15" name="logo_hvit" hidden="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191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54181" y="2700338"/>
            <a:ext cx="4320821" cy="34204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635071" y="2700338"/>
            <a:ext cx="4320821" cy="34204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Month 2016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04453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lite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954181" y="2700338"/>
            <a:ext cx="5980773" cy="34204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7075893" y="2700338"/>
            <a:ext cx="2880000" cy="34204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Month 2016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98804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1" y="2700337"/>
            <a:ext cx="4320821" cy="585073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68" indent="0">
              <a:buNone/>
              <a:defRPr sz="2000" b="1"/>
            </a:lvl2pPr>
            <a:lvl3pPr marL="914537" indent="0">
              <a:buNone/>
              <a:defRPr sz="1800" b="1"/>
            </a:lvl3pPr>
            <a:lvl4pPr marL="1371806" indent="0">
              <a:buNone/>
              <a:defRPr sz="1600" b="1"/>
            </a:lvl4pPr>
            <a:lvl5pPr marL="1829074" indent="0">
              <a:buNone/>
              <a:defRPr sz="1600" b="1"/>
            </a:lvl5pPr>
            <a:lvl6pPr marL="2286343" indent="0">
              <a:buNone/>
              <a:defRPr sz="1600" b="1"/>
            </a:lvl6pPr>
            <a:lvl7pPr marL="2743612" indent="0">
              <a:buNone/>
              <a:defRPr sz="1600" b="1"/>
            </a:lvl7pPr>
            <a:lvl8pPr marL="3200880" indent="0">
              <a:buNone/>
              <a:defRPr sz="1600" b="1"/>
            </a:lvl8pPr>
            <a:lvl9pPr marL="365814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954181" y="3285410"/>
            <a:ext cx="4320821" cy="283535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635071" y="2700337"/>
            <a:ext cx="4320821" cy="585073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68" indent="0">
              <a:buNone/>
              <a:defRPr sz="2000" b="1"/>
            </a:lvl2pPr>
            <a:lvl3pPr marL="914537" indent="0">
              <a:buNone/>
              <a:defRPr sz="1800" b="1"/>
            </a:lvl3pPr>
            <a:lvl4pPr marL="1371806" indent="0">
              <a:buNone/>
              <a:defRPr sz="1600" b="1"/>
            </a:lvl4pPr>
            <a:lvl5pPr marL="1829074" indent="0">
              <a:buNone/>
              <a:defRPr sz="1600" b="1"/>
            </a:lvl5pPr>
            <a:lvl6pPr marL="2286343" indent="0">
              <a:buNone/>
              <a:defRPr sz="1600" b="1"/>
            </a:lvl6pPr>
            <a:lvl7pPr marL="2743612" indent="0">
              <a:buNone/>
              <a:defRPr sz="1600" b="1"/>
            </a:lvl7pPr>
            <a:lvl8pPr marL="3200880" indent="0">
              <a:buNone/>
              <a:defRPr sz="1600" b="1"/>
            </a:lvl8pPr>
            <a:lvl9pPr marL="3658148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635071" y="3285410"/>
            <a:ext cx="4320821" cy="283535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Month 2016</a:t>
            </a:r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980291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think-cell Slide" r:id="rId4" imgW="411" imgH="412" progId="TCLayout.ActiveDocument.1">
                  <p:embed/>
                </p:oleObj>
              </mc:Choice>
              <mc:Fallback>
                <p:oleObj name="think-cell Slide" r:id="rId4" imgW="411" imgH="412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Month 2016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2075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Month 2016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2720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954182" y="1883324"/>
            <a:ext cx="9001711" cy="3049624"/>
          </a:xfrm>
          <a:noFill/>
        </p:spPr>
        <p:txBody>
          <a:bodyPr tIns="360072" bIns="0" anchor="t">
            <a:normAutofit/>
          </a:bodyPr>
          <a:lstStyle>
            <a:lvl1pPr>
              <a:lnSpc>
                <a:spcPct val="70000"/>
              </a:lnSpc>
              <a:defRPr sz="8100" cap="all" baseline="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Plassholder for tekst 2"/>
          <p:cNvSpPr>
            <a:spLocks noGrp="1"/>
          </p:cNvSpPr>
          <p:nvPr>
            <p:ph type="body" idx="1"/>
          </p:nvPr>
        </p:nvSpPr>
        <p:spPr>
          <a:xfrm>
            <a:off x="954182" y="5724716"/>
            <a:ext cx="9001711" cy="506998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None/>
              <a:defRPr sz="1200">
                <a:solidFill>
                  <a:schemeClr val="accent2"/>
                </a:solidFill>
                <a:latin typeface="+mj-lt"/>
              </a:defRPr>
            </a:lvl1pPr>
            <a:lvl2pPr marL="45726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5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8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90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6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81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6424011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err="1">
                <a:solidFill>
                  <a:srgbClr val="FFFFFF"/>
                </a:solidFill>
              </a:rPr>
              <a:t>Month</a:t>
            </a:r>
            <a:r>
              <a:rPr lang="nb-NO">
                <a:solidFill>
                  <a:srgbClr val="FFFFFF"/>
                </a:solidFill>
              </a:rPr>
              <a:t>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>
              <a:solidFill>
                <a:srgbClr val="FFFFFF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>
                <a:solidFill>
                  <a:srgbClr val="FFFFFF"/>
                </a:solidFill>
              </a:rPr>
              <a:pPr/>
              <a:t>‹#›</a:t>
            </a:fld>
            <a:endParaRPr lang="nb-N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659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9" Type="http://schemas.openxmlformats.org/officeDocument/2006/relationships/tags" Target="../tags/tag10.xml"/><Relationship Id="rId21" Type="http://schemas.openxmlformats.org/officeDocument/2006/relationships/slideLayout" Target="../slideLayouts/slideLayout47.xml"/><Relationship Id="rId34" Type="http://schemas.openxmlformats.org/officeDocument/2006/relationships/tags" Target="../tags/tag5.xml"/><Relationship Id="rId42" Type="http://schemas.openxmlformats.org/officeDocument/2006/relationships/tags" Target="../tags/tag13.xml"/><Relationship Id="rId47" Type="http://schemas.openxmlformats.org/officeDocument/2006/relationships/tags" Target="../tags/tag18.xml"/><Relationship Id="rId50" Type="http://schemas.openxmlformats.org/officeDocument/2006/relationships/tags" Target="../tags/tag21.xml"/><Relationship Id="rId55" Type="http://schemas.openxmlformats.org/officeDocument/2006/relationships/tags" Target="../tags/tag26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tags" Target="../tags/tag4.xml"/><Relationship Id="rId38" Type="http://schemas.openxmlformats.org/officeDocument/2006/relationships/tags" Target="../tags/tag9.xml"/><Relationship Id="rId46" Type="http://schemas.openxmlformats.org/officeDocument/2006/relationships/tags" Target="../tags/tag17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theme" Target="../theme/theme3.xml"/><Relationship Id="rId41" Type="http://schemas.openxmlformats.org/officeDocument/2006/relationships/tags" Target="../tags/tag12.xml"/><Relationship Id="rId54" Type="http://schemas.openxmlformats.org/officeDocument/2006/relationships/tags" Target="../tags/tag2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tags" Target="../tags/tag3.xml"/><Relationship Id="rId37" Type="http://schemas.openxmlformats.org/officeDocument/2006/relationships/tags" Target="../tags/tag8.xml"/><Relationship Id="rId40" Type="http://schemas.openxmlformats.org/officeDocument/2006/relationships/tags" Target="../tags/tag11.xml"/><Relationship Id="rId45" Type="http://schemas.openxmlformats.org/officeDocument/2006/relationships/tags" Target="../tags/tag16.xml"/><Relationship Id="rId53" Type="http://schemas.openxmlformats.org/officeDocument/2006/relationships/tags" Target="../tags/tag24.xml"/><Relationship Id="rId58" Type="http://schemas.openxmlformats.org/officeDocument/2006/relationships/tags" Target="../tags/tag29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36" Type="http://schemas.openxmlformats.org/officeDocument/2006/relationships/tags" Target="../tags/tag7.xml"/><Relationship Id="rId49" Type="http://schemas.openxmlformats.org/officeDocument/2006/relationships/tags" Target="../tags/tag20.xml"/><Relationship Id="rId57" Type="http://schemas.openxmlformats.org/officeDocument/2006/relationships/tags" Target="../tags/tag28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tags" Target="../tags/tag2.xml"/><Relationship Id="rId44" Type="http://schemas.openxmlformats.org/officeDocument/2006/relationships/tags" Target="../tags/tag15.xml"/><Relationship Id="rId52" Type="http://schemas.openxmlformats.org/officeDocument/2006/relationships/tags" Target="../tags/tag2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tags" Target="../tags/tag1.xml"/><Relationship Id="rId35" Type="http://schemas.openxmlformats.org/officeDocument/2006/relationships/tags" Target="../tags/tag6.xml"/><Relationship Id="rId43" Type="http://schemas.openxmlformats.org/officeDocument/2006/relationships/tags" Target="../tags/tag14.xml"/><Relationship Id="rId48" Type="http://schemas.openxmlformats.org/officeDocument/2006/relationships/tags" Target="../tags/tag19.xml"/><Relationship Id="rId56" Type="http://schemas.openxmlformats.org/officeDocument/2006/relationships/tags" Target="../tags/tag27.xml"/><Relationship Id="rId8" Type="http://schemas.openxmlformats.org/officeDocument/2006/relationships/slideLayout" Target="../slideLayouts/slideLayout34.xml"/><Relationship Id="rId51" Type="http://schemas.openxmlformats.org/officeDocument/2006/relationships/tags" Target="../tags/tag22.xml"/><Relationship Id="rId3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image" Target="../media/image24.jpeg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88.xml"/><Relationship Id="rId21" Type="http://schemas.openxmlformats.org/officeDocument/2006/relationships/image" Target="../media/image4.emf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image" Target="../media/image31.emf"/><Relationship Id="rId2" Type="http://schemas.openxmlformats.org/officeDocument/2006/relationships/slideLayout" Target="../slideLayouts/slideLayout87.xml"/><Relationship Id="rId16" Type="http://schemas.openxmlformats.org/officeDocument/2006/relationships/oleObject" Target="../embeddings/oleObject1.bin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tags" Target="../tags/tag91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95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vmlDrawing" Target="../drawings/vmlDrawing1.vml"/><Relationship Id="rId22" Type="http://schemas.openxmlformats.org/officeDocument/2006/relationships/image" Target="../media/image5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7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image" Target="../media/image4.emf"/><Relationship Id="rId2" Type="http://schemas.openxmlformats.org/officeDocument/2006/relationships/slideLayout" Target="../slideLayouts/slideLayout99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7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54182" y="887946"/>
            <a:ext cx="9001711" cy="926662"/>
          </a:xfrm>
          <a:prstGeom prst="rect">
            <a:avLst/>
          </a:prstGeom>
          <a:blipFill dpi="0" rotWithShape="1">
            <a:blip r:embed="rId16"/>
            <a:srcRect/>
            <a:tile tx="0" ty="0" sx="100000" sy="100000" flip="xy" algn="bl"/>
          </a:blipFill>
        </p:spPr>
        <p:txBody>
          <a:bodyPr vert="horz" lIns="0" tIns="0" rIns="0" bIns="270054" rtlCol="0" anchor="ctr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2" y="2700338"/>
            <a:ext cx="9001711" cy="342042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09672" y="6255782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err="1"/>
              <a:t>Month</a:t>
            </a:r>
            <a:r>
              <a:rPr lang="nb-NO"/>
              <a:t>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54183" y="6255782"/>
            <a:ext cx="7443537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59087" y="6255782"/>
            <a:ext cx="308812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1" name="cyan" hidden="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5844" cy="6861466"/>
          </a:xfrm>
          <a:prstGeom prst="rect">
            <a:avLst/>
          </a:prstGeom>
        </p:spPr>
      </p:pic>
      <p:sp>
        <p:nvSpPr>
          <p:cNvPr id="12" name="Fokustekst" hidden="1"/>
          <p:cNvSpPr txBox="1"/>
          <p:nvPr userDrawn="1"/>
        </p:nvSpPr>
        <p:spPr>
          <a:xfrm>
            <a:off x="6050666" y="3028450"/>
            <a:ext cx="2971993" cy="1199293"/>
          </a:xfrm>
          <a:prstGeom prst="rect">
            <a:avLst/>
          </a:prstGeom>
          <a:noFill/>
        </p:spPr>
        <p:txBody>
          <a:bodyPr wrap="square" lIns="45729" tIns="0" rIns="45729" bIns="0" rtlCol="0" anchor="t">
            <a:normAutofit/>
          </a:bodyPr>
          <a:lstStyle/>
          <a:p>
            <a:r>
              <a:rPr lang="en-GB" sz="2000" err="1">
                <a:solidFill>
                  <a:schemeClr val="tx2"/>
                </a:solidFill>
              </a:rPr>
              <a:t>Klikk</a:t>
            </a:r>
            <a:r>
              <a:rPr lang="en-GB" sz="2000" baseline="0">
                <a:solidFill>
                  <a:schemeClr val="tx2"/>
                </a:solidFill>
              </a:rPr>
              <a:t> for å </a:t>
            </a:r>
            <a:r>
              <a:rPr lang="en-GB" sz="2000" baseline="0" err="1">
                <a:solidFill>
                  <a:schemeClr val="tx2"/>
                </a:solidFill>
              </a:rPr>
              <a:t>redigere</a:t>
            </a:r>
            <a:r>
              <a:rPr lang="en-GB" sz="2000" baseline="0">
                <a:solidFill>
                  <a:schemeClr val="tx2"/>
                </a:solidFill>
              </a:rPr>
              <a:t> </a:t>
            </a:r>
            <a:r>
              <a:rPr lang="en-GB" sz="2000" baseline="0" err="1">
                <a:solidFill>
                  <a:schemeClr val="tx2"/>
                </a:solidFill>
              </a:rPr>
              <a:t>tekst</a:t>
            </a:r>
            <a:endParaRPr lang="en-GB" sz="2000">
              <a:solidFill>
                <a:schemeClr val="tx2"/>
              </a:solidFill>
            </a:endParaRPr>
          </a:p>
        </p:txBody>
      </p:sp>
      <p:grpSp>
        <p:nvGrpSpPr>
          <p:cNvPr id="13" name="Fokuspunkt" hidden="1"/>
          <p:cNvGrpSpPr/>
          <p:nvPr userDrawn="1"/>
        </p:nvGrpSpPr>
        <p:grpSpPr>
          <a:xfrm>
            <a:off x="3003638" y="2618899"/>
            <a:ext cx="2797068" cy="1620203"/>
            <a:chOff x="8236529" y="3435928"/>
            <a:chExt cx="5593771" cy="3240405"/>
          </a:xfrm>
        </p:grpSpPr>
        <p:sp>
          <p:nvSpPr>
            <p:cNvPr id="14" name="Ellipse 13" hidden="1"/>
            <p:cNvSpPr/>
            <p:nvPr userDrawn="1"/>
          </p:nvSpPr>
          <p:spPr>
            <a:xfrm>
              <a:off x="8605574" y="3804973"/>
              <a:ext cx="2502313" cy="2502313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  <p:sp>
          <p:nvSpPr>
            <p:cNvPr id="15" name="Ellipse 14" hidden="1"/>
            <p:cNvSpPr/>
            <p:nvPr userDrawn="1"/>
          </p:nvSpPr>
          <p:spPr>
            <a:xfrm>
              <a:off x="8236529" y="3435928"/>
              <a:ext cx="3240405" cy="3240405"/>
            </a:xfrm>
            <a:prstGeom prst="ellipse">
              <a:avLst/>
            </a:pr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  <p:cxnSp>
          <p:nvCxnSpPr>
            <p:cNvPr id="16" name="Rett linje 15" hidden="1"/>
            <p:cNvCxnSpPr/>
            <p:nvPr userDrawn="1"/>
          </p:nvCxnSpPr>
          <p:spPr>
            <a:xfrm>
              <a:off x="10657830" y="5033616"/>
              <a:ext cx="3172470" cy="0"/>
            </a:xfrm>
            <a:prstGeom prst="line">
              <a:avLst/>
            </a:prstGeom>
            <a:ln w="19050">
              <a:solidFill>
                <a:schemeClr val="tx2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lipse 16" hidden="1"/>
            <p:cNvSpPr/>
            <p:nvPr userDrawn="1"/>
          </p:nvSpPr>
          <p:spPr>
            <a:xfrm>
              <a:off x="9055630" y="4255029"/>
              <a:ext cx="1602200" cy="1602200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</p:grpSp>
      <p:pic>
        <p:nvPicPr>
          <p:cNvPr id="8" name="magenta" hidden="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18" name="gul" hidden="1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7" name="gronn" hidden="1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19" name="sinteflogo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  <p:grpSp>
        <p:nvGrpSpPr>
          <p:cNvPr id="29" name="bunnramme" hidden="1"/>
          <p:cNvGrpSpPr/>
          <p:nvPr userDrawn="1"/>
        </p:nvGrpSpPr>
        <p:grpSpPr>
          <a:xfrm>
            <a:off x="1412941" y="2558167"/>
            <a:ext cx="5565274" cy="1990806"/>
            <a:chOff x="2825698" y="5116333"/>
            <a:chExt cx="11129823" cy="3981613"/>
          </a:xfrm>
        </p:grpSpPr>
        <p:sp>
          <p:nvSpPr>
            <p:cNvPr id="30" name="bunnpunkt"/>
            <p:cNvSpPr/>
            <p:nvPr userDrawn="1"/>
          </p:nvSpPr>
          <p:spPr>
            <a:xfrm rot="10800000">
              <a:off x="13739494" y="8881919"/>
              <a:ext cx="216027" cy="216027"/>
            </a:xfrm>
            <a:prstGeom prst="ellipse">
              <a:avLst/>
            </a:prstGeom>
            <a:solidFill>
              <a:schemeClr val="tx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 sz="4300"/>
            </a:p>
          </p:txBody>
        </p:sp>
        <p:cxnSp>
          <p:nvCxnSpPr>
            <p:cNvPr id="31" name="høyrelinje"/>
            <p:cNvCxnSpPr/>
            <p:nvPr userDrawn="1"/>
          </p:nvCxnSpPr>
          <p:spPr>
            <a:xfrm flipV="1">
              <a:off x="13847508" y="5116333"/>
              <a:ext cx="0" cy="387360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bunnlinje"/>
            <p:cNvCxnSpPr/>
            <p:nvPr userDrawn="1"/>
          </p:nvCxnSpPr>
          <p:spPr>
            <a:xfrm flipH="1">
              <a:off x="2825698" y="8989933"/>
              <a:ext cx="11053382" cy="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toppramme" hidden="1"/>
          <p:cNvGrpSpPr/>
          <p:nvPr userDrawn="1"/>
        </p:nvGrpSpPr>
        <p:grpSpPr>
          <a:xfrm>
            <a:off x="1770152" y="2076657"/>
            <a:ext cx="5557261" cy="893450"/>
            <a:chOff x="3540073" y="4040672"/>
            <a:chExt cx="11461584" cy="1786900"/>
          </a:xfrm>
        </p:grpSpPr>
        <p:cxnSp>
          <p:nvCxnSpPr>
            <p:cNvPr id="34" name="venstrelinje"/>
            <p:cNvCxnSpPr/>
            <p:nvPr userDrawn="1"/>
          </p:nvCxnSpPr>
          <p:spPr>
            <a:xfrm>
              <a:off x="3701882" y="4387572"/>
              <a:ext cx="0" cy="144000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topplinje"/>
            <p:cNvCxnSpPr/>
            <p:nvPr userDrawn="1"/>
          </p:nvCxnSpPr>
          <p:spPr>
            <a:xfrm>
              <a:off x="3863690" y="4202692"/>
              <a:ext cx="11137967" cy="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oppunkt"/>
            <p:cNvSpPr/>
            <p:nvPr userDrawn="1"/>
          </p:nvSpPr>
          <p:spPr>
            <a:xfrm>
              <a:off x="3540073" y="4040672"/>
              <a:ext cx="334139" cy="324040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 sz="4300"/>
            </a:p>
          </p:txBody>
        </p:sp>
      </p:grpSp>
    </p:spTree>
    <p:extLst>
      <p:ext uri="{BB962C8B-B14F-4D97-AF65-F5344CB8AC3E}">
        <p14:creationId xmlns:p14="http://schemas.microsoft.com/office/powerpoint/2010/main" val="164385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6" r:id="rId3"/>
    <p:sldLayoutId id="2147483651" r:id="rId4"/>
    <p:sldLayoutId id="2147483656" r:id="rId5"/>
    <p:sldLayoutId id="2147483673" r:id="rId6"/>
    <p:sldLayoutId id="2147483657" r:id="rId7"/>
    <p:sldLayoutId id="2147483652" r:id="rId8"/>
    <p:sldLayoutId id="2147483653" r:id="rId9"/>
    <p:sldLayoutId id="2147483654" r:id="rId10"/>
    <p:sldLayoutId id="2147483655" r:id="rId11"/>
    <p:sldLayoutId id="2147483679" r:id="rId12"/>
    <p:sldLayoutId id="2147483680" r:id="rId13"/>
    <p:sldLayoutId id="2147483817" r:id="rId14"/>
  </p:sldLayoutIdLst>
  <p:hf hdr="0" ftr="0" dt="0"/>
  <p:txStyles>
    <p:titleStyle>
      <a:lvl1pPr algn="l" defTabSz="914537" rtl="0" eaLnBrk="1" latinLnBrk="0" hangingPunct="1">
        <a:lnSpc>
          <a:spcPct val="100000"/>
        </a:lnSpc>
        <a:spcBef>
          <a:spcPct val="0"/>
        </a:spcBef>
        <a:buNone/>
        <a:defRPr sz="4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6079" indent="-216043" algn="l" defTabSz="914537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115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56151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936187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16223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977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246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514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783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68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37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06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074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43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12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880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148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54182" y="887946"/>
            <a:ext cx="9001711" cy="926662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xy" algn="bl"/>
          </a:blipFill>
        </p:spPr>
        <p:txBody>
          <a:bodyPr vert="horz" lIns="0" tIns="0" rIns="0" bIns="270054" rtlCol="0" anchor="ctr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2" y="2700338"/>
            <a:ext cx="9001711" cy="34204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09671" y="6255782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/>
              <a:t>Month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54183" y="6255782"/>
            <a:ext cx="7443537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59087" y="6255782"/>
            <a:ext cx="308812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1" name="cyan" hidden="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" y="1"/>
            <a:ext cx="12185844" cy="6861466"/>
          </a:xfrm>
          <a:prstGeom prst="rect">
            <a:avLst/>
          </a:prstGeom>
        </p:spPr>
      </p:pic>
      <p:sp>
        <p:nvSpPr>
          <p:cNvPr id="12" name="Fokustekst" hidden="1"/>
          <p:cNvSpPr txBox="1"/>
          <p:nvPr userDrawn="1"/>
        </p:nvSpPr>
        <p:spPr>
          <a:xfrm>
            <a:off x="6244093" y="3028450"/>
            <a:ext cx="2971993" cy="1199293"/>
          </a:xfrm>
          <a:prstGeom prst="rect">
            <a:avLst/>
          </a:prstGeom>
          <a:noFill/>
        </p:spPr>
        <p:txBody>
          <a:bodyPr wrap="square" lIns="45729" tIns="0" rIns="45729" bIns="0" rtlCol="0" anchor="t">
            <a:normAutofit/>
          </a:bodyPr>
          <a:lstStyle/>
          <a:p>
            <a:r>
              <a:rPr lang="en-GB" sz="2000" err="1">
                <a:solidFill>
                  <a:schemeClr val="tx2"/>
                </a:solidFill>
              </a:rPr>
              <a:t>Klikk</a:t>
            </a:r>
            <a:r>
              <a:rPr lang="en-GB" sz="2000" baseline="0">
                <a:solidFill>
                  <a:schemeClr val="tx2"/>
                </a:solidFill>
              </a:rPr>
              <a:t> for å </a:t>
            </a:r>
            <a:r>
              <a:rPr lang="en-GB" sz="2000" baseline="0" err="1">
                <a:solidFill>
                  <a:schemeClr val="tx2"/>
                </a:solidFill>
              </a:rPr>
              <a:t>redigere</a:t>
            </a:r>
            <a:r>
              <a:rPr lang="en-GB" sz="2000" baseline="0">
                <a:solidFill>
                  <a:schemeClr val="tx2"/>
                </a:solidFill>
              </a:rPr>
              <a:t> </a:t>
            </a:r>
            <a:r>
              <a:rPr lang="en-GB" sz="2000" baseline="0" err="1">
                <a:solidFill>
                  <a:schemeClr val="tx2"/>
                </a:solidFill>
              </a:rPr>
              <a:t>tekst</a:t>
            </a:r>
            <a:endParaRPr lang="en-GB" sz="2000">
              <a:solidFill>
                <a:schemeClr val="tx2"/>
              </a:solidFill>
            </a:endParaRPr>
          </a:p>
        </p:txBody>
      </p:sp>
      <p:grpSp>
        <p:nvGrpSpPr>
          <p:cNvPr id="13" name="Fokuspunkt" hidden="1"/>
          <p:cNvGrpSpPr/>
          <p:nvPr userDrawn="1"/>
        </p:nvGrpSpPr>
        <p:grpSpPr>
          <a:xfrm>
            <a:off x="3314406" y="2618899"/>
            <a:ext cx="2797068" cy="1620203"/>
            <a:chOff x="8236529" y="3435928"/>
            <a:chExt cx="5593771" cy="3240405"/>
          </a:xfrm>
        </p:grpSpPr>
        <p:sp>
          <p:nvSpPr>
            <p:cNvPr id="14" name="Ellipse 13"/>
            <p:cNvSpPr/>
            <p:nvPr userDrawn="1"/>
          </p:nvSpPr>
          <p:spPr>
            <a:xfrm>
              <a:off x="8605574" y="3804973"/>
              <a:ext cx="2502313" cy="2502313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  <p:sp>
          <p:nvSpPr>
            <p:cNvPr id="15" name="Ellipse 14"/>
            <p:cNvSpPr/>
            <p:nvPr userDrawn="1"/>
          </p:nvSpPr>
          <p:spPr>
            <a:xfrm>
              <a:off x="8236529" y="3435928"/>
              <a:ext cx="3240405" cy="3240405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  <p:cxnSp>
          <p:nvCxnSpPr>
            <p:cNvPr id="16" name="Rett linje 15"/>
            <p:cNvCxnSpPr/>
            <p:nvPr userDrawn="1"/>
          </p:nvCxnSpPr>
          <p:spPr>
            <a:xfrm>
              <a:off x="10657830" y="5033616"/>
              <a:ext cx="3172470" cy="0"/>
            </a:xfrm>
            <a:prstGeom prst="line">
              <a:avLst/>
            </a:prstGeom>
            <a:ln w="38100">
              <a:solidFill>
                <a:schemeClr val="tx2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lipse 16"/>
            <p:cNvSpPr/>
            <p:nvPr userDrawn="1"/>
          </p:nvSpPr>
          <p:spPr>
            <a:xfrm>
              <a:off x="9055630" y="4255029"/>
              <a:ext cx="1602200" cy="1602200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</p:grpSp>
      <p:pic>
        <p:nvPicPr>
          <p:cNvPr id="8" name="magenta" hidden="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18" name="gul" hidden="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7" name="gronn" hidden="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20" name="sinteflogo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41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61" r:id="rId2"/>
    <p:sldLayoutId id="2147483663" r:id="rId3"/>
    <p:sldLayoutId id="2147483674" r:id="rId4"/>
    <p:sldLayoutId id="2147483664" r:id="rId5"/>
    <p:sldLayoutId id="2147483666" r:id="rId6"/>
    <p:sldLayoutId id="2147483667" r:id="rId7"/>
    <p:sldLayoutId id="2147483672" r:id="rId8"/>
    <p:sldLayoutId id="2147483675" r:id="rId9"/>
    <p:sldLayoutId id="2147483677" r:id="rId10"/>
    <p:sldLayoutId id="2147483668" r:id="rId11"/>
    <p:sldLayoutId id="2147483669" r:id="rId12"/>
  </p:sldLayoutIdLst>
  <p:hf hdr="0" ftr="0" dt="0"/>
  <p:txStyles>
    <p:titleStyle>
      <a:lvl1pPr algn="l" defTabSz="914537" rtl="0" eaLnBrk="1" latinLnBrk="0" hangingPunct="1">
        <a:lnSpc>
          <a:spcPct val="100000"/>
        </a:lnSpc>
        <a:spcBef>
          <a:spcPct val="0"/>
        </a:spcBef>
        <a:buNone/>
        <a:defRPr sz="4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6079" indent="-216043" algn="l" defTabSz="914537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115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56151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936187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16223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977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246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514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783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68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37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06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074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43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12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880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148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cdtRectangle 115 Id3078"/>
          <p:cNvSpPr>
            <a:spLocks noGrp="1" noChangeArrowheads="1"/>
          </p:cNvSpPr>
          <p:nvPr>
            <p:ph type="title"/>
            <p:custDataLst>
              <p:tags r:id="rId30"/>
            </p:custDataLst>
          </p:nvPr>
        </p:nvSpPr>
        <p:spPr bwMode="auto">
          <a:xfrm>
            <a:off x="0" y="-1"/>
            <a:ext cx="1219200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400" tIns="432000" rIns="3384000" bIns="234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9" name="cdtRectangle 116 Id3079"/>
          <p:cNvSpPr>
            <a:spLocks noGrp="1" noChangeArrowheads="1"/>
          </p:cNvSpPr>
          <p:nvPr>
            <p:ph type="body" idx="1"/>
            <p:custDataLst>
              <p:tags r:id="rId31"/>
            </p:custDataLst>
          </p:nvPr>
        </p:nvSpPr>
        <p:spPr bwMode="auto">
          <a:xfrm>
            <a:off x="626736" y="1443038"/>
            <a:ext cx="8204689" cy="475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cxnSp>
        <p:nvCxnSpPr>
          <p:cNvPr id="3072" name="cdtMasterTags_CL1 Id3072"/>
          <p:cNvCxnSpPr/>
          <p:nvPr>
            <p:custDataLst>
              <p:tags r:id="rId3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3" name="cdtMasterTags_CL2 Id3073"/>
          <p:cNvCxnSpPr/>
          <p:nvPr>
            <p:custDataLst>
              <p:tags r:id="rId3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4" name="cdtMasterTags_CL3 Id3074"/>
          <p:cNvCxnSpPr/>
          <p:nvPr>
            <p:custDataLst>
              <p:tags r:id="rId3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5" name="cdtMasterTags_CL4 Id3075"/>
          <p:cNvCxnSpPr/>
          <p:nvPr>
            <p:custDataLst>
              <p:tags r:id="rId3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6" name="cdtMasterTags_CL5 Id3076"/>
          <p:cNvCxnSpPr/>
          <p:nvPr>
            <p:custDataLst>
              <p:tags r:id="rId3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7" name="cdtMasterTags_CL6 Id3077"/>
          <p:cNvCxnSpPr/>
          <p:nvPr>
            <p:custDataLst>
              <p:tags r:id="rId3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0" name="cdtMasterTags_CL7 Id3080"/>
          <p:cNvCxnSpPr/>
          <p:nvPr>
            <p:custDataLst>
              <p:tags r:id="rId3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1" name="cdtMasterTags_CL8 Id3081"/>
          <p:cNvCxnSpPr/>
          <p:nvPr>
            <p:custDataLst>
              <p:tags r:id="rId3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2" name="cdtMasterTags_CL9 Id3082"/>
          <p:cNvCxnSpPr/>
          <p:nvPr>
            <p:custDataLst>
              <p:tags r:id="rId4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3" name="cdtMasterTags_CL10 Id3083"/>
          <p:cNvCxnSpPr/>
          <p:nvPr>
            <p:custDataLst>
              <p:tags r:id="rId4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4" name="cdtMasterTags_CL11 Id3084"/>
          <p:cNvCxnSpPr/>
          <p:nvPr>
            <p:custDataLst>
              <p:tags r:id="rId4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5" name="cdtMasterTags_CL12 Id3085"/>
          <p:cNvCxnSpPr/>
          <p:nvPr>
            <p:custDataLst>
              <p:tags r:id="rId4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6" name="cdtMasterTags_CL13 Id3086"/>
          <p:cNvCxnSpPr/>
          <p:nvPr>
            <p:custDataLst>
              <p:tags r:id="rId4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7" name="cdtMasterTags_CL14 Id3087"/>
          <p:cNvCxnSpPr/>
          <p:nvPr>
            <p:custDataLst>
              <p:tags r:id="rId45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8" name="cdtMasterTags_CL15 Id3088"/>
          <p:cNvCxnSpPr/>
          <p:nvPr>
            <p:custDataLst>
              <p:tags r:id="rId46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89" name="cdtMasterTags_CL16 Id3089"/>
          <p:cNvCxnSpPr/>
          <p:nvPr>
            <p:custDataLst>
              <p:tags r:id="rId47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0" name="cdtMasterTags_CL17 Id3090"/>
          <p:cNvCxnSpPr/>
          <p:nvPr>
            <p:custDataLst>
              <p:tags r:id="rId48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1" name="cdtMasterTags_CL18 Id3091"/>
          <p:cNvCxnSpPr/>
          <p:nvPr>
            <p:custDataLst>
              <p:tags r:id="rId49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2" name="cdtMasterTags_CL19 Id3092"/>
          <p:cNvCxnSpPr/>
          <p:nvPr>
            <p:custDataLst>
              <p:tags r:id="rId50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3" name="cdtMasterTags_CL20 Id3093"/>
          <p:cNvCxnSpPr/>
          <p:nvPr>
            <p:custDataLst>
              <p:tags r:id="rId51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4" name="cdtMasterTags_CL21 Id3094"/>
          <p:cNvCxnSpPr/>
          <p:nvPr>
            <p:custDataLst>
              <p:tags r:id="rId52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5" name="cdtMasterTags_CL22 Id3095"/>
          <p:cNvCxnSpPr/>
          <p:nvPr>
            <p:custDataLst>
              <p:tags r:id="rId53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96" name="cdtMasterTags"/>
          <p:cNvCxnSpPr/>
          <p:nvPr>
            <p:custDataLst>
              <p:tags r:id="rId54"/>
            </p:custDataLst>
          </p:nvPr>
        </p:nvCxnSpPr>
        <p:spPr bwMode="auto">
          <a:xfrm>
            <a:off x="0" y="0"/>
            <a:ext cx="0" cy="0"/>
          </a:xfrm>
          <a:prstGeom prst="lin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cdtText Box 133 Id16"/>
          <p:cNvSpPr txBox="1"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0" y="6200775"/>
            <a:ext cx="1219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26074" tIns="143925" rIns="3209528" bIns="0" anchor="ctr"/>
          <a:lstStyle/>
          <a:p>
            <a:r>
              <a:rPr lang="en-US" sz="999" b="1" noProof="0">
                <a:solidFill>
                  <a:srgbClr val="879BAA"/>
                </a:solidFill>
              </a:rPr>
              <a:t>Restricted © Siemens AG 2018</a:t>
            </a:r>
          </a:p>
        </p:txBody>
      </p:sp>
      <p:sp>
        <p:nvSpPr>
          <p:cNvPr id="64" name="cdtTextBox 12 Id17"/>
          <p:cNvSpPr txBox="1"/>
          <p:nvPr>
            <p:custDataLst>
              <p:tags r:id="rId56"/>
            </p:custDataLst>
          </p:nvPr>
        </p:nvSpPr>
        <p:spPr>
          <a:xfrm>
            <a:off x="0" y="6597650"/>
            <a:ext cx="3930183" cy="260350"/>
          </a:xfrm>
          <a:prstGeom prst="rect">
            <a:avLst/>
          </a:prstGeom>
          <a:noFill/>
        </p:spPr>
        <p:txBody>
          <a:bodyPr wrap="square" lIns="1907007" tIns="0" rIns="0" bIns="11514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999" noProof="0">
              <a:solidFill>
                <a:srgbClr val="000000"/>
              </a:solidFill>
            </a:endParaRPr>
          </a:p>
        </p:txBody>
      </p:sp>
      <p:sp>
        <p:nvSpPr>
          <p:cNvPr id="65" name="cdtTextBox 11 Id18"/>
          <p:cNvSpPr txBox="1"/>
          <p:nvPr>
            <p:custDataLst>
              <p:tags r:id="rId57"/>
            </p:custDataLst>
          </p:nvPr>
        </p:nvSpPr>
        <p:spPr>
          <a:xfrm>
            <a:off x="1" y="6597650"/>
            <a:ext cx="1764366" cy="260350"/>
          </a:xfrm>
          <a:prstGeom prst="rect">
            <a:avLst/>
          </a:prstGeom>
          <a:noFill/>
        </p:spPr>
        <p:txBody>
          <a:bodyPr wrap="square" lIns="626074" tIns="0" rIns="0" bIns="115140" rtlCol="0"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999" noProof="0">
                <a:solidFill>
                  <a:srgbClr val="000000"/>
                </a:solidFill>
              </a:rPr>
              <a:t>Page </a:t>
            </a:r>
            <a:fld id="{91E7552C-A157-4A4F-8E99-698C0325FC94}" type="slidenum">
              <a:rPr lang="en-US" sz="999" noProof="0" smtClean="0">
                <a:solidFill>
                  <a:srgbClr val="000000"/>
                </a:solidFill>
              </a:rPr>
              <a:pPr>
                <a:lnSpc>
                  <a:spcPct val="110000"/>
                </a:lnSpc>
                <a:spcBef>
                  <a:spcPts val="0"/>
                </a:spcBef>
              </a:pPr>
              <a:t>‹#›</a:t>
            </a:fld>
            <a:endParaRPr lang="en-US" sz="999" noProof="0">
              <a:solidFill>
                <a:srgbClr val="000000"/>
              </a:solidFill>
            </a:endParaRPr>
          </a:p>
        </p:txBody>
      </p:sp>
      <p:sp>
        <p:nvSpPr>
          <p:cNvPr id="66" name="cdtTextBox 13 Id19"/>
          <p:cNvSpPr txBox="1"/>
          <p:nvPr>
            <p:custDataLst>
              <p:tags r:id="rId58"/>
            </p:custDataLst>
          </p:nvPr>
        </p:nvSpPr>
        <p:spPr>
          <a:xfrm>
            <a:off x="3785793" y="6597650"/>
            <a:ext cx="8406206" cy="260350"/>
          </a:xfrm>
          <a:prstGeom prst="rect">
            <a:avLst/>
          </a:prstGeom>
          <a:noFill/>
        </p:spPr>
        <p:txBody>
          <a:bodyPr wrap="square" lIns="0" tIns="0" rIns="482149" bIns="115140" rtlCol="0">
            <a:noAutofit/>
          </a:bodyPr>
          <a:lstStyle/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999" noProof="0">
                <a:solidFill>
                  <a:srgbClr val="000000"/>
                </a:solidFill>
              </a:rPr>
              <a:t>Siemens</a:t>
            </a:r>
            <a:r>
              <a:rPr lang="en-US" sz="999" baseline="0" noProof="0">
                <a:solidFill>
                  <a:srgbClr val="000000"/>
                </a:solidFill>
              </a:rPr>
              <a:t> PLM Software</a:t>
            </a:r>
            <a:endParaRPr lang="en-US" sz="999" noProof="0">
              <a:solidFill>
                <a:srgbClr val="000000"/>
              </a:solidFill>
            </a:endParaRPr>
          </a:p>
        </p:txBody>
      </p:sp>
      <p:grpSp>
        <p:nvGrpSpPr>
          <p:cNvPr id="67" name="Gruppieren 66"/>
          <p:cNvGrpSpPr/>
          <p:nvPr/>
        </p:nvGrpSpPr>
        <p:grpSpPr>
          <a:xfrm>
            <a:off x="-215888" y="-216000"/>
            <a:ext cx="12622226" cy="7290000"/>
            <a:chOff x="-216000" y="-216000"/>
            <a:chExt cx="12628800" cy="7290000"/>
          </a:xfrm>
        </p:grpSpPr>
        <p:cxnSp>
          <p:nvCxnSpPr>
            <p:cNvPr id="68" name="Gerade Verbindung 67"/>
            <p:cNvCxnSpPr/>
            <p:nvPr userDrawn="1"/>
          </p:nvCxnSpPr>
          <p:spPr bwMode="auto">
            <a:xfrm>
              <a:off x="627063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9" name="Gerade Verbindung 68"/>
            <p:cNvCxnSpPr/>
            <p:nvPr userDrawn="1"/>
          </p:nvCxnSpPr>
          <p:spPr bwMode="auto">
            <a:xfrm>
              <a:off x="6099175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0" name="Gerade Verbindung 69"/>
            <p:cNvCxnSpPr/>
            <p:nvPr userDrawn="1"/>
          </p:nvCxnSpPr>
          <p:spPr bwMode="auto">
            <a:xfrm>
              <a:off x="62420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" name="Gerade Verbindung 70"/>
            <p:cNvCxnSpPr/>
            <p:nvPr userDrawn="1"/>
          </p:nvCxnSpPr>
          <p:spPr bwMode="auto">
            <a:xfrm>
              <a:off x="8835479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Gerade Verbindung 71"/>
            <p:cNvCxnSpPr/>
            <p:nvPr userDrawn="1"/>
          </p:nvCxnSpPr>
          <p:spPr bwMode="auto">
            <a:xfrm>
              <a:off x="11715750" y="-216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3" name="Gerade Verbindung 72"/>
            <p:cNvCxnSpPr/>
            <p:nvPr userDrawn="1"/>
          </p:nvCxnSpPr>
          <p:spPr bwMode="auto">
            <a:xfrm rot="5400000">
              <a:off x="123228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4" name="Gerade Verbindung 73"/>
            <p:cNvCxnSpPr/>
            <p:nvPr userDrawn="1"/>
          </p:nvCxnSpPr>
          <p:spPr bwMode="auto">
            <a:xfrm rot="5400000">
              <a:off x="12322800" y="945844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Gerade Verbindung 74"/>
            <p:cNvCxnSpPr/>
            <p:nvPr userDrawn="1"/>
          </p:nvCxnSpPr>
          <p:spPr bwMode="auto">
            <a:xfrm rot="5400000">
              <a:off x="123228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6" name="Gerade Verbindung 75"/>
            <p:cNvCxnSpPr/>
            <p:nvPr userDrawn="1"/>
          </p:nvCxnSpPr>
          <p:spPr bwMode="auto">
            <a:xfrm rot="5400000">
              <a:off x="123228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7" name="Gerade Verbindung 76"/>
            <p:cNvCxnSpPr/>
            <p:nvPr userDrawn="1"/>
          </p:nvCxnSpPr>
          <p:spPr bwMode="auto">
            <a:xfrm rot="5400000">
              <a:off x="123228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Gerade Verbindung 77"/>
            <p:cNvCxnSpPr/>
            <p:nvPr userDrawn="1"/>
          </p:nvCxnSpPr>
          <p:spPr bwMode="auto">
            <a:xfrm rot="5400000">
              <a:off x="123228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" name="Gerade Verbindung 78"/>
            <p:cNvCxnSpPr/>
            <p:nvPr userDrawn="1"/>
          </p:nvCxnSpPr>
          <p:spPr bwMode="auto">
            <a:xfrm>
              <a:off x="627063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0" name="Gerade Verbindung 79"/>
            <p:cNvCxnSpPr/>
            <p:nvPr userDrawn="1"/>
          </p:nvCxnSpPr>
          <p:spPr bwMode="auto">
            <a:xfrm>
              <a:off x="6099175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1" name="Gerade Verbindung 80"/>
            <p:cNvCxnSpPr/>
            <p:nvPr userDrawn="1"/>
          </p:nvCxnSpPr>
          <p:spPr bwMode="auto">
            <a:xfrm>
              <a:off x="62420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Gerade Verbindung 81"/>
            <p:cNvCxnSpPr/>
            <p:nvPr userDrawn="1"/>
          </p:nvCxnSpPr>
          <p:spPr bwMode="auto">
            <a:xfrm>
              <a:off x="8835479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Gerade Verbindung 82"/>
            <p:cNvCxnSpPr/>
            <p:nvPr userDrawn="1"/>
          </p:nvCxnSpPr>
          <p:spPr bwMode="auto">
            <a:xfrm>
              <a:off x="11715750" y="68940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Gerade Verbindung 83"/>
            <p:cNvCxnSpPr/>
            <p:nvPr userDrawn="1"/>
          </p:nvCxnSpPr>
          <p:spPr bwMode="auto">
            <a:xfrm rot="5400000">
              <a:off x="-126000" y="242887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Gerade Verbindung 84"/>
            <p:cNvCxnSpPr/>
            <p:nvPr userDrawn="1"/>
          </p:nvCxnSpPr>
          <p:spPr bwMode="auto">
            <a:xfrm rot="5400000">
              <a:off x="-126000" y="94680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Gerade Verbindung 85"/>
            <p:cNvCxnSpPr/>
            <p:nvPr userDrawn="1"/>
          </p:nvCxnSpPr>
          <p:spPr bwMode="auto">
            <a:xfrm rot="5400000">
              <a:off x="-126000" y="1351450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Gerade Verbindung 86"/>
            <p:cNvCxnSpPr/>
            <p:nvPr userDrawn="1"/>
          </p:nvCxnSpPr>
          <p:spPr bwMode="auto">
            <a:xfrm rot="5400000">
              <a:off x="-126000" y="3653512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8" name="Gerade Verbindung 87"/>
            <p:cNvCxnSpPr/>
            <p:nvPr userDrawn="1"/>
          </p:nvCxnSpPr>
          <p:spPr bwMode="auto">
            <a:xfrm rot="5400000">
              <a:off x="-126000" y="3801055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9" name="Gerade Verbindung 88"/>
            <p:cNvCxnSpPr/>
            <p:nvPr userDrawn="1"/>
          </p:nvCxnSpPr>
          <p:spPr bwMode="auto">
            <a:xfrm rot="5400000">
              <a:off x="-126000" y="6101999"/>
              <a:ext cx="0" cy="180000"/>
            </a:xfrm>
            <a:prstGeom prst="line">
              <a:avLst/>
            </a:prstGeom>
            <a:solidFill>
              <a:schemeClr val="tx2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5" name="Group 33"/>
          <p:cNvGrpSpPr>
            <a:grpSpLocks noChangeAspect="1"/>
          </p:cNvGrpSpPr>
          <p:nvPr userDrawn="1"/>
        </p:nvGrpSpPr>
        <p:grpSpPr bwMode="gray">
          <a:xfrm>
            <a:off x="9550189" y="323850"/>
            <a:ext cx="2157876" cy="914400"/>
            <a:chOff x="6019" y="204"/>
            <a:chExt cx="1360" cy="576"/>
          </a:xfrm>
        </p:grpSpPr>
        <p:sp>
          <p:nvSpPr>
            <p:cNvPr id="56" name="AutoShape 32"/>
            <p:cNvSpPr>
              <a:spLocks noChangeAspect="1" noChangeArrowheads="1" noTextEdit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7" name="Rectangle 34"/>
            <p:cNvSpPr>
              <a:spLocks noChangeArrowheads="1"/>
            </p:cNvSpPr>
            <p:nvPr userDrawn="1"/>
          </p:nvSpPr>
          <p:spPr bwMode="gray">
            <a:xfrm>
              <a:off x="6019" y="204"/>
              <a:ext cx="1360" cy="5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8" name="Freeform 35"/>
            <p:cNvSpPr>
              <a:spLocks/>
            </p:cNvSpPr>
            <p:nvPr userDrawn="1"/>
          </p:nvSpPr>
          <p:spPr bwMode="gray">
            <a:xfrm>
              <a:off x="6765" y="562"/>
              <a:ext cx="98" cy="156"/>
            </a:xfrm>
            <a:custGeom>
              <a:avLst/>
              <a:gdLst>
                <a:gd name="T0" fmla="*/ 705 w 1179"/>
                <a:gd name="T1" fmla="*/ 998 h 1866"/>
                <a:gd name="T2" fmla="*/ 588 w 1179"/>
                <a:gd name="T3" fmla="*/ 1280 h 1866"/>
                <a:gd name="T4" fmla="*/ 458 w 1179"/>
                <a:gd name="T5" fmla="*/ 1547 h 1866"/>
                <a:gd name="T6" fmla="*/ 277 w 1179"/>
                <a:gd name="T7" fmla="*/ 1824 h 1866"/>
                <a:gd name="T8" fmla="*/ 270 w 1179"/>
                <a:gd name="T9" fmla="*/ 1854 h 1866"/>
                <a:gd name="T10" fmla="*/ 295 w 1179"/>
                <a:gd name="T11" fmla="*/ 1866 h 1866"/>
                <a:gd name="T12" fmla="*/ 363 w 1179"/>
                <a:gd name="T13" fmla="*/ 1834 h 1866"/>
                <a:gd name="T14" fmla="*/ 442 w 1179"/>
                <a:gd name="T15" fmla="*/ 1757 h 1866"/>
                <a:gd name="T16" fmla="*/ 627 w 1179"/>
                <a:gd name="T17" fmla="*/ 1494 h 1866"/>
                <a:gd name="T18" fmla="*/ 832 w 1179"/>
                <a:gd name="T19" fmla="*/ 1110 h 1866"/>
                <a:gd name="T20" fmla="*/ 972 w 1179"/>
                <a:gd name="T21" fmla="*/ 852 h 1866"/>
                <a:gd name="T22" fmla="*/ 1080 w 1179"/>
                <a:gd name="T23" fmla="*/ 704 h 1866"/>
                <a:gd name="T24" fmla="*/ 1172 w 1179"/>
                <a:gd name="T25" fmla="*/ 601 h 1866"/>
                <a:gd name="T26" fmla="*/ 1178 w 1179"/>
                <a:gd name="T27" fmla="*/ 575 h 1866"/>
                <a:gd name="T28" fmla="*/ 1137 w 1179"/>
                <a:gd name="T29" fmla="*/ 537 h 1866"/>
                <a:gd name="T30" fmla="*/ 1056 w 1179"/>
                <a:gd name="T31" fmla="*/ 517 h 1866"/>
                <a:gd name="T32" fmla="*/ 1012 w 1179"/>
                <a:gd name="T33" fmla="*/ 528 h 1866"/>
                <a:gd name="T34" fmla="*/ 948 w 1179"/>
                <a:gd name="T35" fmla="*/ 593 h 1866"/>
                <a:gd name="T36" fmla="*/ 778 w 1179"/>
                <a:gd name="T37" fmla="*/ 756 h 1866"/>
                <a:gd name="T38" fmla="*/ 713 w 1179"/>
                <a:gd name="T39" fmla="*/ 790 h 1866"/>
                <a:gd name="T40" fmla="*/ 676 w 1179"/>
                <a:gd name="T41" fmla="*/ 779 h 1866"/>
                <a:gd name="T42" fmla="*/ 653 w 1179"/>
                <a:gd name="T43" fmla="*/ 730 h 1866"/>
                <a:gd name="T44" fmla="*/ 655 w 1179"/>
                <a:gd name="T45" fmla="*/ 622 h 1866"/>
                <a:gd name="T46" fmla="*/ 650 w 1179"/>
                <a:gd name="T47" fmla="*/ 579 h 1866"/>
                <a:gd name="T48" fmla="*/ 622 w 1179"/>
                <a:gd name="T49" fmla="*/ 552 h 1866"/>
                <a:gd name="T50" fmla="*/ 493 w 1179"/>
                <a:gd name="T51" fmla="*/ 530 h 1866"/>
                <a:gd name="T52" fmla="*/ 272 w 1179"/>
                <a:gd name="T53" fmla="*/ 517 h 1866"/>
                <a:gd name="T54" fmla="*/ 340 w 1179"/>
                <a:gd name="T55" fmla="*/ 248 h 1866"/>
                <a:gd name="T56" fmla="*/ 393 w 1179"/>
                <a:gd name="T57" fmla="*/ 122 h 1866"/>
                <a:gd name="T58" fmla="*/ 426 w 1179"/>
                <a:gd name="T59" fmla="*/ 45 h 1866"/>
                <a:gd name="T60" fmla="*/ 397 w 1179"/>
                <a:gd name="T61" fmla="*/ 16 h 1866"/>
                <a:gd name="T62" fmla="*/ 333 w 1179"/>
                <a:gd name="T63" fmla="*/ 0 h 1866"/>
                <a:gd name="T64" fmla="*/ 279 w 1179"/>
                <a:gd name="T65" fmla="*/ 11 h 1866"/>
                <a:gd name="T66" fmla="*/ 240 w 1179"/>
                <a:gd name="T67" fmla="*/ 61 h 1866"/>
                <a:gd name="T68" fmla="*/ 150 w 1179"/>
                <a:gd name="T69" fmla="*/ 340 h 1866"/>
                <a:gd name="T70" fmla="*/ 89 w 1179"/>
                <a:gd name="T71" fmla="*/ 509 h 1866"/>
                <a:gd name="T72" fmla="*/ 11 w 1179"/>
                <a:gd name="T73" fmla="*/ 514 h 1866"/>
                <a:gd name="T74" fmla="*/ 0 w 1179"/>
                <a:gd name="T75" fmla="*/ 531 h 1866"/>
                <a:gd name="T76" fmla="*/ 25 w 1179"/>
                <a:gd name="T77" fmla="*/ 588 h 1866"/>
                <a:gd name="T78" fmla="*/ 69 w 1179"/>
                <a:gd name="T79" fmla="*/ 627 h 1866"/>
                <a:gd name="T80" fmla="*/ 100 w 1179"/>
                <a:gd name="T81" fmla="*/ 669 h 1866"/>
                <a:gd name="T82" fmla="*/ 102 w 1179"/>
                <a:gd name="T83" fmla="*/ 825 h 1866"/>
                <a:gd name="T84" fmla="*/ 141 w 1179"/>
                <a:gd name="T85" fmla="*/ 948 h 1866"/>
                <a:gd name="T86" fmla="*/ 220 w 1179"/>
                <a:gd name="T87" fmla="*/ 1011 h 1866"/>
                <a:gd name="T88" fmla="*/ 273 w 1179"/>
                <a:gd name="T89" fmla="*/ 1012 h 1866"/>
                <a:gd name="T90" fmla="*/ 282 w 1179"/>
                <a:gd name="T91" fmla="*/ 989 h 1866"/>
                <a:gd name="T92" fmla="*/ 251 w 1179"/>
                <a:gd name="T93" fmla="*/ 888 h 1866"/>
                <a:gd name="T94" fmla="*/ 244 w 1179"/>
                <a:gd name="T95" fmla="*/ 748 h 1866"/>
                <a:gd name="T96" fmla="*/ 282 w 1179"/>
                <a:gd name="T97" fmla="*/ 625 h 1866"/>
                <a:gd name="T98" fmla="*/ 428 w 1179"/>
                <a:gd name="T99" fmla="*/ 608 h 1866"/>
                <a:gd name="T100" fmla="*/ 477 w 1179"/>
                <a:gd name="T101" fmla="*/ 617 h 1866"/>
                <a:gd name="T102" fmla="*/ 483 w 1179"/>
                <a:gd name="T103" fmla="*/ 645 h 1866"/>
                <a:gd name="T104" fmla="*/ 495 w 1179"/>
                <a:gd name="T105" fmla="*/ 741 h 1866"/>
                <a:gd name="T106" fmla="*/ 539 w 1179"/>
                <a:gd name="T107" fmla="*/ 816 h 1866"/>
                <a:gd name="T108" fmla="*/ 600 w 1179"/>
                <a:gd name="T109" fmla="*/ 858 h 1866"/>
                <a:gd name="T110" fmla="*/ 682 w 1179"/>
                <a:gd name="T111" fmla="*/ 882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79" h="1866">
                  <a:moveTo>
                    <a:pt x="756" y="885"/>
                  </a:moveTo>
                  <a:lnTo>
                    <a:pt x="752" y="893"/>
                  </a:lnTo>
                  <a:lnTo>
                    <a:pt x="741" y="919"/>
                  </a:lnTo>
                  <a:lnTo>
                    <a:pt x="729" y="944"/>
                  </a:lnTo>
                  <a:lnTo>
                    <a:pt x="718" y="971"/>
                  </a:lnTo>
                  <a:lnTo>
                    <a:pt x="705" y="998"/>
                  </a:lnTo>
                  <a:lnTo>
                    <a:pt x="694" y="1026"/>
                  </a:lnTo>
                  <a:lnTo>
                    <a:pt x="682" y="1054"/>
                  </a:lnTo>
                  <a:lnTo>
                    <a:pt x="671" y="1083"/>
                  </a:lnTo>
                  <a:lnTo>
                    <a:pt x="659" y="1112"/>
                  </a:lnTo>
                  <a:lnTo>
                    <a:pt x="624" y="1194"/>
                  </a:lnTo>
                  <a:lnTo>
                    <a:pt x="588" y="1280"/>
                  </a:lnTo>
                  <a:lnTo>
                    <a:pt x="569" y="1324"/>
                  </a:lnTo>
                  <a:lnTo>
                    <a:pt x="548" y="1368"/>
                  </a:lnTo>
                  <a:lnTo>
                    <a:pt x="527" y="1412"/>
                  </a:lnTo>
                  <a:lnTo>
                    <a:pt x="506" y="1457"/>
                  </a:lnTo>
                  <a:lnTo>
                    <a:pt x="482" y="1501"/>
                  </a:lnTo>
                  <a:lnTo>
                    <a:pt x="458" y="1547"/>
                  </a:lnTo>
                  <a:lnTo>
                    <a:pt x="432" y="1593"/>
                  </a:lnTo>
                  <a:lnTo>
                    <a:pt x="405" y="1639"/>
                  </a:lnTo>
                  <a:lnTo>
                    <a:pt x="375" y="1685"/>
                  </a:lnTo>
                  <a:lnTo>
                    <a:pt x="344" y="1731"/>
                  </a:lnTo>
                  <a:lnTo>
                    <a:pt x="312" y="1778"/>
                  </a:lnTo>
                  <a:lnTo>
                    <a:pt x="277" y="1824"/>
                  </a:lnTo>
                  <a:lnTo>
                    <a:pt x="272" y="1832"/>
                  </a:lnTo>
                  <a:lnTo>
                    <a:pt x="269" y="1840"/>
                  </a:lnTo>
                  <a:lnTo>
                    <a:pt x="269" y="1844"/>
                  </a:lnTo>
                  <a:lnTo>
                    <a:pt x="268" y="1847"/>
                  </a:lnTo>
                  <a:lnTo>
                    <a:pt x="269" y="1851"/>
                  </a:lnTo>
                  <a:lnTo>
                    <a:pt x="270" y="1854"/>
                  </a:lnTo>
                  <a:lnTo>
                    <a:pt x="272" y="1857"/>
                  </a:lnTo>
                  <a:lnTo>
                    <a:pt x="274" y="1859"/>
                  </a:lnTo>
                  <a:lnTo>
                    <a:pt x="276" y="1861"/>
                  </a:lnTo>
                  <a:lnTo>
                    <a:pt x="279" y="1863"/>
                  </a:lnTo>
                  <a:lnTo>
                    <a:pt x="287" y="1865"/>
                  </a:lnTo>
                  <a:lnTo>
                    <a:pt x="295" y="1866"/>
                  </a:lnTo>
                  <a:lnTo>
                    <a:pt x="306" y="1865"/>
                  </a:lnTo>
                  <a:lnTo>
                    <a:pt x="317" y="1862"/>
                  </a:lnTo>
                  <a:lnTo>
                    <a:pt x="327" y="1858"/>
                  </a:lnTo>
                  <a:lnTo>
                    <a:pt x="338" y="1852"/>
                  </a:lnTo>
                  <a:lnTo>
                    <a:pt x="350" y="1843"/>
                  </a:lnTo>
                  <a:lnTo>
                    <a:pt x="363" y="1834"/>
                  </a:lnTo>
                  <a:lnTo>
                    <a:pt x="375" y="1824"/>
                  </a:lnTo>
                  <a:lnTo>
                    <a:pt x="388" y="1813"/>
                  </a:lnTo>
                  <a:lnTo>
                    <a:pt x="401" y="1801"/>
                  </a:lnTo>
                  <a:lnTo>
                    <a:pt x="415" y="1786"/>
                  </a:lnTo>
                  <a:lnTo>
                    <a:pt x="429" y="1772"/>
                  </a:lnTo>
                  <a:lnTo>
                    <a:pt x="442" y="1757"/>
                  </a:lnTo>
                  <a:lnTo>
                    <a:pt x="471" y="1722"/>
                  </a:lnTo>
                  <a:lnTo>
                    <a:pt x="500" y="1684"/>
                  </a:lnTo>
                  <a:lnTo>
                    <a:pt x="531" y="1642"/>
                  </a:lnTo>
                  <a:lnTo>
                    <a:pt x="563" y="1596"/>
                  </a:lnTo>
                  <a:lnTo>
                    <a:pt x="594" y="1547"/>
                  </a:lnTo>
                  <a:lnTo>
                    <a:pt x="627" y="1494"/>
                  </a:lnTo>
                  <a:lnTo>
                    <a:pt x="661" y="1438"/>
                  </a:lnTo>
                  <a:lnTo>
                    <a:pt x="694" y="1379"/>
                  </a:lnTo>
                  <a:lnTo>
                    <a:pt x="728" y="1317"/>
                  </a:lnTo>
                  <a:lnTo>
                    <a:pt x="763" y="1250"/>
                  </a:lnTo>
                  <a:lnTo>
                    <a:pt x="797" y="1181"/>
                  </a:lnTo>
                  <a:lnTo>
                    <a:pt x="832" y="1110"/>
                  </a:lnTo>
                  <a:lnTo>
                    <a:pt x="858" y="1056"/>
                  </a:lnTo>
                  <a:lnTo>
                    <a:pt x="883" y="1008"/>
                  </a:lnTo>
                  <a:lnTo>
                    <a:pt x="906" y="964"/>
                  </a:lnTo>
                  <a:lnTo>
                    <a:pt x="930" y="923"/>
                  </a:lnTo>
                  <a:lnTo>
                    <a:pt x="951" y="886"/>
                  </a:lnTo>
                  <a:lnTo>
                    <a:pt x="972" y="852"/>
                  </a:lnTo>
                  <a:lnTo>
                    <a:pt x="992" y="822"/>
                  </a:lnTo>
                  <a:lnTo>
                    <a:pt x="1010" y="793"/>
                  </a:lnTo>
                  <a:lnTo>
                    <a:pt x="1029" y="768"/>
                  </a:lnTo>
                  <a:lnTo>
                    <a:pt x="1047" y="745"/>
                  </a:lnTo>
                  <a:lnTo>
                    <a:pt x="1063" y="724"/>
                  </a:lnTo>
                  <a:lnTo>
                    <a:pt x="1080" y="704"/>
                  </a:lnTo>
                  <a:lnTo>
                    <a:pt x="1110" y="670"/>
                  </a:lnTo>
                  <a:lnTo>
                    <a:pt x="1139" y="639"/>
                  </a:lnTo>
                  <a:lnTo>
                    <a:pt x="1152" y="625"/>
                  </a:lnTo>
                  <a:lnTo>
                    <a:pt x="1164" y="610"/>
                  </a:lnTo>
                  <a:lnTo>
                    <a:pt x="1169" y="606"/>
                  </a:lnTo>
                  <a:lnTo>
                    <a:pt x="1172" y="601"/>
                  </a:lnTo>
                  <a:lnTo>
                    <a:pt x="1175" y="597"/>
                  </a:lnTo>
                  <a:lnTo>
                    <a:pt x="1177" y="592"/>
                  </a:lnTo>
                  <a:lnTo>
                    <a:pt x="1178" y="588"/>
                  </a:lnTo>
                  <a:lnTo>
                    <a:pt x="1179" y="584"/>
                  </a:lnTo>
                  <a:lnTo>
                    <a:pt x="1179" y="580"/>
                  </a:lnTo>
                  <a:lnTo>
                    <a:pt x="1178" y="575"/>
                  </a:lnTo>
                  <a:lnTo>
                    <a:pt x="1175" y="569"/>
                  </a:lnTo>
                  <a:lnTo>
                    <a:pt x="1171" y="561"/>
                  </a:lnTo>
                  <a:lnTo>
                    <a:pt x="1164" y="555"/>
                  </a:lnTo>
                  <a:lnTo>
                    <a:pt x="1157" y="549"/>
                  </a:lnTo>
                  <a:lnTo>
                    <a:pt x="1148" y="543"/>
                  </a:lnTo>
                  <a:lnTo>
                    <a:pt x="1137" y="537"/>
                  </a:lnTo>
                  <a:lnTo>
                    <a:pt x="1125" y="532"/>
                  </a:lnTo>
                  <a:lnTo>
                    <a:pt x="1111" y="527"/>
                  </a:lnTo>
                  <a:lnTo>
                    <a:pt x="1092" y="521"/>
                  </a:lnTo>
                  <a:lnTo>
                    <a:pt x="1074" y="518"/>
                  </a:lnTo>
                  <a:lnTo>
                    <a:pt x="1065" y="517"/>
                  </a:lnTo>
                  <a:lnTo>
                    <a:pt x="1056" y="517"/>
                  </a:lnTo>
                  <a:lnTo>
                    <a:pt x="1049" y="517"/>
                  </a:lnTo>
                  <a:lnTo>
                    <a:pt x="1041" y="518"/>
                  </a:lnTo>
                  <a:lnTo>
                    <a:pt x="1034" y="520"/>
                  </a:lnTo>
                  <a:lnTo>
                    <a:pt x="1027" y="522"/>
                  </a:lnTo>
                  <a:lnTo>
                    <a:pt x="1020" y="525"/>
                  </a:lnTo>
                  <a:lnTo>
                    <a:pt x="1012" y="528"/>
                  </a:lnTo>
                  <a:lnTo>
                    <a:pt x="1006" y="532"/>
                  </a:lnTo>
                  <a:lnTo>
                    <a:pt x="1000" y="537"/>
                  </a:lnTo>
                  <a:lnTo>
                    <a:pt x="994" y="542"/>
                  </a:lnTo>
                  <a:lnTo>
                    <a:pt x="989" y="548"/>
                  </a:lnTo>
                  <a:lnTo>
                    <a:pt x="985" y="551"/>
                  </a:lnTo>
                  <a:lnTo>
                    <a:pt x="948" y="593"/>
                  </a:lnTo>
                  <a:lnTo>
                    <a:pt x="909" y="635"/>
                  </a:lnTo>
                  <a:lnTo>
                    <a:pt x="870" y="675"/>
                  </a:lnTo>
                  <a:lnTo>
                    <a:pt x="832" y="711"/>
                  </a:lnTo>
                  <a:lnTo>
                    <a:pt x="813" y="728"/>
                  </a:lnTo>
                  <a:lnTo>
                    <a:pt x="795" y="743"/>
                  </a:lnTo>
                  <a:lnTo>
                    <a:pt x="778" y="756"/>
                  </a:lnTo>
                  <a:lnTo>
                    <a:pt x="762" y="769"/>
                  </a:lnTo>
                  <a:lnTo>
                    <a:pt x="746" y="778"/>
                  </a:lnTo>
                  <a:lnTo>
                    <a:pt x="732" y="784"/>
                  </a:lnTo>
                  <a:lnTo>
                    <a:pt x="725" y="787"/>
                  </a:lnTo>
                  <a:lnTo>
                    <a:pt x="719" y="789"/>
                  </a:lnTo>
                  <a:lnTo>
                    <a:pt x="713" y="790"/>
                  </a:lnTo>
                  <a:lnTo>
                    <a:pt x="707" y="790"/>
                  </a:lnTo>
                  <a:lnTo>
                    <a:pt x="697" y="789"/>
                  </a:lnTo>
                  <a:lnTo>
                    <a:pt x="688" y="786"/>
                  </a:lnTo>
                  <a:lnTo>
                    <a:pt x="684" y="784"/>
                  </a:lnTo>
                  <a:lnTo>
                    <a:pt x="680" y="782"/>
                  </a:lnTo>
                  <a:lnTo>
                    <a:pt x="676" y="779"/>
                  </a:lnTo>
                  <a:lnTo>
                    <a:pt x="673" y="776"/>
                  </a:lnTo>
                  <a:lnTo>
                    <a:pt x="668" y="770"/>
                  </a:lnTo>
                  <a:lnTo>
                    <a:pt x="664" y="762"/>
                  </a:lnTo>
                  <a:lnTo>
                    <a:pt x="661" y="755"/>
                  </a:lnTo>
                  <a:lnTo>
                    <a:pt x="657" y="747"/>
                  </a:lnTo>
                  <a:lnTo>
                    <a:pt x="653" y="730"/>
                  </a:lnTo>
                  <a:lnTo>
                    <a:pt x="651" y="711"/>
                  </a:lnTo>
                  <a:lnTo>
                    <a:pt x="651" y="692"/>
                  </a:lnTo>
                  <a:lnTo>
                    <a:pt x="651" y="672"/>
                  </a:lnTo>
                  <a:lnTo>
                    <a:pt x="653" y="652"/>
                  </a:lnTo>
                  <a:lnTo>
                    <a:pt x="654" y="634"/>
                  </a:lnTo>
                  <a:lnTo>
                    <a:pt x="655" y="622"/>
                  </a:lnTo>
                  <a:lnTo>
                    <a:pt x="656" y="611"/>
                  </a:lnTo>
                  <a:lnTo>
                    <a:pt x="656" y="604"/>
                  </a:lnTo>
                  <a:lnTo>
                    <a:pt x="655" y="597"/>
                  </a:lnTo>
                  <a:lnTo>
                    <a:pt x="654" y="591"/>
                  </a:lnTo>
                  <a:lnTo>
                    <a:pt x="652" y="585"/>
                  </a:lnTo>
                  <a:lnTo>
                    <a:pt x="650" y="579"/>
                  </a:lnTo>
                  <a:lnTo>
                    <a:pt x="647" y="574"/>
                  </a:lnTo>
                  <a:lnTo>
                    <a:pt x="644" y="569"/>
                  </a:lnTo>
                  <a:lnTo>
                    <a:pt x="639" y="564"/>
                  </a:lnTo>
                  <a:lnTo>
                    <a:pt x="634" y="560"/>
                  </a:lnTo>
                  <a:lnTo>
                    <a:pt x="629" y="556"/>
                  </a:lnTo>
                  <a:lnTo>
                    <a:pt x="622" y="552"/>
                  </a:lnTo>
                  <a:lnTo>
                    <a:pt x="615" y="549"/>
                  </a:lnTo>
                  <a:lnTo>
                    <a:pt x="598" y="544"/>
                  </a:lnTo>
                  <a:lnTo>
                    <a:pt x="578" y="539"/>
                  </a:lnTo>
                  <a:lnTo>
                    <a:pt x="558" y="537"/>
                  </a:lnTo>
                  <a:lnTo>
                    <a:pt x="529" y="533"/>
                  </a:lnTo>
                  <a:lnTo>
                    <a:pt x="493" y="530"/>
                  </a:lnTo>
                  <a:lnTo>
                    <a:pt x="453" y="527"/>
                  </a:lnTo>
                  <a:lnTo>
                    <a:pt x="411" y="525"/>
                  </a:lnTo>
                  <a:lnTo>
                    <a:pt x="366" y="522"/>
                  </a:lnTo>
                  <a:lnTo>
                    <a:pt x="322" y="520"/>
                  </a:lnTo>
                  <a:lnTo>
                    <a:pt x="279" y="517"/>
                  </a:lnTo>
                  <a:lnTo>
                    <a:pt x="272" y="517"/>
                  </a:lnTo>
                  <a:lnTo>
                    <a:pt x="273" y="510"/>
                  </a:lnTo>
                  <a:lnTo>
                    <a:pt x="286" y="448"/>
                  </a:lnTo>
                  <a:lnTo>
                    <a:pt x="300" y="387"/>
                  </a:lnTo>
                  <a:lnTo>
                    <a:pt x="316" y="329"/>
                  </a:lnTo>
                  <a:lnTo>
                    <a:pt x="332" y="274"/>
                  </a:lnTo>
                  <a:lnTo>
                    <a:pt x="340" y="248"/>
                  </a:lnTo>
                  <a:lnTo>
                    <a:pt x="349" y="223"/>
                  </a:lnTo>
                  <a:lnTo>
                    <a:pt x="358" y="199"/>
                  </a:lnTo>
                  <a:lnTo>
                    <a:pt x="367" y="178"/>
                  </a:lnTo>
                  <a:lnTo>
                    <a:pt x="376" y="157"/>
                  </a:lnTo>
                  <a:lnTo>
                    <a:pt x="384" y="138"/>
                  </a:lnTo>
                  <a:lnTo>
                    <a:pt x="393" y="122"/>
                  </a:lnTo>
                  <a:lnTo>
                    <a:pt x="401" y="106"/>
                  </a:lnTo>
                  <a:lnTo>
                    <a:pt x="413" y="86"/>
                  </a:lnTo>
                  <a:lnTo>
                    <a:pt x="422" y="67"/>
                  </a:lnTo>
                  <a:lnTo>
                    <a:pt x="425" y="59"/>
                  </a:lnTo>
                  <a:lnTo>
                    <a:pt x="426" y="52"/>
                  </a:lnTo>
                  <a:lnTo>
                    <a:pt x="426" y="45"/>
                  </a:lnTo>
                  <a:lnTo>
                    <a:pt x="424" y="39"/>
                  </a:lnTo>
                  <a:lnTo>
                    <a:pt x="422" y="34"/>
                  </a:lnTo>
                  <a:lnTo>
                    <a:pt x="418" y="30"/>
                  </a:lnTo>
                  <a:lnTo>
                    <a:pt x="413" y="25"/>
                  </a:lnTo>
                  <a:lnTo>
                    <a:pt x="406" y="20"/>
                  </a:lnTo>
                  <a:lnTo>
                    <a:pt x="397" y="16"/>
                  </a:lnTo>
                  <a:lnTo>
                    <a:pt x="387" y="13"/>
                  </a:lnTo>
                  <a:lnTo>
                    <a:pt x="376" y="9"/>
                  </a:lnTo>
                  <a:lnTo>
                    <a:pt x="364" y="6"/>
                  </a:lnTo>
                  <a:lnTo>
                    <a:pt x="353" y="3"/>
                  </a:lnTo>
                  <a:lnTo>
                    <a:pt x="342" y="1"/>
                  </a:lnTo>
                  <a:lnTo>
                    <a:pt x="333" y="0"/>
                  </a:lnTo>
                  <a:lnTo>
                    <a:pt x="323" y="0"/>
                  </a:lnTo>
                  <a:lnTo>
                    <a:pt x="313" y="1"/>
                  </a:lnTo>
                  <a:lnTo>
                    <a:pt x="304" y="2"/>
                  </a:lnTo>
                  <a:lnTo>
                    <a:pt x="294" y="4"/>
                  </a:lnTo>
                  <a:lnTo>
                    <a:pt x="286" y="7"/>
                  </a:lnTo>
                  <a:lnTo>
                    <a:pt x="279" y="11"/>
                  </a:lnTo>
                  <a:lnTo>
                    <a:pt x="273" y="15"/>
                  </a:lnTo>
                  <a:lnTo>
                    <a:pt x="267" y="20"/>
                  </a:lnTo>
                  <a:lnTo>
                    <a:pt x="262" y="26"/>
                  </a:lnTo>
                  <a:lnTo>
                    <a:pt x="253" y="37"/>
                  </a:lnTo>
                  <a:lnTo>
                    <a:pt x="245" y="49"/>
                  </a:lnTo>
                  <a:lnTo>
                    <a:pt x="240" y="61"/>
                  </a:lnTo>
                  <a:lnTo>
                    <a:pt x="235" y="73"/>
                  </a:lnTo>
                  <a:lnTo>
                    <a:pt x="216" y="124"/>
                  </a:lnTo>
                  <a:lnTo>
                    <a:pt x="197" y="177"/>
                  </a:lnTo>
                  <a:lnTo>
                    <a:pt x="180" y="230"/>
                  </a:lnTo>
                  <a:lnTo>
                    <a:pt x="164" y="285"/>
                  </a:lnTo>
                  <a:lnTo>
                    <a:pt x="150" y="340"/>
                  </a:lnTo>
                  <a:lnTo>
                    <a:pt x="137" y="395"/>
                  </a:lnTo>
                  <a:lnTo>
                    <a:pt x="126" y="450"/>
                  </a:lnTo>
                  <a:lnTo>
                    <a:pt x="117" y="505"/>
                  </a:lnTo>
                  <a:lnTo>
                    <a:pt x="116" y="510"/>
                  </a:lnTo>
                  <a:lnTo>
                    <a:pt x="111" y="510"/>
                  </a:lnTo>
                  <a:lnTo>
                    <a:pt x="89" y="509"/>
                  </a:lnTo>
                  <a:lnTo>
                    <a:pt x="71" y="509"/>
                  </a:lnTo>
                  <a:lnTo>
                    <a:pt x="54" y="509"/>
                  </a:lnTo>
                  <a:lnTo>
                    <a:pt x="39" y="509"/>
                  </a:lnTo>
                  <a:lnTo>
                    <a:pt x="26" y="510"/>
                  </a:lnTo>
                  <a:lnTo>
                    <a:pt x="16" y="512"/>
                  </a:lnTo>
                  <a:lnTo>
                    <a:pt x="11" y="514"/>
                  </a:lnTo>
                  <a:lnTo>
                    <a:pt x="8" y="517"/>
                  </a:lnTo>
                  <a:lnTo>
                    <a:pt x="5" y="519"/>
                  </a:lnTo>
                  <a:lnTo>
                    <a:pt x="3" y="522"/>
                  </a:lnTo>
                  <a:lnTo>
                    <a:pt x="2" y="524"/>
                  </a:lnTo>
                  <a:lnTo>
                    <a:pt x="1" y="528"/>
                  </a:lnTo>
                  <a:lnTo>
                    <a:pt x="0" y="531"/>
                  </a:lnTo>
                  <a:lnTo>
                    <a:pt x="0" y="535"/>
                  </a:lnTo>
                  <a:lnTo>
                    <a:pt x="2" y="545"/>
                  </a:lnTo>
                  <a:lnTo>
                    <a:pt x="6" y="555"/>
                  </a:lnTo>
                  <a:lnTo>
                    <a:pt x="11" y="566"/>
                  </a:lnTo>
                  <a:lnTo>
                    <a:pt x="17" y="577"/>
                  </a:lnTo>
                  <a:lnTo>
                    <a:pt x="25" y="588"/>
                  </a:lnTo>
                  <a:lnTo>
                    <a:pt x="34" y="600"/>
                  </a:lnTo>
                  <a:lnTo>
                    <a:pt x="40" y="606"/>
                  </a:lnTo>
                  <a:lnTo>
                    <a:pt x="47" y="611"/>
                  </a:lnTo>
                  <a:lnTo>
                    <a:pt x="54" y="618"/>
                  </a:lnTo>
                  <a:lnTo>
                    <a:pt x="61" y="623"/>
                  </a:lnTo>
                  <a:lnTo>
                    <a:pt x="69" y="627"/>
                  </a:lnTo>
                  <a:lnTo>
                    <a:pt x="77" y="631"/>
                  </a:lnTo>
                  <a:lnTo>
                    <a:pt x="86" y="635"/>
                  </a:lnTo>
                  <a:lnTo>
                    <a:pt x="96" y="638"/>
                  </a:lnTo>
                  <a:lnTo>
                    <a:pt x="102" y="640"/>
                  </a:lnTo>
                  <a:lnTo>
                    <a:pt x="101" y="644"/>
                  </a:lnTo>
                  <a:lnTo>
                    <a:pt x="100" y="669"/>
                  </a:lnTo>
                  <a:lnTo>
                    <a:pt x="99" y="693"/>
                  </a:lnTo>
                  <a:lnTo>
                    <a:pt x="98" y="718"/>
                  </a:lnTo>
                  <a:lnTo>
                    <a:pt x="98" y="741"/>
                  </a:lnTo>
                  <a:lnTo>
                    <a:pt x="98" y="771"/>
                  </a:lnTo>
                  <a:lnTo>
                    <a:pt x="99" y="798"/>
                  </a:lnTo>
                  <a:lnTo>
                    <a:pt x="102" y="825"/>
                  </a:lnTo>
                  <a:lnTo>
                    <a:pt x="106" y="849"/>
                  </a:lnTo>
                  <a:lnTo>
                    <a:pt x="110" y="873"/>
                  </a:lnTo>
                  <a:lnTo>
                    <a:pt x="116" y="894"/>
                  </a:lnTo>
                  <a:lnTo>
                    <a:pt x="123" y="914"/>
                  </a:lnTo>
                  <a:lnTo>
                    <a:pt x="131" y="932"/>
                  </a:lnTo>
                  <a:lnTo>
                    <a:pt x="141" y="948"/>
                  </a:lnTo>
                  <a:lnTo>
                    <a:pt x="152" y="963"/>
                  </a:lnTo>
                  <a:lnTo>
                    <a:pt x="163" y="976"/>
                  </a:lnTo>
                  <a:lnTo>
                    <a:pt x="176" y="987"/>
                  </a:lnTo>
                  <a:lnTo>
                    <a:pt x="189" y="997"/>
                  </a:lnTo>
                  <a:lnTo>
                    <a:pt x="204" y="1004"/>
                  </a:lnTo>
                  <a:lnTo>
                    <a:pt x="220" y="1011"/>
                  </a:lnTo>
                  <a:lnTo>
                    <a:pt x="236" y="1016"/>
                  </a:lnTo>
                  <a:lnTo>
                    <a:pt x="242" y="1017"/>
                  </a:lnTo>
                  <a:lnTo>
                    <a:pt x="248" y="1017"/>
                  </a:lnTo>
                  <a:lnTo>
                    <a:pt x="259" y="1016"/>
                  </a:lnTo>
                  <a:lnTo>
                    <a:pt x="268" y="1014"/>
                  </a:lnTo>
                  <a:lnTo>
                    <a:pt x="273" y="1012"/>
                  </a:lnTo>
                  <a:lnTo>
                    <a:pt x="277" y="1010"/>
                  </a:lnTo>
                  <a:lnTo>
                    <a:pt x="280" y="1007"/>
                  </a:lnTo>
                  <a:lnTo>
                    <a:pt x="282" y="1004"/>
                  </a:lnTo>
                  <a:lnTo>
                    <a:pt x="284" y="999"/>
                  </a:lnTo>
                  <a:lnTo>
                    <a:pt x="284" y="994"/>
                  </a:lnTo>
                  <a:lnTo>
                    <a:pt x="282" y="989"/>
                  </a:lnTo>
                  <a:lnTo>
                    <a:pt x="279" y="982"/>
                  </a:lnTo>
                  <a:lnTo>
                    <a:pt x="271" y="966"/>
                  </a:lnTo>
                  <a:lnTo>
                    <a:pt x="265" y="948"/>
                  </a:lnTo>
                  <a:lnTo>
                    <a:pt x="259" y="929"/>
                  </a:lnTo>
                  <a:lnTo>
                    <a:pt x="254" y="909"/>
                  </a:lnTo>
                  <a:lnTo>
                    <a:pt x="251" y="888"/>
                  </a:lnTo>
                  <a:lnTo>
                    <a:pt x="247" y="866"/>
                  </a:lnTo>
                  <a:lnTo>
                    <a:pt x="245" y="843"/>
                  </a:lnTo>
                  <a:lnTo>
                    <a:pt x="244" y="820"/>
                  </a:lnTo>
                  <a:lnTo>
                    <a:pt x="243" y="796"/>
                  </a:lnTo>
                  <a:lnTo>
                    <a:pt x="243" y="773"/>
                  </a:lnTo>
                  <a:lnTo>
                    <a:pt x="244" y="748"/>
                  </a:lnTo>
                  <a:lnTo>
                    <a:pt x="245" y="725"/>
                  </a:lnTo>
                  <a:lnTo>
                    <a:pt x="249" y="678"/>
                  </a:lnTo>
                  <a:lnTo>
                    <a:pt x="254" y="633"/>
                  </a:lnTo>
                  <a:lnTo>
                    <a:pt x="255" y="629"/>
                  </a:lnTo>
                  <a:lnTo>
                    <a:pt x="259" y="628"/>
                  </a:lnTo>
                  <a:lnTo>
                    <a:pt x="282" y="625"/>
                  </a:lnTo>
                  <a:lnTo>
                    <a:pt x="307" y="622"/>
                  </a:lnTo>
                  <a:lnTo>
                    <a:pt x="332" y="618"/>
                  </a:lnTo>
                  <a:lnTo>
                    <a:pt x="357" y="615"/>
                  </a:lnTo>
                  <a:lnTo>
                    <a:pt x="381" y="612"/>
                  </a:lnTo>
                  <a:lnTo>
                    <a:pt x="406" y="610"/>
                  </a:lnTo>
                  <a:lnTo>
                    <a:pt x="428" y="608"/>
                  </a:lnTo>
                  <a:lnTo>
                    <a:pt x="448" y="607"/>
                  </a:lnTo>
                  <a:lnTo>
                    <a:pt x="450" y="607"/>
                  </a:lnTo>
                  <a:lnTo>
                    <a:pt x="459" y="608"/>
                  </a:lnTo>
                  <a:lnTo>
                    <a:pt x="466" y="610"/>
                  </a:lnTo>
                  <a:lnTo>
                    <a:pt x="472" y="612"/>
                  </a:lnTo>
                  <a:lnTo>
                    <a:pt x="477" y="617"/>
                  </a:lnTo>
                  <a:lnTo>
                    <a:pt x="479" y="620"/>
                  </a:lnTo>
                  <a:lnTo>
                    <a:pt x="481" y="623"/>
                  </a:lnTo>
                  <a:lnTo>
                    <a:pt x="482" y="626"/>
                  </a:lnTo>
                  <a:lnTo>
                    <a:pt x="483" y="630"/>
                  </a:lnTo>
                  <a:lnTo>
                    <a:pt x="483" y="637"/>
                  </a:lnTo>
                  <a:lnTo>
                    <a:pt x="483" y="645"/>
                  </a:lnTo>
                  <a:lnTo>
                    <a:pt x="483" y="657"/>
                  </a:lnTo>
                  <a:lnTo>
                    <a:pt x="483" y="674"/>
                  </a:lnTo>
                  <a:lnTo>
                    <a:pt x="485" y="693"/>
                  </a:lnTo>
                  <a:lnTo>
                    <a:pt x="489" y="717"/>
                  </a:lnTo>
                  <a:lnTo>
                    <a:pt x="492" y="728"/>
                  </a:lnTo>
                  <a:lnTo>
                    <a:pt x="495" y="741"/>
                  </a:lnTo>
                  <a:lnTo>
                    <a:pt x="500" y="753"/>
                  </a:lnTo>
                  <a:lnTo>
                    <a:pt x="506" y="766"/>
                  </a:lnTo>
                  <a:lnTo>
                    <a:pt x="513" y="779"/>
                  </a:lnTo>
                  <a:lnTo>
                    <a:pt x="520" y="791"/>
                  </a:lnTo>
                  <a:lnTo>
                    <a:pt x="529" y="803"/>
                  </a:lnTo>
                  <a:lnTo>
                    <a:pt x="539" y="816"/>
                  </a:lnTo>
                  <a:lnTo>
                    <a:pt x="548" y="824"/>
                  </a:lnTo>
                  <a:lnTo>
                    <a:pt x="558" y="832"/>
                  </a:lnTo>
                  <a:lnTo>
                    <a:pt x="568" y="840"/>
                  </a:lnTo>
                  <a:lnTo>
                    <a:pt x="578" y="846"/>
                  </a:lnTo>
                  <a:lnTo>
                    <a:pt x="589" y="853"/>
                  </a:lnTo>
                  <a:lnTo>
                    <a:pt x="600" y="858"/>
                  </a:lnTo>
                  <a:lnTo>
                    <a:pt x="613" y="865"/>
                  </a:lnTo>
                  <a:lnTo>
                    <a:pt x="626" y="869"/>
                  </a:lnTo>
                  <a:lnTo>
                    <a:pt x="639" y="873"/>
                  </a:lnTo>
                  <a:lnTo>
                    <a:pt x="652" y="877"/>
                  </a:lnTo>
                  <a:lnTo>
                    <a:pt x="668" y="879"/>
                  </a:lnTo>
                  <a:lnTo>
                    <a:pt x="682" y="882"/>
                  </a:lnTo>
                  <a:lnTo>
                    <a:pt x="697" y="883"/>
                  </a:lnTo>
                  <a:lnTo>
                    <a:pt x="714" y="884"/>
                  </a:lnTo>
                  <a:lnTo>
                    <a:pt x="730" y="885"/>
                  </a:lnTo>
                  <a:lnTo>
                    <a:pt x="747" y="885"/>
                  </a:lnTo>
                  <a:lnTo>
                    <a:pt x="756" y="8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59" name="Freeform 36"/>
            <p:cNvSpPr>
              <a:spLocks/>
            </p:cNvSpPr>
            <p:nvPr userDrawn="1"/>
          </p:nvSpPr>
          <p:spPr bwMode="gray">
            <a:xfrm>
              <a:off x="6460" y="648"/>
              <a:ext cx="42" cy="70"/>
            </a:xfrm>
            <a:custGeom>
              <a:avLst/>
              <a:gdLst>
                <a:gd name="T0" fmla="*/ 395 w 504"/>
                <a:gd name="T1" fmla="*/ 126 h 840"/>
                <a:gd name="T2" fmla="*/ 353 w 504"/>
                <a:gd name="T3" fmla="*/ 165 h 840"/>
                <a:gd name="T4" fmla="*/ 314 w 504"/>
                <a:gd name="T5" fmla="*/ 203 h 840"/>
                <a:gd name="T6" fmla="*/ 279 w 504"/>
                <a:gd name="T7" fmla="*/ 243 h 840"/>
                <a:gd name="T8" fmla="*/ 248 w 504"/>
                <a:gd name="T9" fmla="*/ 283 h 840"/>
                <a:gd name="T10" fmla="*/ 219 w 504"/>
                <a:gd name="T11" fmla="*/ 323 h 840"/>
                <a:gd name="T12" fmla="*/ 195 w 504"/>
                <a:gd name="T13" fmla="*/ 365 h 840"/>
                <a:gd name="T14" fmla="*/ 174 w 504"/>
                <a:gd name="T15" fmla="*/ 407 h 840"/>
                <a:gd name="T16" fmla="*/ 156 w 504"/>
                <a:gd name="T17" fmla="*/ 451 h 840"/>
                <a:gd name="T18" fmla="*/ 135 w 504"/>
                <a:gd name="T19" fmla="*/ 514 h 840"/>
                <a:gd name="T20" fmla="*/ 122 w 504"/>
                <a:gd name="T21" fmla="*/ 567 h 840"/>
                <a:gd name="T22" fmla="*/ 115 w 504"/>
                <a:gd name="T23" fmla="*/ 613 h 840"/>
                <a:gd name="T24" fmla="*/ 114 w 504"/>
                <a:gd name="T25" fmla="*/ 650 h 840"/>
                <a:gd name="T26" fmla="*/ 116 w 504"/>
                <a:gd name="T27" fmla="*/ 681 h 840"/>
                <a:gd name="T28" fmla="*/ 121 w 504"/>
                <a:gd name="T29" fmla="*/ 704 h 840"/>
                <a:gd name="T30" fmla="*/ 127 w 504"/>
                <a:gd name="T31" fmla="*/ 723 h 840"/>
                <a:gd name="T32" fmla="*/ 135 w 504"/>
                <a:gd name="T33" fmla="*/ 736 h 840"/>
                <a:gd name="T34" fmla="*/ 146 w 504"/>
                <a:gd name="T35" fmla="*/ 748 h 840"/>
                <a:gd name="T36" fmla="*/ 159 w 504"/>
                <a:gd name="T37" fmla="*/ 757 h 840"/>
                <a:gd name="T38" fmla="*/ 173 w 504"/>
                <a:gd name="T39" fmla="*/ 762 h 840"/>
                <a:gd name="T40" fmla="*/ 188 w 504"/>
                <a:gd name="T41" fmla="*/ 764 h 840"/>
                <a:gd name="T42" fmla="*/ 208 w 504"/>
                <a:gd name="T43" fmla="*/ 840 h 840"/>
                <a:gd name="T44" fmla="*/ 182 w 504"/>
                <a:gd name="T45" fmla="*/ 839 h 840"/>
                <a:gd name="T46" fmla="*/ 159 w 504"/>
                <a:gd name="T47" fmla="*/ 835 h 840"/>
                <a:gd name="T48" fmla="*/ 136 w 504"/>
                <a:gd name="T49" fmla="*/ 829 h 840"/>
                <a:gd name="T50" fmla="*/ 115 w 504"/>
                <a:gd name="T51" fmla="*/ 821 h 840"/>
                <a:gd name="T52" fmla="*/ 96 w 504"/>
                <a:gd name="T53" fmla="*/ 809 h 840"/>
                <a:gd name="T54" fmla="*/ 77 w 504"/>
                <a:gd name="T55" fmla="*/ 795 h 840"/>
                <a:gd name="T56" fmla="*/ 61 w 504"/>
                <a:gd name="T57" fmla="*/ 780 h 840"/>
                <a:gd name="T58" fmla="*/ 47 w 504"/>
                <a:gd name="T59" fmla="*/ 761 h 840"/>
                <a:gd name="T60" fmla="*/ 28 w 504"/>
                <a:gd name="T61" fmla="*/ 731 h 840"/>
                <a:gd name="T62" fmla="*/ 14 w 504"/>
                <a:gd name="T63" fmla="*/ 696 h 840"/>
                <a:gd name="T64" fmla="*/ 5 w 504"/>
                <a:gd name="T65" fmla="*/ 658 h 840"/>
                <a:gd name="T66" fmla="*/ 1 w 504"/>
                <a:gd name="T67" fmla="*/ 618 h 840"/>
                <a:gd name="T68" fmla="*/ 1 w 504"/>
                <a:gd name="T69" fmla="*/ 576 h 840"/>
                <a:gd name="T70" fmla="*/ 5 w 504"/>
                <a:gd name="T71" fmla="*/ 532 h 840"/>
                <a:gd name="T72" fmla="*/ 14 w 504"/>
                <a:gd name="T73" fmla="*/ 486 h 840"/>
                <a:gd name="T74" fmla="*/ 27 w 504"/>
                <a:gd name="T75" fmla="*/ 439 h 840"/>
                <a:gd name="T76" fmla="*/ 51 w 504"/>
                <a:gd name="T77" fmla="*/ 380 h 840"/>
                <a:gd name="T78" fmla="*/ 81 w 504"/>
                <a:gd name="T79" fmla="*/ 321 h 840"/>
                <a:gd name="T80" fmla="*/ 118 w 504"/>
                <a:gd name="T81" fmla="*/ 264 h 840"/>
                <a:gd name="T82" fmla="*/ 162 w 504"/>
                <a:gd name="T83" fmla="*/ 209 h 840"/>
                <a:gd name="T84" fmla="*/ 212 w 504"/>
                <a:gd name="T85" fmla="*/ 156 h 840"/>
                <a:gd name="T86" fmla="*/ 269 w 504"/>
                <a:gd name="T87" fmla="*/ 103 h 840"/>
                <a:gd name="T88" fmla="*/ 332 w 504"/>
                <a:gd name="T89" fmla="*/ 52 h 840"/>
                <a:gd name="T90" fmla="*/ 403 w 504"/>
                <a:gd name="T91" fmla="*/ 2 h 840"/>
                <a:gd name="T92" fmla="*/ 504 w 504"/>
                <a:gd name="T93" fmla="*/ 26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04" h="840">
                  <a:moveTo>
                    <a:pt x="406" y="118"/>
                  </a:moveTo>
                  <a:lnTo>
                    <a:pt x="395" y="126"/>
                  </a:lnTo>
                  <a:lnTo>
                    <a:pt x="374" y="146"/>
                  </a:lnTo>
                  <a:lnTo>
                    <a:pt x="353" y="165"/>
                  </a:lnTo>
                  <a:lnTo>
                    <a:pt x="333" y="184"/>
                  </a:lnTo>
                  <a:lnTo>
                    <a:pt x="314" y="203"/>
                  </a:lnTo>
                  <a:lnTo>
                    <a:pt x="295" y="223"/>
                  </a:lnTo>
                  <a:lnTo>
                    <a:pt x="279" y="243"/>
                  </a:lnTo>
                  <a:lnTo>
                    <a:pt x="263" y="262"/>
                  </a:lnTo>
                  <a:lnTo>
                    <a:pt x="248" y="283"/>
                  </a:lnTo>
                  <a:lnTo>
                    <a:pt x="233" y="303"/>
                  </a:lnTo>
                  <a:lnTo>
                    <a:pt x="219" y="323"/>
                  </a:lnTo>
                  <a:lnTo>
                    <a:pt x="207" y="344"/>
                  </a:lnTo>
                  <a:lnTo>
                    <a:pt x="195" y="365"/>
                  </a:lnTo>
                  <a:lnTo>
                    <a:pt x="184" y="386"/>
                  </a:lnTo>
                  <a:lnTo>
                    <a:pt x="174" y="407"/>
                  </a:lnTo>
                  <a:lnTo>
                    <a:pt x="165" y="430"/>
                  </a:lnTo>
                  <a:lnTo>
                    <a:pt x="156" y="451"/>
                  </a:lnTo>
                  <a:lnTo>
                    <a:pt x="145" y="484"/>
                  </a:lnTo>
                  <a:lnTo>
                    <a:pt x="135" y="514"/>
                  </a:lnTo>
                  <a:lnTo>
                    <a:pt x="128" y="542"/>
                  </a:lnTo>
                  <a:lnTo>
                    <a:pt x="122" y="567"/>
                  </a:lnTo>
                  <a:lnTo>
                    <a:pt x="118" y="591"/>
                  </a:lnTo>
                  <a:lnTo>
                    <a:pt x="115" y="613"/>
                  </a:lnTo>
                  <a:lnTo>
                    <a:pt x="114" y="633"/>
                  </a:lnTo>
                  <a:lnTo>
                    <a:pt x="114" y="650"/>
                  </a:lnTo>
                  <a:lnTo>
                    <a:pt x="114" y="666"/>
                  </a:lnTo>
                  <a:lnTo>
                    <a:pt x="116" y="681"/>
                  </a:lnTo>
                  <a:lnTo>
                    <a:pt x="118" y="693"/>
                  </a:lnTo>
                  <a:lnTo>
                    <a:pt x="121" y="704"/>
                  </a:lnTo>
                  <a:lnTo>
                    <a:pt x="124" y="714"/>
                  </a:lnTo>
                  <a:lnTo>
                    <a:pt x="127" y="723"/>
                  </a:lnTo>
                  <a:lnTo>
                    <a:pt x="131" y="730"/>
                  </a:lnTo>
                  <a:lnTo>
                    <a:pt x="135" y="736"/>
                  </a:lnTo>
                  <a:lnTo>
                    <a:pt x="140" y="742"/>
                  </a:lnTo>
                  <a:lnTo>
                    <a:pt x="146" y="748"/>
                  </a:lnTo>
                  <a:lnTo>
                    <a:pt x="152" y="753"/>
                  </a:lnTo>
                  <a:lnTo>
                    <a:pt x="159" y="757"/>
                  </a:lnTo>
                  <a:lnTo>
                    <a:pt x="166" y="760"/>
                  </a:lnTo>
                  <a:lnTo>
                    <a:pt x="173" y="762"/>
                  </a:lnTo>
                  <a:lnTo>
                    <a:pt x="180" y="763"/>
                  </a:lnTo>
                  <a:lnTo>
                    <a:pt x="188" y="764"/>
                  </a:lnTo>
                  <a:lnTo>
                    <a:pt x="230" y="801"/>
                  </a:lnTo>
                  <a:lnTo>
                    <a:pt x="208" y="840"/>
                  </a:lnTo>
                  <a:lnTo>
                    <a:pt x="195" y="840"/>
                  </a:lnTo>
                  <a:lnTo>
                    <a:pt x="182" y="839"/>
                  </a:lnTo>
                  <a:lnTo>
                    <a:pt x="170" y="838"/>
                  </a:lnTo>
                  <a:lnTo>
                    <a:pt x="159" y="835"/>
                  </a:lnTo>
                  <a:lnTo>
                    <a:pt x="148" y="833"/>
                  </a:lnTo>
                  <a:lnTo>
                    <a:pt x="136" y="829"/>
                  </a:lnTo>
                  <a:lnTo>
                    <a:pt x="125" y="825"/>
                  </a:lnTo>
                  <a:lnTo>
                    <a:pt x="115" y="821"/>
                  </a:lnTo>
                  <a:lnTo>
                    <a:pt x="105" y="814"/>
                  </a:lnTo>
                  <a:lnTo>
                    <a:pt x="96" y="809"/>
                  </a:lnTo>
                  <a:lnTo>
                    <a:pt x="86" y="802"/>
                  </a:lnTo>
                  <a:lnTo>
                    <a:pt x="77" y="795"/>
                  </a:lnTo>
                  <a:lnTo>
                    <a:pt x="69" y="788"/>
                  </a:lnTo>
                  <a:lnTo>
                    <a:pt x="61" y="780"/>
                  </a:lnTo>
                  <a:lnTo>
                    <a:pt x="54" y="771"/>
                  </a:lnTo>
                  <a:lnTo>
                    <a:pt x="47" y="761"/>
                  </a:lnTo>
                  <a:lnTo>
                    <a:pt x="36" y="746"/>
                  </a:lnTo>
                  <a:lnTo>
                    <a:pt x="28" y="731"/>
                  </a:lnTo>
                  <a:lnTo>
                    <a:pt x="21" y="713"/>
                  </a:lnTo>
                  <a:lnTo>
                    <a:pt x="14" y="696"/>
                  </a:lnTo>
                  <a:lnTo>
                    <a:pt x="9" y="678"/>
                  </a:lnTo>
                  <a:lnTo>
                    <a:pt x="5" y="658"/>
                  </a:lnTo>
                  <a:lnTo>
                    <a:pt x="2" y="639"/>
                  </a:lnTo>
                  <a:lnTo>
                    <a:pt x="1" y="618"/>
                  </a:lnTo>
                  <a:lnTo>
                    <a:pt x="0" y="597"/>
                  </a:lnTo>
                  <a:lnTo>
                    <a:pt x="1" y="576"/>
                  </a:lnTo>
                  <a:lnTo>
                    <a:pt x="2" y="554"/>
                  </a:lnTo>
                  <a:lnTo>
                    <a:pt x="5" y="532"/>
                  </a:lnTo>
                  <a:lnTo>
                    <a:pt x="9" y="509"/>
                  </a:lnTo>
                  <a:lnTo>
                    <a:pt x="14" y="486"/>
                  </a:lnTo>
                  <a:lnTo>
                    <a:pt x="20" y="462"/>
                  </a:lnTo>
                  <a:lnTo>
                    <a:pt x="27" y="439"/>
                  </a:lnTo>
                  <a:lnTo>
                    <a:pt x="38" y="409"/>
                  </a:lnTo>
                  <a:lnTo>
                    <a:pt x="51" y="380"/>
                  </a:lnTo>
                  <a:lnTo>
                    <a:pt x="66" y="350"/>
                  </a:lnTo>
                  <a:lnTo>
                    <a:pt x="81" y="321"/>
                  </a:lnTo>
                  <a:lnTo>
                    <a:pt x="99" y="293"/>
                  </a:lnTo>
                  <a:lnTo>
                    <a:pt x="118" y="264"/>
                  </a:lnTo>
                  <a:lnTo>
                    <a:pt x="139" y="237"/>
                  </a:lnTo>
                  <a:lnTo>
                    <a:pt x="162" y="209"/>
                  </a:lnTo>
                  <a:lnTo>
                    <a:pt x="185" y="183"/>
                  </a:lnTo>
                  <a:lnTo>
                    <a:pt x="212" y="156"/>
                  </a:lnTo>
                  <a:lnTo>
                    <a:pt x="239" y="130"/>
                  </a:lnTo>
                  <a:lnTo>
                    <a:pt x="269" y="103"/>
                  </a:lnTo>
                  <a:lnTo>
                    <a:pt x="300" y="77"/>
                  </a:lnTo>
                  <a:lnTo>
                    <a:pt x="332" y="52"/>
                  </a:lnTo>
                  <a:lnTo>
                    <a:pt x="367" y="26"/>
                  </a:lnTo>
                  <a:lnTo>
                    <a:pt x="403" y="2"/>
                  </a:lnTo>
                  <a:lnTo>
                    <a:pt x="406" y="0"/>
                  </a:lnTo>
                  <a:lnTo>
                    <a:pt x="504" y="26"/>
                  </a:lnTo>
                  <a:lnTo>
                    <a:pt x="406" y="1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60" name="Freeform 37"/>
            <p:cNvSpPr>
              <a:spLocks/>
            </p:cNvSpPr>
            <p:nvPr userDrawn="1"/>
          </p:nvSpPr>
          <p:spPr bwMode="gray">
            <a:xfrm>
              <a:off x="7081" y="570"/>
              <a:ext cx="66" cy="83"/>
            </a:xfrm>
            <a:custGeom>
              <a:avLst/>
              <a:gdLst>
                <a:gd name="T0" fmla="*/ 575 w 783"/>
                <a:gd name="T1" fmla="*/ 794 h 1004"/>
                <a:gd name="T2" fmla="*/ 584 w 783"/>
                <a:gd name="T3" fmla="*/ 863 h 1004"/>
                <a:gd name="T4" fmla="*/ 607 w 783"/>
                <a:gd name="T5" fmla="*/ 922 h 1004"/>
                <a:gd name="T6" fmla="*/ 643 w 783"/>
                <a:gd name="T7" fmla="*/ 967 h 1004"/>
                <a:gd name="T8" fmla="*/ 692 w 783"/>
                <a:gd name="T9" fmla="*/ 1000 h 1004"/>
                <a:gd name="T10" fmla="*/ 718 w 783"/>
                <a:gd name="T11" fmla="*/ 1004 h 1004"/>
                <a:gd name="T12" fmla="*/ 738 w 783"/>
                <a:gd name="T13" fmla="*/ 997 h 1004"/>
                <a:gd name="T14" fmla="*/ 741 w 783"/>
                <a:gd name="T15" fmla="*/ 978 h 1004"/>
                <a:gd name="T16" fmla="*/ 727 w 783"/>
                <a:gd name="T17" fmla="*/ 902 h 1004"/>
                <a:gd name="T18" fmla="*/ 728 w 783"/>
                <a:gd name="T19" fmla="*/ 819 h 1004"/>
                <a:gd name="T20" fmla="*/ 742 w 783"/>
                <a:gd name="T21" fmla="*/ 732 h 1004"/>
                <a:gd name="T22" fmla="*/ 767 w 783"/>
                <a:gd name="T23" fmla="*/ 642 h 1004"/>
                <a:gd name="T24" fmla="*/ 783 w 783"/>
                <a:gd name="T25" fmla="*/ 583 h 1004"/>
                <a:gd name="T26" fmla="*/ 779 w 783"/>
                <a:gd name="T27" fmla="*/ 550 h 1004"/>
                <a:gd name="T28" fmla="*/ 756 w 783"/>
                <a:gd name="T29" fmla="*/ 522 h 1004"/>
                <a:gd name="T30" fmla="*/ 702 w 783"/>
                <a:gd name="T31" fmla="*/ 494 h 1004"/>
                <a:gd name="T32" fmla="*/ 674 w 783"/>
                <a:gd name="T33" fmla="*/ 489 h 1004"/>
                <a:gd name="T34" fmla="*/ 651 w 783"/>
                <a:gd name="T35" fmla="*/ 493 h 1004"/>
                <a:gd name="T36" fmla="*/ 633 w 783"/>
                <a:gd name="T37" fmla="*/ 508 h 1004"/>
                <a:gd name="T38" fmla="*/ 603 w 783"/>
                <a:gd name="T39" fmla="*/ 553 h 1004"/>
                <a:gd name="T40" fmla="*/ 506 w 783"/>
                <a:gd name="T41" fmla="*/ 676 h 1004"/>
                <a:gd name="T42" fmla="*/ 401 w 783"/>
                <a:gd name="T43" fmla="*/ 783 h 1004"/>
                <a:gd name="T44" fmla="*/ 336 w 783"/>
                <a:gd name="T45" fmla="*/ 834 h 1004"/>
                <a:gd name="T46" fmla="*/ 286 w 783"/>
                <a:gd name="T47" fmla="*/ 860 h 1004"/>
                <a:gd name="T48" fmla="*/ 240 w 783"/>
                <a:gd name="T49" fmla="*/ 873 h 1004"/>
                <a:gd name="T50" fmla="*/ 209 w 783"/>
                <a:gd name="T51" fmla="*/ 871 h 1004"/>
                <a:gd name="T52" fmla="*/ 188 w 783"/>
                <a:gd name="T53" fmla="*/ 858 h 1004"/>
                <a:gd name="T54" fmla="*/ 170 w 783"/>
                <a:gd name="T55" fmla="*/ 836 h 1004"/>
                <a:gd name="T56" fmla="*/ 155 w 783"/>
                <a:gd name="T57" fmla="*/ 776 h 1004"/>
                <a:gd name="T58" fmla="*/ 159 w 783"/>
                <a:gd name="T59" fmla="*/ 665 h 1004"/>
                <a:gd name="T60" fmla="*/ 188 w 783"/>
                <a:gd name="T61" fmla="*/ 507 h 1004"/>
                <a:gd name="T62" fmla="*/ 234 w 783"/>
                <a:gd name="T63" fmla="*/ 341 h 1004"/>
                <a:gd name="T64" fmla="*/ 291 w 783"/>
                <a:gd name="T65" fmla="*/ 188 h 1004"/>
                <a:gd name="T66" fmla="*/ 345 w 783"/>
                <a:gd name="T67" fmla="*/ 81 h 1004"/>
                <a:gd name="T68" fmla="*/ 360 w 783"/>
                <a:gd name="T69" fmla="*/ 40 h 1004"/>
                <a:gd name="T70" fmla="*/ 354 w 783"/>
                <a:gd name="T71" fmla="*/ 15 h 1004"/>
                <a:gd name="T72" fmla="*/ 327 w 783"/>
                <a:gd name="T73" fmla="*/ 3 h 1004"/>
                <a:gd name="T74" fmla="*/ 291 w 783"/>
                <a:gd name="T75" fmla="*/ 0 h 1004"/>
                <a:gd name="T76" fmla="*/ 240 w 783"/>
                <a:gd name="T77" fmla="*/ 7 h 1004"/>
                <a:gd name="T78" fmla="*/ 203 w 783"/>
                <a:gd name="T79" fmla="*/ 25 h 1004"/>
                <a:gd name="T80" fmla="*/ 178 w 783"/>
                <a:gd name="T81" fmla="*/ 52 h 1004"/>
                <a:gd name="T82" fmla="*/ 135 w 783"/>
                <a:gd name="T83" fmla="*/ 146 h 1004"/>
                <a:gd name="T84" fmla="*/ 81 w 783"/>
                <a:gd name="T85" fmla="*/ 292 h 1004"/>
                <a:gd name="T86" fmla="*/ 34 w 783"/>
                <a:gd name="T87" fmla="*/ 458 h 1004"/>
                <a:gd name="T88" fmla="*/ 5 w 783"/>
                <a:gd name="T89" fmla="*/ 639 h 1004"/>
                <a:gd name="T90" fmla="*/ 1 w 783"/>
                <a:gd name="T91" fmla="*/ 756 h 1004"/>
                <a:gd name="T92" fmla="*/ 8 w 783"/>
                <a:gd name="T93" fmla="*/ 802 h 1004"/>
                <a:gd name="T94" fmla="*/ 25 w 783"/>
                <a:gd name="T95" fmla="*/ 845 h 1004"/>
                <a:gd name="T96" fmla="*/ 51 w 783"/>
                <a:gd name="T97" fmla="*/ 884 h 1004"/>
                <a:gd name="T98" fmla="*/ 91 w 783"/>
                <a:gd name="T99" fmla="*/ 923 h 1004"/>
                <a:gd name="T100" fmla="*/ 141 w 783"/>
                <a:gd name="T101" fmla="*/ 955 h 1004"/>
                <a:gd name="T102" fmla="*/ 189 w 783"/>
                <a:gd name="T103" fmla="*/ 975 h 1004"/>
                <a:gd name="T104" fmla="*/ 248 w 783"/>
                <a:gd name="T105" fmla="*/ 986 h 1004"/>
                <a:gd name="T106" fmla="*/ 294 w 783"/>
                <a:gd name="T107" fmla="*/ 979 h 1004"/>
                <a:gd name="T108" fmla="*/ 339 w 783"/>
                <a:gd name="T109" fmla="*/ 961 h 1004"/>
                <a:gd name="T110" fmla="*/ 426 w 783"/>
                <a:gd name="T111" fmla="*/ 901 h 1004"/>
                <a:gd name="T112" fmla="*/ 504 w 783"/>
                <a:gd name="T113" fmla="*/ 82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83" h="1004">
                  <a:moveTo>
                    <a:pt x="576" y="737"/>
                  </a:moveTo>
                  <a:lnTo>
                    <a:pt x="575" y="755"/>
                  </a:lnTo>
                  <a:lnTo>
                    <a:pt x="575" y="775"/>
                  </a:lnTo>
                  <a:lnTo>
                    <a:pt x="575" y="794"/>
                  </a:lnTo>
                  <a:lnTo>
                    <a:pt x="576" y="812"/>
                  </a:lnTo>
                  <a:lnTo>
                    <a:pt x="578" y="831"/>
                  </a:lnTo>
                  <a:lnTo>
                    <a:pt x="581" y="847"/>
                  </a:lnTo>
                  <a:lnTo>
                    <a:pt x="584" y="863"/>
                  </a:lnTo>
                  <a:lnTo>
                    <a:pt x="590" y="879"/>
                  </a:lnTo>
                  <a:lnTo>
                    <a:pt x="595" y="894"/>
                  </a:lnTo>
                  <a:lnTo>
                    <a:pt x="601" y="908"/>
                  </a:lnTo>
                  <a:lnTo>
                    <a:pt x="607" y="922"/>
                  </a:lnTo>
                  <a:lnTo>
                    <a:pt x="615" y="934"/>
                  </a:lnTo>
                  <a:lnTo>
                    <a:pt x="623" y="946"/>
                  </a:lnTo>
                  <a:lnTo>
                    <a:pt x="632" y="956"/>
                  </a:lnTo>
                  <a:lnTo>
                    <a:pt x="643" y="967"/>
                  </a:lnTo>
                  <a:lnTo>
                    <a:pt x="654" y="977"/>
                  </a:lnTo>
                  <a:lnTo>
                    <a:pt x="666" y="986"/>
                  </a:lnTo>
                  <a:lnTo>
                    <a:pt x="678" y="994"/>
                  </a:lnTo>
                  <a:lnTo>
                    <a:pt x="692" y="1000"/>
                  </a:lnTo>
                  <a:lnTo>
                    <a:pt x="699" y="1002"/>
                  </a:lnTo>
                  <a:lnTo>
                    <a:pt x="705" y="1003"/>
                  </a:lnTo>
                  <a:lnTo>
                    <a:pt x="712" y="1004"/>
                  </a:lnTo>
                  <a:lnTo>
                    <a:pt x="718" y="1004"/>
                  </a:lnTo>
                  <a:lnTo>
                    <a:pt x="724" y="1004"/>
                  </a:lnTo>
                  <a:lnTo>
                    <a:pt x="730" y="1003"/>
                  </a:lnTo>
                  <a:lnTo>
                    <a:pt x="735" y="1000"/>
                  </a:lnTo>
                  <a:lnTo>
                    <a:pt x="738" y="997"/>
                  </a:lnTo>
                  <a:lnTo>
                    <a:pt x="741" y="993"/>
                  </a:lnTo>
                  <a:lnTo>
                    <a:pt x="742" y="989"/>
                  </a:lnTo>
                  <a:lnTo>
                    <a:pt x="742" y="984"/>
                  </a:lnTo>
                  <a:lnTo>
                    <a:pt x="741" y="978"/>
                  </a:lnTo>
                  <a:lnTo>
                    <a:pt x="735" y="959"/>
                  </a:lnTo>
                  <a:lnTo>
                    <a:pt x="732" y="941"/>
                  </a:lnTo>
                  <a:lnTo>
                    <a:pt x="729" y="922"/>
                  </a:lnTo>
                  <a:lnTo>
                    <a:pt x="727" y="902"/>
                  </a:lnTo>
                  <a:lnTo>
                    <a:pt x="726" y="883"/>
                  </a:lnTo>
                  <a:lnTo>
                    <a:pt x="726" y="861"/>
                  </a:lnTo>
                  <a:lnTo>
                    <a:pt x="726" y="841"/>
                  </a:lnTo>
                  <a:lnTo>
                    <a:pt x="728" y="819"/>
                  </a:lnTo>
                  <a:lnTo>
                    <a:pt x="730" y="798"/>
                  </a:lnTo>
                  <a:lnTo>
                    <a:pt x="733" y="776"/>
                  </a:lnTo>
                  <a:lnTo>
                    <a:pt x="736" y="754"/>
                  </a:lnTo>
                  <a:lnTo>
                    <a:pt x="742" y="732"/>
                  </a:lnTo>
                  <a:lnTo>
                    <a:pt x="747" y="709"/>
                  </a:lnTo>
                  <a:lnTo>
                    <a:pt x="753" y="687"/>
                  </a:lnTo>
                  <a:lnTo>
                    <a:pt x="760" y="664"/>
                  </a:lnTo>
                  <a:lnTo>
                    <a:pt x="767" y="642"/>
                  </a:lnTo>
                  <a:lnTo>
                    <a:pt x="775" y="620"/>
                  </a:lnTo>
                  <a:lnTo>
                    <a:pt x="780" y="600"/>
                  </a:lnTo>
                  <a:lnTo>
                    <a:pt x="782" y="591"/>
                  </a:lnTo>
                  <a:lnTo>
                    <a:pt x="783" y="583"/>
                  </a:lnTo>
                  <a:lnTo>
                    <a:pt x="783" y="573"/>
                  </a:lnTo>
                  <a:lnTo>
                    <a:pt x="783" y="565"/>
                  </a:lnTo>
                  <a:lnTo>
                    <a:pt x="781" y="558"/>
                  </a:lnTo>
                  <a:lnTo>
                    <a:pt x="779" y="550"/>
                  </a:lnTo>
                  <a:lnTo>
                    <a:pt x="775" y="543"/>
                  </a:lnTo>
                  <a:lnTo>
                    <a:pt x="770" y="536"/>
                  </a:lnTo>
                  <a:lnTo>
                    <a:pt x="764" y="530"/>
                  </a:lnTo>
                  <a:lnTo>
                    <a:pt x="756" y="522"/>
                  </a:lnTo>
                  <a:lnTo>
                    <a:pt x="747" y="515"/>
                  </a:lnTo>
                  <a:lnTo>
                    <a:pt x="735" y="509"/>
                  </a:lnTo>
                  <a:lnTo>
                    <a:pt x="718" y="500"/>
                  </a:lnTo>
                  <a:lnTo>
                    <a:pt x="702" y="494"/>
                  </a:lnTo>
                  <a:lnTo>
                    <a:pt x="695" y="492"/>
                  </a:lnTo>
                  <a:lnTo>
                    <a:pt x="687" y="490"/>
                  </a:lnTo>
                  <a:lnTo>
                    <a:pt x="680" y="489"/>
                  </a:lnTo>
                  <a:lnTo>
                    <a:pt x="674" y="489"/>
                  </a:lnTo>
                  <a:lnTo>
                    <a:pt x="667" y="489"/>
                  </a:lnTo>
                  <a:lnTo>
                    <a:pt x="662" y="490"/>
                  </a:lnTo>
                  <a:lnTo>
                    <a:pt x="656" y="491"/>
                  </a:lnTo>
                  <a:lnTo>
                    <a:pt x="651" y="493"/>
                  </a:lnTo>
                  <a:lnTo>
                    <a:pt x="646" y="496"/>
                  </a:lnTo>
                  <a:lnTo>
                    <a:pt x="642" y="499"/>
                  </a:lnTo>
                  <a:lnTo>
                    <a:pt x="637" y="503"/>
                  </a:lnTo>
                  <a:lnTo>
                    <a:pt x="633" y="508"/>
                  </a:lnTo>
                  <a:lnTo>
                    <a:pt x="630" y="512"/>
                  </a:lnTo>
                  <a:lnTo>
                    <a:pt x="627" y="516"/>
                  </a:lnTo>
                  <a:lnTo>
                    <a:pt x="624" y="522"/>
                  </a:lnTo>
                  <a:lnTo>
                    <a:pt x="603" y="553"/>
                  </a:lnTo>
                  <a:lnTo>
                    <a:pt x="579" y="584"/>
                  </a:lnTo>
                  <a:lnTo>
                    <a:pt x="556" y="615"/>
                  </a:lnTo>
                  <a:lnTo>
                    <a:pt x="531" y="646"/>
                  </a:lnTo>
                  <a:lnTo>
                    <a:pt x="506" y="676"/>
                  </a:lnTo>
                  <a:lnTo>
                    <a:pt x="480" y="704"/>
                  </a:lnTo>
                  <a:lnTo>
                    <a:pt x="454" y="733"/>
                  </a:lnTo>
                  <a:lnTo>
                    <a:pt x="427" y="758"/>
                  </a:lnTo>
                  <a:lnTo>
                    <a:pt x="401" y="783"/>
                  </a:lnTo>
                  <a:lnTo>
                    <a:pt x="374" y="805"/>
                  </a:lnTo>
                  <a:lnTo>
                    <a:pt x="362" y="815"/>
                  </a:lnTo>
                  <a:lnTo>
                    <a:pt x="349" y="825"/>
                  </a:lnTo>
                  <a:lnTo>
                    <a:pt x="336" y="834"/>
                  </a:lnTo>
                  <a:lnTo>
                    <a:pt x="323" y="841"/>
                  </a:lnTo>
                  <a:lnTo>
                    <a:pt x="310" y="848"/>
                  </a:lnTo>
                  <a:lnTo>
                    <a:pt x="298" y="855"/>
                  </a:lnTo>
                  <a:lnTo>
                    <a:pt x="286" y="860"/>
                  </a:lnTo>
                  <a:lnTo>
                    <a:pt x="273" y="865"/>
                  </a:lnTo>
                  <a:lnTo>
                    <a:pt x="262" y="868"/>
                  </a:lnTo>
                  <a:lnTo>
                    <a:pt x="251" y="872"/>
                  </a:lnTo>
                  <a:lnTo>
                    <a:pt x="240" y="873"/>
                  </a:lnTo>
                  <a:lnTo>
                    <a:pt x="228" y="874"/>
                  </a:lnTo>
                  <a:lnTo>
                    <a:pt x="221" y="874"/>
                  </a:lnTo>
                  <a:lnTo>
                    <a:pt x="215" y="873"/>
                  </a:lnTo>
                  <a:lnTo>
                    <a:pt x="209" y="871"/>
                  </a:lnTo>
                  <a:lnTo>
                    <a:pt x="203" y="868"/>
                  </a:lnTo>
                  <a:lnTo>
                    <a:pt x="198" y="865"/>
                  </a:lnTo>
                  <a:lnTo>
                    <a:pt x="193" y="862"/>
                  </a:lnTo>
                  <a:lnTo>
                    <a:pt x="188" y="858"/>
                  </a:lnTo>
                  <a:lnTo>
                    <a:pt x="183" y="853"/>
                  </a:lnTo>
                  <a:lnTo>
                    <a:pt x="178" y="848"/>
                  </a:lnTo>
                  <a:lnTo>
                    <a:pt x="174" y="843"/>
                  </a:lnTo>
                  <a:lnTo>
                    <a:pt x="170" y="836"/>
                  </a:lnTo>
                  <a:lnTo>
                    <a:pt x="167" y="830"/>
                  </a:lnTo>
                  <a:lnTo>
                    <a:pt x="162" y="813"/>
                  </a:lnTo>
                  <a:lnTo>
                    <a:pt x="158" y="796"/>
                  </a:lnTo>
                  <a:lnTo>
                    <a:pt x="155" y="776"/>
                  </a:lnTo>
                  <a:lnTo>
                    <a:pt x="154" y="753"/>
                  </a:lnTo>
                  <a:lnTo>
                    <a:pt x="154" y="729"/>
                  </a:lnTo>
                  <a:lnTo>
                    <a:pt x="155" y="702"/>
                  </a:lnTo>
                  <a:lnTo>
                    <a:pt x="159" y="665"/>
                  </a:lnTo>
                  <a:lnTo>
                    <a:pt x="164" y="628"/>
                  </a:lnTo>
                  <a:lnTo>
                    <a:pt x="170" y="589"/>
                  </a:lnTo>
                  <a:lnTo>
                    <a:pt x="178" y="548"/>
                  </a:lnTo>
                  <a:lnTo>
                    <a:pt x="188" y="507"/>
                  </a:lnTo>
                  <a:lnTo>
                    <a:pt x="197" y="465"/>
                  </a:lnTo>
                  <a:lnTo>
                    <a:pt x="208" y="423"/>
                  </a:lnTo>
                  <a:lnTo>
                    <a:pt x="220" y="382"/>
                  </a:lnTo>
                  <a:lnTo>
                    <a:pt x="234" y="341"/>
                  </a:lnTo>
                  <a:lnTo>
                    <a:pt x="247" y="301"/>
                  </a:lnTo>
                  <a:lnTo>
                    <a:pt x="261" y="261"/>
                  </a:lnTo>
                  <a:lnTo>
                    <a:pt x="275" y="223"/>
                  </a:lnTo>
                  <a:lnTo>
                    <a:pt x="291" y="188"/>
                  </a:lnTo>
                  <a:lnTo>
                    <a:pt x="306" y="154"/>
                  </a:lnTo>
                  <a:lnTo>
                    <a:pt x="322" y="122"/>
                  </a:lnTo>
                  <a:lnTo>
                    <a:pt x="338" y="94"/>
                  </a:lnTo>
                  <a:lnTo>
                    <a:pt x="345" y="81"/>
                  </a:lnTo>
                  <a:lnTo>
                    <a:pt x="351" y="68"/>
                  </a:lnTo>
                  <a:lnTo>
                    <a:pt x="356" y="58"/>
                  </a:lnTo>
                  <a:lnTo>
                    <a:pt x="359" y="48"/>
                  </a:lnTo>
                  <a:lnTo>
                    <a:pt x="360" y="40"/>
                  </a:lnTo>
                  <a:lnTo>
                    <a:pt x="361" y="33"/>
                  </a:lnTo>
                  <a:lnTo>
                    <a:pt x="360" y="25"/>
                  </a:lnTo>
                  <a:lnTo>
                    <a:pt x="357" y="20"/>
                  </a:lnTo>
                  <a:lnTo>
                    <a:pt x="354" y="15"/>
                  </a:lnTo>
                  <a:lnTo>
                    <a:pt x="350" y="11"/>
                  </a:lnTo>
                  <a:lnTo>
                    <a:pt x="344" y="8"/>
                  </a:lnTo>
                  <a:lnTo>
                    <a:pt x="337" y="5"/>
                  </a:lnTo>
                  <a:lnTo>
                    <a:pt x="327" y="3"/>
                  </a:lnTo>
                  <a:lnTo>
                    <a:pt x="318" y="1"/>
                  </a:lnTo>
                  <a:lnTo>
                    <a:pt x="307" y="0"/>
                  </a:lnTo>
                  <a:lnTo>
                    <a:pt x="295" y="0"/>
                  </a:lnTo>
                  <a:lnTo>
                    <a:pt x="291" y="0"/>
                  </a:lnTo>
                  <a:lnTo>
                    <a:pt x="276" y="0"/>
                  </a:lnTo>
                  <a:lnTo>
                    <a:pt x="263" y="2"/>
                  </a:lnTo>
                  <a:lnTo>
                    <a:pt x="251" y="4"/>
                  </a:lnTo>
                  <a:lnTo>
                    <a:pt x="240" y="7"/>
                  </a:lnTo>
                  <a:lnTo>
                    <a:pt x="229" y="11"/>
                  </a:lnTo>
                  <a:lnTo>
                    <a:pt x="219" y="15"/>
                  </a:lnTo>
                  <a:lnTo>
                    <a:pt x="211" y="20"/>
                  </a:lnTo>
                  <a:lnTo>
                    <a:pt x="203" y="25"/>
                  </a:lnTo>
                  <a:lnTo>
                    <a:pt x="196" y="32"/>
                  </a:lnTo>
                  <a:lnTo>
                    <a:pt x="190" y="39"/>
                  </a:lnTo>
                  <a:lnTo>
                    <a:pt x="184" y="45"/>
                  </a:lnTo>
                  <a:lnTo>
                    <a:pt x="178" y="52"/>
                  </a:lnTo>
                  <a:lnTo>
                    <a:pt x="169" y="67"/>
                  </a:lnTo>
                  <a:lnTo>
                    <a:pt x="162" y="83"/>
                  </a:lnTo>
                  <a:lnTo>
                    <a:pt x="148" y="113"/>
                  </a:lnTo>
                  <a:lnTo>
                    <a:pt x="135" y="146"/>
                  </a:lnTo>
                  <a:lnTo>
                    <a:pt x="120" y="180"/>
                  </a:lnTo>
                  <a:lnTo>
                    <a:pt x="107" y="215"/>
                  </a:lnTo>
                  <a:lnTo>
                    <a:pt x="94" y="253"/>
                  </a:lnTo>
                  <a:lnTo>
                    <a:pt x="81" y="292"/>
                  </a:lnTo>
                  <a:lnTo>
                    <a:pt x="67" y="332"/>
                  </a:lnTo>
                  <a:lnTo>
                    <a:pt x="56" y="372"/>
                  </a:lnTo>
                  <a:lnTo>
                    <a:pt x="45" y="414"/>
                  </a:lnTo>
                  <a:lnTo>
                    <a:pt x="34" y="458"/>
                  </a:lnTo>
                  <a:lnTo>
                    <a:pt x="24" y="502"/>
                  </a:lnTo>
                  <a:lnTo>
                    <a:pt x="17" y="547"/>
                  </a:lnTo>
                  <a:lnTo>
                    <a:pt x="10" y="593"/>
                  </a:lnTo>
                  <a:lnTo>
                    <a:pt x="5" y="639"/>
                  </a:lnTo>
                  <a:lnTo>
                    <a:pt x="2" y="685"/>
                  </a:lnTo>
                  <a:lnTo>
                    <a:pt x="0" y="732"/>
                  </a:lnTo>
                  <a:lnTo>
                    <a:pt x="0" y="744"/>
                  </a:lnTo>
                  <a:lnTo>
                    <a:pt x="1" y="756"/>
                  </a:lnTo>
                  <a:lnTo>
                    <a:pt x="2" y="768"/>
                  </a:lnTo>
                  <a:lnTo>
                    <a:pt x="3" y="780"/>
                  </a:lnTo>
                  <a:lnTo>
                    <a:pt x="6" y="791"/>
                  </a:lnTo>
                  <a:lnTo>
                    <a:pt x="8" y="802"/>
                  </a:lnTo>
                  <a:lnTo>
                    <a:pt x="12" y="813"/>
                  </a:lnTo>
                  <a:lnTo>
                    <a:pt x="16" y="825"/>
                  </a:lnTo>
                  <a:lnTo>
                    <a:pt x="20" y="835"/>
                  </a:lnTo>
                  <a:lnTo>
                    <a:pt x="25" y="845"/>
                  </a:lnTo>
                  <a:lnTo>
                    <a:pt x="31" y="855"/>
                  </a:lnTo>
                  <a:lnTo>
                    <a:pt x="37" y="864"/>
                  </a:lnTo>
                  <a:lnTo>
                    <a:pt x="44" y="875"/>
                  </a:lnTo>
                  <a:lnTo>
                    <a:pt x="51" y="884"/>
                  </a:lnTo>
                  <a:lnTo>
                    <a:pt x="58" y="893"/>
                  </a:lnTo>
                  <a:lnTo>
                    <a:pt x="66" y="901"/>
                  </a:lnTo>
                  <a:lnTo>
                    <a:pt x="79" y="912"/>
                  </a:lnTo>
                  <a:lnTo>
                    <a:pt x="91" y="923"/>
                  </a:lnTo>
                  <a:lnTo>
                    <a:pt x="103" y="932"/>
                  </a:lnTo>
                  <a:lnTo>
                    <a:pt x="115" y="941"/>
                  </a:lnTo>
                  <a:lnTo>
                    <a:pt x="127" y="948"/>
                  </a:lnTo>
                  <a:lnTo>
                    <a:pt x="141" y="955"/>
                  </a:lnTo>
                  <a:lnTo>
                    <a:pt x="153" y="961"/>
                  </a:lnTo>
                  <a:lnTo>
                    <a:pt x="165" y="966"/>
                  </a:lnTo>
                  <a:lnTo>
                    <a:pt x="177" y="972"/>
                  </a:lnTo>
                  <a:lnTo>
                    <a:pt x="189" y="975"/>
                  </a:lnTo>
                  <a:lnTo>
                    <a:pt x="201" y="979"/>
                  </a:lnTo>
                  <a:lnTo>
                    <a:pt x="211" y="981"/>
                  </a:lnTo>
                  <a:lnTo>
                    <a:pt x="232" y="985"/>
                  </a:lnTo>
                  <a:lnTo>
                    <a:pt x="248" y="986"/>
                  </a:lnTo>
                  <a:lnTo>
                    <a:pt x="259" y="985"/>
                  </a:lnTo>
                  <a:lnTo>
                    <a:pt x="270" y="984"/>
                  </a:lnTo>
                  <a:lnTo>
                    <a:pt x="282" y="982"/>
                  </a:lnTo>
                  <a:lnTo>
                    <a:pt x="294" y="979"/>
                  </a:lnTo>
                  <a:lnTo>
                    <a:pt x="305" y="976"/>
                  </a:lnTo>
                  <a:lnTo>
                    <a:pt x="316" y="972"/>
                  </a:lnTo>
                  <a:lnTo>
                    <a:pt x="327" y="966"/>
                  </a:lnTo>
                  <a:lnTo>
                    <a:pt x="339" y="961"/>
                  </a:lnTo>
                  <a:lnTo>
                    <a:pt x="361" y="949"/>
                  </a:lnTo>
                  <a:lnTo>
                    <a:pt x="384" y="935"/>
                  </a:lnTo>
                  <a:lnTo>
                    <a:pt x="405" y="918"/>
                  </a:lnTo>
                  <a:lnTo>
                    <a:pt x="426" y="901"/>
                  </a:lnTo>
                  <a:lnTo>
                    <a:pt x="448" y="883"/>
                  </a:lnTo>
                  <a:lnTo>
                    <a:pt x="467" y="863"/>
                  </a:lnTo>
                  <a:lnTo>
                    <a:pt x="487" y="844"/>
                  </a:lnTo>
                  <a:lnTo>
                    <a:pt x="504" y="825"/>
                  </a:lnTo>
                  <a:lnTo>
                    <a:pt x="538" y="786"/>
                  </a:lnTo>
                  <a:lnTo>
                    <a:pt x="565" y="751"/>
                  </a:lnTo>
                  <a:lnTo>
                    <a:pt x="576" y="7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61" name="Freeform 38"/>
            <p:cNvSpPr>
              <a:spLocks/>
            </p:cNvSpPr>
            <p:nvPr userDrawn="1"/>
          </p:nvSpPr>
          <p:spPr bwMode="gray">
            <a:xfrm>
              <a:off x="6357" y="558"/>
              <a:ext cx="28" cy="94"/>
            </a:xfrm>
            <a:custGeom>
              <a:avLst/>
              <a:gdLst>
                <a:gd name="T0" fmla="*/ 211 w 340"/>
                <a:gd name="T1" fmla="*/ 0 h 1127"/>
                <a:gd name="T2" fmla="*/ 198 w 340"/>
                <a:gd name="T3" fmla="*/ 2 h 1127"/>
                <a:gd name="T4" fmla="*/ 187 w 340"/>
                <a:gd name="T5" fmla="*/ 6 h 1127"/>
                <a:gd name="T6" fmla="*/ 178 w 340"/>
                <a:gd name="T7" fmla="*/ 12 h 1127"/>
                <a:gd name="T8" fmla="*/ 167 w 340"/>
                <a:gd name="T9" fmla="*/ 24 h 1127"/>
                <a:gd name="T10" fmla="*/ 158 w 340"/>
                <a:gd name="T11" fmla="*/ 41 h 1127"/>
                <a:gd name="T12" fmla="*/ 151 w 340"/>
                <a:gd name="T13" fmla="*/ 66 h 1127"/>
                <a:gd name="T14" fmla="*/ 144 w 340"/>
                <a:gd name="T15" fmla="*/ 103 h 1127"/>
                <a:gd name="T16" fmla="*/ 134 w 340"/>
                <a:gd name="T17" fmla="*/ 147 h 1127"/>
                <a:gd name="T18" fmla="*/ 123 w 340"/>
                <a:gd name="T19" fmla="*/ 195 h 1127"/>
                <a:gd name="T20" fmla="*/ 101 w 340"/>
                <a:gd name="T21" fmla="*/ 292 h 1127"/>
                <a:gd name="T22" fmla="*/ 67 w 340"/>
                <a:gd name="T23" fmla="*/ 447 h 1127"/>
                <a:gd name="T24" fmla="*/ 35 w 340"/>
                <a:gd name="T25" fmla="*/ 608 h 1127"/>
                <a:gd name="T26" fmla="*/ 16 w 340"/>
                <a:gd name="T27" fmla="*/ 725 h 1127"/>
                <a:gd name="T28" fmla="*/ 7 w 340"/>
                <a:gd name="T29" fmla="*/ 797 h 1127"/>
                <a:gd name="T30" fmla="*/ 1 w 340"/>
                <a:gd name="T31" fmla="*/ 872 h 1127"/>
                <a:gd name="T32" fmla="*/ 0 w 340"/>
                <a:gd name="T33" fmla="*/ 941 h 1127"/>
                <a:gd name="T34" fmla="*/ 5 w 340"/>
                <a:gd name="T35" fmla="*/ 996 h 1127"/>
                <a:gd name="T36" fmla="*/ 14 w 340"/>
                <a:gd name="T37" fmla="*/ 1039 h 1127"/>
                <a:gd name="T38" fmla="*/ 27 w 340"/>
                <a:gd name="T39" fmla="*/ 1071 h 1127"/>
                <a:gd name="T40" fmla="*/ 43 w 340"/>
                <a:gd name="T41" fmla="*/ 1094 h 1127"/>
                <a:gd name="T42" fmla="*/ 62 w 340"/>
                <a:gd name="T43" fmla="*/ 1111 h 1127"/>
                <a:gd name="T44" fmla="*/ 82 w 340"/>
                <a:gd name="T45" fmla="*/ 1121 h 1127"/>
                <a:gd name="T46" fmla="*/ 102 w 340"/>
                <a:gd name="T47" fmla="*/ 1127 h 1127"/>
                <a:gd name="T48" fmla="*/ 116 w 340"/>
                <a:gd name="T49" fmla="*/ 1127 h 1127"/>
                <a:gd name="T50" fmla="*/ 122 w 340"/>
                <a:gd name="T51" fmla="*/ 1124 h 1127"/>
                <a:gd name="T52" fmla="*/ 129 w 340"/>
                <a:gd name="T53" fmla="*/ 1116 h 1127"/>
                <a:gd name="T54" fmla="*/ 134 w 340"/>
                <a:gd name="T55" fmla="*/ 1099 h 1127"/>
                <a:gd name="T56" fmla="*/ 134 w 340"/>
                <a:gd name="T57" fmla="*/ 1070 h 1127"/>
                <a:gd name="T58" fmla="*/ 137 w 340"/>
                <a:gd name="T59" fmla="*/ 1026 h 1127"/>
                <a:gd name="T60" fmla="*/ 145 w 340"/>
                <a:gd name="T61" fmla="*/ 948 h 1127"/>
                <a:gd name="T62" fmla="*/ 165 w 340"/>
                <a:gd name="T63" fmla="*/ 829 h 1127"/>
                <a:gd name="T64" fmla="*/ 191 w 340"/>
                <a:gd name="T65" fmla="*/ 696 h 1127"/>
                <a:gd name="T66" fmla="*/ 222 w 340"/>
                <a:gd name="T67" fmla="*/ 559 h 1127"/>
                <a:gd name="T68" fmla="*/ 253 w 340"/>
                <a:gd name="T69" fmla="*/ 425 h 1127"/>
                <a:gd name="T70" fmla="*/ 286 w 340"/>
                <a:gd name="T71" fmla="*/ 301 h 1127"/>
                <a:gd name="T72" fmla="*/ 316 w 340"/>
                <a:gd name="T73" fmla="*/ 195 h 1127"/>
                <a:gd name="T74" fmla="*/ 333 w 340"/>
                <a:gd name="T75" fmla="*/ 136 h 1127"/>
                <a:gd name="T76" fmla="*/ 338 w 340"/>
                <a:gd name="T77" fmla="*/ 110 h 1127"/>
                <a:gd name="T78" fmla="*/ 340 w 340"/>
                <a:gd name="T79" fmla="*/ 88 h 1127"/>
                <a:gd name="T80" fmla="*/ 337 w 340"/>
                <a:gd name="T81" fmla="*/ 70 h 1127"/>
                <a:gd name="T82" fmla="*/ 331 w 340"/>
                <a:gd name="T83" fmla="*/ 55 h 1127"/>
                <a:gd name="T84" fmla="*/ 321 w 340"/>
                <a:gd name="T85" fmla="*/ 42 h 1127"/>
                <a:gd name="T86" fmla="*/ 307 w 340"/>
                <a:gd name="T87" fmla="*/ 31 h 1127"/>
                <a:gd name="T88" fmla="*/ 292 w 340"/>
                <a:gd name="T89" fmla="*/ 22 h 1127"/>
                <a:gd name="T90" fmla="*/ 266 w 340"/>
                <a:gd name="T91" fmla="*/ 9 h 1127"/>
                <a:gd name="T92" fmla="*/ 233 w 340"/>
                <a:gd name="T93" fmla="*/ 1 h 1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1127">
                  <a:moveTo>
                    <a:pt x="218" y="0"/>
                  </a:moveTo>
                  <a:lnTo>
                    <a:pt x="211" y="0"/>
                  </a:lnTo>
                  <a:lnTo>
                    <a:pt x="204" y="1"/>
                  </a:lnTo>
                  <a:lnTo>
                    <a:pt x="198" y="2"/>
                  </a:lnTo>
                  <a:lnTo>
                    <a:pt x="192" y="4"/>
                  </a:lnTo>
                  <a:lnTo>
                    <a:pt x="187" y="6"/>
                  </a:lnTo>
                  <a:lnTo>
                    <a:pt x="182" y="9"/>
                  </a:lnTo>
                  <a:lnTo>
                    <a:pt x="178" y="12"/>
                  </a:lnTo>
                  <a:lnTo>
                    <a:pt x="174" y="16"/>
                  </a:lnTo>
                  <a:lnTo>
                    <a:pt x="167" y="24"/>
                  </a:lnTo>
                  <a:lnTo>
                    <a:pt x="162" y="33"/>
                  </a:lnTo>
                  <a:lnTo>
                    <a:pt x="158" y="41"/>
                  </a:lnTo>
                  <a:lnTo>
                    <a:pt x="154" y="51"/>
                  </a:lnTo>
                  <a:lnTo>
                    <a:pt x="151" y="66"/>
                  </a:lnTo>
                  <a:lnTo>
                    <a:pt x="148" y="84"/>
                  </a:lnTo>
                  <a:lnTo>
                    <a:pt x="144" y="103"/>
                  </a:lnTo>
                  <a:lnTo>
                    <a:pt x="139" y="125"/>
                  </a:lnTo>
                  <a:lnTo>
                    <a:pt x="134" y="147"/>
                  </a:lnTo>
                  <a:lnTo>
                    <a:pt x="129" y="171"/>
                  </a:lnTo>
                  <a:lnTo>
                    <a:pt x="123" y="195"/>
                  </a:lnTo>
                  <a:lnTo>
                    <a:pt x="118" y="222"/>
                  </a:lnTo>
                  <a:lnTo>
                    <a:pt x="101" y="292"/>
                  </a:lnTo>
                  <a:lnTo>
                    <a:pt x="84" y="369"/>
                  </a:lnTo>
                  <a:lnTo>
                    <a:pt x="67" y="447"/>
                  </a:lnTo>
                  <a:lnTo>
                    <a:pt x="50" y="528"/>
                  </a:lnTo>
                  <a:lnTo>
                    <a:pt x="35" y="608"/>
                  </a:lnTo>
                  <a:lnTo>
                    <a:pt x="22" y="687"/>
                  </a:lnTo>
                  <a:lnTo>
                    <a:pt x="16" y="725"/>
                  </a:lnTo>
                  <a:lnTo>
                    <a:pt x="11" y="762"/>
                  </a:lnTo>
                  <a:lnTo>
                    <a:pt x="7" y="797"/>
                  </a:lnTo>
                  <a:lnTo>
                    <a:pt x="3" y="832"/>
                  </a:lnTo>
                  <a:lnTo>
                    <a:pt x="1" y="872"/>
                  </a:lnTo>
                  <a:lnTo>
                    <a:pt x="0" y="909"/>
                  </a:lnTo>
                  <a:lnTo>
                    <a:pt x="0" y="941"/>
                  </a:lnTo>
                  <a:lnTo>
                    <a:pt x="1" y="971"/>
                  </a:lnTo>
                  <a:lnTo>
                    <a:pt x="5" y="996"/>
                  </a:lnTo>
                  <a:lnTo>
                    <a:pt x="9" y="1019"/>
                  </a:lnTo>
                  <a:lnTo>
                    <a:pt x="14" y="1039"/>
                  </a:lnTo>
                  <a:lnTo>
                    <a:pt x="20" y="1057"/>
                  </a:lnTo>
                  <a:lnTo>
                    <a:pt x="27" y="1071"/>
                  </a:lnTo>
                  <a:lnTo>
                    <a:pt x="35" y="1084"/>
                  </a:lnTo>
                  <a:lnTo>
                    <a:pt x="43" y="1094"/>
                  </a:lnTo>
                  <a:lnTo>
                    <a:pt x="52" y="1103"/>
                  </a:lnTo>
                  <a:lnTo>
                    <a:pt x="62" y="1111"/>
                  </a:lnTo>
                  <a:lnTo>
                    <a:pt x="72" y="1117"/>
                  </a:lnTo>
                  <a:lnTo>
                    <a:pt x="82" y="1121"/>
                  </a:lnTo>
                  <a:lnTo>
                    <a:pt x="93" y="1125"/>
                  </a:lnTo>
                  <a:lnTo>
                    <a:pt x="102" y="1127"/>
                  </a:lnTo>
                  <a:lnTo>
                    <a:pt x="112" y="1127"/>
                  </a:lnTo>
                  <a:lnTo>
                    <a:pt x="116" y="1127"/>
                  </a:lnTo>
                  <a:lnTo>
                    <a:pt x="119" y="1125"/>
                  </a:lnTo>
                  <a:lnTo>
                    <a:pt x="122" y="1124"/>
                  </a:lnTo>
                  <a:lnTo>
                    <a:pt x="125" y="1121"/>
                  </a:lnTo>
                  <a:lnTo>
                    <a:pt x="129" y="1116"/>
                  </a:lnTo>
                  <a:lnTo>
                    <a:pt x="132" y="1109"/>
                  </a:lnTo>
                  <a:lnTo>
                    <a:pt x="134" y="1099"/>
                  </a:lnTo>
                  <a:lnTo>
                    <a:pt x="134" y="1089"/>
                  </a:lnTo>
                  <a:lnTo>
                    <a:pt x="134" y="1070"/>
                  </a:lnTo>
                  <a:lnTo>
                    <a:pt x="135" y="1048"/>
                  </a:lnTo>
                  <a:lnTo>
                    <a:pt x="137" y="1026"/>
                  </a:lnTo>
                  <a:lnTo>
                    <a:pt x="139" y="1001"/>
                  </a:lnTo>
                  <a:lnTo>
                    <a:pt x="145" y="948"/>
                  </a:lnTo>
                  <a:lnTo>
                    <a:pt x="154" y="891"/>
                  </a:lnTo>
                  <a:lnTo>
                    <a:pt x="165" y="829"/>
                  </a:lnTo>
                  <a:lnTo>
                    <a:pt x="177" y="764"/>
                  </a:lnTo>
                  <a:lnTo>
                    <a:pt x="191" y="696"/>
                  </a:lnTo>
                  <a:lnTo>
                    <a:pt x="205" y="628"/>
                  </a:lnTo>
                  <a:lnTo>
                    <a:pt x="222" y="559"/>
                  </a:lnTo>
                  <a:lnTo>
                    <a:pt x="237" y="492"/>
                  </a:lnTo>
                  <a:lnTo>
                    <a:pt x="253" y="425"/>
                  </a:lnTo>
                  <a:lnTo>
                    <a:pt x="270" y="361"/>
                  </a:lnTo>
                  <a:lnTo>
                    <a:pt x="286" y="301"/>
                  </a:lnTo>
                  <a:lnTo>
                    <a:pt x="301" y="245"/>
                  </a:lnTo>
                  <a:lnTo>
                    <a:pt x="316" y="195"/>
                  </a:lnTo>
                  <a:lnTo>
                    <a:pt x="329" y="150"/>
                  </a:lnTo>
                  <a:lnTo>
                    <a:pt x="333" y="136"/>
                  </a:lnTo>
                  <a:lnTo>
                    <a:pt x="336" y="123"/>
                  </a:lnTo>
                  <a:lnTo>
                    <a:pt x="338" y="110"/>
                  </a:lnTo>
                  <a:lnTo>
                    <a:pt x="339" y="98"/>
                  </a:lnTo>
                  <a:lnTo>
                    <a:pt x="340" y="88"/>
                  </a:lnTo>
                  <a:lnTo>
                    <a:pt x="339" y="79"/>
                  </a:lnTo>
                  <a:lnTo>
                    <a:pt x="337" y="70"/>
                  </a:lnTo>
                  <a:lnTo>
                    <a:pt x="334" y="62"/>
                  </a:lnTo>
                  <a:lnTo>
                    <a:pt x="331" y="55"/>
                  </a:lnTo>
                  <a:lnTo>
                    <a:pt x="326" y="48"/>
                  </a:lnTo>
                  <a:lnTo>
                    <a:pt x="321" y="42"/>
                  </a:lnTo>
                  <a:lnTo>
                    <a:pt x="315" y="37"/>
                  </a:lnTo>
                  <a:lnTo>
                    <a:pt x="307" y="31"/>
                  </a:lnTo>
                  <a:lnTo>
                    <a:pt x="300" y="27"/>
                  </a:lnTo>
                  <a:lnTo>
                    <a:pt x="292" y="22"/>
                  </a:lnTo>
                  <a:lnTo>
                    <a:pt x="283" y="17"/>
                  </a:lnTo>
                  <a:lnTo>
                    <a:pt x="266" y="9"/>
                  </a:lnTo>
                  <a:lnTo>
                    <a:pt x="248" y="4"/>
                  </a:lnTo>
                  <a:lnTo>
                    <a:pt x="233" y="1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62" name="Freeform 39"/>
            <p:cNvSpPr>
              <a:spLocks/>
            </p:cNvSpPr>
            <p:nvPr userDrawn="1"/>
          </p:nvSpPr>
          <p:spPr bwMode="gray">
            <a:xfrm>
              <a:off x="7003" y="607"/>
              <a:ext cx="58" cy="42"/>
            </a:xfrm>
            <a:custGeom>
              <a:avLst/>
              <a:gdLst>
                <a:gd name="T0" fmla="*/ 50 w 695"/>
                <a:gd name="T1" fmla="*/ 38 h 503"/>
                <a:gd name="T2" fmla="*/ 37 w 695"/>
                <a:gd name="T3" fmla="*/ 44 h 503"/>
                <a:gd name="T4" fmla="*/ 31 w 695"/>
                <a:gd name="T5" fmla="*/ 54 h 503"/>
                <a:gd name="T6" fmla="*/ 30 w 695"/>
                <a:gd name="T7" fmla="*/ 70 h 503"/>
                <a:gd name="T8" fmla="*/ 37 w 695"/>
                <a:gd name="T9" fmla="*/ 108 h 503"/>
                <a:gd name="T10" fmla="*/ 39 w 695"/>
                <a:gd name="T11" fmla="*/ 159 h 503"/>
                <a:gd name="T12" fmla="*/ 35 w 695"/>
                <a:gd name="T13" fmla="*/ 214 h 503"/>
                <a:gd name="T14" fmla="*/ 17 w 695"/>
                <a:gd name="T15" fmla="*/ 323 h 503"/>
                <a:gd name="T16" fmla="*/ 4 w 695"/>
                <a:gd name="T17" fmla="*/ 384 h 503"/>
                <a:gd name="T18" fmla="*/ 0 w 695"/>
                <a:gd name="T19" fmla="*/ 414 h 503"/>
                <a:gd name="T20" fmla="*/ 6 w 695"/>
                <a:gd name="T21" fmla="*/ 438 h 503"/>
                <a:gd name="T22" fmla="*/ 17 w 695"/>
                <a:gd name="T23" fmla="*/ 455 h 503"/>
                <a:gd name="T24" fmla="*/ 32 w 695"/>
                <a:gd name="T25" fmla="*/ 470 h 503"/>
                <a:gd name="T26" fmla="*/ 74 w 695"/>
                <a:gd name="T27" fmla="*/ 494 h 503"/>
                <a:gd name="T28" fmla="*/ 114 w 695"/>
                <a:gd name="T29" fmla="*/ 503 h 503"/>
                <a:gd name="T30" fmla="*/ 134 w 695"/>
                <a:gd name="T31" fmla="*/ 500 h 503"/>
                <a:gd name="T32" fmla="*/ 152 w 695"/>
                <a:gd name="T33" fmla="*/ 486 h 503"/>
                <a:gd name="T34" fmla="*/ 171 w 695"/>
                <a:gd name="T35" fmla="*/ 441 h 503"/>
                <a:gd name="T36" fmla="*/ 212 w 695"/>
                <a:gd name="T37" fmla="*/ 349 h 503"/>
                <a:gd name="T38" fmla="*/ 241 w 695"/>
                <a:gd name="T39" fmla="*/ 301 h 503"/>
                <a:gd name="T40" fmla="*/ 278 w 695"/>
                <a:gd name="T41" fmla="*/ 253 h 503"/>
                <a:gd name="T42" fmla="*/ 322 w 695"/>
                <a:gd name="T43" fmla="*/ 208 h 503"/>
                <a:gd name="T44" fmla="*/ 374 w 695"/>
                <a:gd name="T45" fmla="*/ 167 h 503"/>
                <a:gd name="T46" fmla="*/ 435 w 695"/>
                <a:gd name="T47" fmla="*/ 131 h 503"/>
                <a:gd name="T48" fmla="*/ 505 w 695"/>
                <a:gd name="T49" fmla="*/ 102 h 503"/>
                <a:gd name="T50" fmla="*/ 585 w 695"/>
                <a:gd name="T51" fmla="*/ 82 h 503"/>
                <a:gd name="T52" fmla="*/ 677 w 695"/>
                <a:gd name="T53" fmla="*/ 72 h 503"/>
                <a:gd name="T54" fmla="*/ 686 w 695"/>
                <a:gd name="T55" fmla="*/ 69 h 503"/>
                <a:gd name="T56" fmla="*/ 692 w 695"/>
                <a:gd name="T57" fmla="*/ 62 h 503"/>
                <a:gd name="T58" fmla="*/ 695 w 695"/>
                <a:gd name="T59" fmla="*/ 51 h 503"/>
                <a:gd name="T60" fmla="*/ 690 w 695"/>
                <a:gd name="T61" fmla="*/ 34 h 503"/>
                <a:gd name="T62" fmla="*/ 674 w 695"/>
                <a:gd name="T63" fmla="*/ 18 h 503"/>
                <a:gd name="T64" fmla="*/ 648 w 695"/>
                <a:gd name="T65" fmla="*/ 8 h 503"/>
                <a:gd name="T66" fmla="*/ 604 w 695"/>
                <a:gd name="T67" fmla="*/ 1 h 503"/>
                <a:gd name="T68" fmla="*/ 536 w 695"/>
                <a:gd name="T69" fmla="*/ 2 h 503"/>
                <a:gd name="T70" fmla="*/ 469 w 695"/>
                <a:gd name="T71" fmla="*/ 13 h 503"/>
                <a:gd name="T72" fmla="*/ 397 w 695"/>
                <a:gd name="T73" fmla="*/ 33 h 503"/>
                <a:gd name="T74" fmla="*/ 328 w 695"/>
                <a:gd name="T75" fmla="*/ 60 h 503"/>
                <a:gd name="T76" fmla="*/ 262 w 695"/>
                <a:gd name="T77" fmla="*/ 94 h 503"/>
                <a:gd name="T78" fmla="*/ 214 w 695"/>
                <a:gd name="T79" fmla="*/ 124 h 503"/>
                <a:gd name="T80" fmla="*/ 200 w 695"/>
                <a:gd name="T81" fmla="*/ 101 h 503"/>
                <a:gd name="T82" fmla="*/ 160 w 695"/>
                <a:gd name="T83" fmla="*/ 66 h 503"/>
                <a:gd name="T84" fmla="*/ 124 w 695"/>
                <a:gd name="T85" fmla="*/ 46 h 503"/>
                <a:gd name="T86" fmla="*/ 96 w 695"/>
                <a:gd name="T87" fmla="*/ 38 h 503"/>
                <a:gd name="T88" fmla="*/ 71 w 695"/>
                <a:gd name="T89" fmla="*/ 35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503">
                  <a:moveTo>
                    <a:pt x="71" y="35"/>
                  </a:moveTo>
                  <a:lnTo>
                    <a:pt x="61" y="36"/>
                  </a:lnTo>
                  <a:lnTo>
                    <a:pt x="50" y="38"/>
                  </a:lnTo>
                  <a:lnTo>
                    <a:pt x="45" y="39"/>
                  </a:lnTo>
                  <a:lnTo>
                    <a:pt x="41" y="42"/>
                  </a:lnTo>
                  <a:lnTo>
                    <a:pt x="37" y="44"/>
                  </a:lnTo>
                  <a:lnTo>
                    <a:pt x="34" y="48"/>
                  </a:lnTo>
                  <a:lnTo>
                    <a:pt x="32" y="51"/>
                  </a:lnTo>
                  <a:lnTo>
                    <a:pt x="31" y="54"/>
                  </a:lnTo>
                  <a:lnTo>
                    <a:pt x="30" y="58"/>
                  </a:lnTo>
                  <a:lnTo>
                    <a:pt x="29" y="61"/>
                  </a:lnTo>
                  <a:lnTo>
                    <a:pt x="30" y="70"/>
                  </a:lnTo>
                  <a:lnTo>
                    <a:pt x="32" y="81"/>
                  </a:lnTo>
                  <a:lnTo>
                    <a:pt x="35" y="94"/>
                  </a:lnTo>
                  <a:lnTo>
                    <a:pt x="37" y="108"/>
                  </a:lnTo>
                  <a:lnTo>
                    <a:pt x="39" y="125"/>
                  </a:lnTo>
                  <a:lnTo>
                    <a:pt x="39" y="141"/>
                  </a:lnTo>
                  <a:lnTo>
                    <a:pt x="39" y="159"/>
                  </a:lnTo>
                  <a:lnTo>
                    <a:pt x="38" y="177"/>
                  </a:lnTo>
                  <a:lnTo>
                    <a:pt x="37" y="195"/>
                  </a:lnTo>
                  <a:lnTo>
                    <a:pt x="35" y="214"/>
                  </a:lnTo>
                  <a:lnTo>
                    <a:pt x="29" y="252"/>
                  </a:lnTo>
                  <a:lnTo>
                    <a:pt x="23" y="288"/>
                  </a:lnTo>
                  <a:lnTo>
                    <a:pt x="17" y="323"/>
                  </a:lnTo>
                  <a:lnTo>
                    <a:pt x="10" y="353"/>
                  </a:lnTo>
                  <a:lnTo>
                    <a:pt x="7" y="370"/>
                  </a:lnTo>
                  <a:lnTo>
                    <a:pt x="4" y="384"/>
                  </a:lnTo>
                  <a:lnTo>
                    <a:pt x="1" y="395"/>
                  </a:lnTo>
                  <a:lnTo>
                    <a:pt x="0" y="405"/>
                  </a:lnTo>
                  <a:lnTo>
                    <a:pt x="0" y="414"/>
                  </a:lnTo>
                  <a:lnTo>
                    <a:pt x="1" y="424"/>
                  </a:lnTo>
                  <a:lnTo>
                    <a:pt x="4" y="431"/>
                  </a:lnTo>
                  <a:lnTo>
                    <a:pt x="6" y="438"/>
                  </a:lnTo>
                  <a:lnTo>
                    <a:pt x="9" y="444"/>
                  </a:lnTo>
                  <a:lnTo>
                    <a:pt x="13" y="450"/>
                  </a:lnTo>
                  <a:lnTo>
                    <a:pt x="17" y="455"/>
                  </a:lnTo>
                  <a:lnTo>
                    <a:pt x="22" y="460"/>
                  </a:lnTo>
                  <a:lnTo>
                    <a:pt x="27" y="464"/>
                  </a:lnTo>
                  <a:lnTo>
                    <a:pt x="32" y="470"/>
                  </a:lnTo>
                  <a:lnTo>
                    <a:pt x="45" y="478"/>
                  </a:lnTo>
                  <a:lnTo>
                    <a:pt x="60" y="486"/>
                  </a:lnTo>
                  <a:lnTo>
                    <a:pt x="74" y="494"/>
                  </a:lnTo>
                  <a:lnTo>
                    <a:pt x="87" y="499"/>
                  </a:lnTo>
                  <a:lnTo>
                    <a:pt x="101" y="502"/>
                  </a:lnTo>
                  <a:lnTo>
                    <a:pt x="114" y="503"/>
                  </a:lnTo>
                  <a:lnTo>
                    <a:pt x="121" y="503"/>
                  </a:lnTo>
                  <a:lnTo>
                    <a:pt x="127" y="502"/>
                  </a:lnTo>
                  <a:lnTo>
                    <a:pt x="134" y="500"/>
                  </a:lnTo>
                  <a:lnTo>
                    <a:pt x="140" y="496"/>
                  </a:lnTo>
                  <a:lnTo>
                    <a:pt x="146" y="492"/>
                  </a:lnTo>
                  <a:lnTo>
                    <a:pt x="152" y="486"/>
                  </a:lnTo>
                  <a:lnTo>
                    <a:pt x="158" y="478"/>
                  </a:lnTo>
                  <a:lnTo>
                    <a:pt x="161" y="469"/>
                  </a:lnTo>
                  <a:lnTo>
                    <a:pt x="171" y="441"/>
                  </a:lnTo>
                  <a:lnTo>
                    <a:pt x="182" y="411"/>
                  </a:lnTo>
                  <a:lnTo>
                    <a:pt x="195" y="381"/>
                  </a:lnTo>
                  <a:lnTo>
                    <a:pt x="212" y="349"/>
                  </a:lnTo>
                  <a:lnTo>
                    <a:pt x="221" y="333"/>
                  </a:lnTo>
                  <a:lnTo>
                    <a:pt x="231" y="316"/>
                  </a:lnTo>
                  <a:lnTo>
                    <a:pt x="241" y="301"/>
                  </a:lnTo>
                  <a:lnTo>
                    <a:pt x="253" y="285"/>
                  </a:lnTo>
                  <a:lnTo>
                    <a:pt x="265" y="270"/>
                  </a:lnTo>
                  <a:lnTo>
                    <a:pt x="278" y="253"/>
                  </a:lnTo>
                  <a:lnTo>
                    <a:pt x="292" y="238"/>
                  </a:lnTo>
                  <a:lnTo>
                    <a:pt x="306" y="223"/>
                  </a:lnTo>
                  <a:lnTo>
                    <a:pt x="322" y="208"/>
                  </a:lnTo>
                  <a:lnTo>
                    <a:pt x="338" y="194"/>
                  </a:lnTo>
                  <a:lnTo>
                    <a:pt x="355" y="181"/>
                  </a:lnTo>
                  <a:lnTo>
                    <a:pt x="374" y="167"/>
                  </a:lnTo>
                  <a:lnTo>
                    <a:pt x="393" y="154"/>
                  </a:lnTo>
                  <a:lnTo>
                    <a:pt x="414" y="142"/>
                  </a:lnTo>
                  <a:lnTo>
                    <a:pt x="435" y="131"/>
                  </a:lnTo>
                  <a:lnTo>
                    <a:pt x="457" y="120"/>
                  </a:lnTo>
                  <a:lnTo>
                    <a:pt x="480" y="111"/>
                  </a:lnTo>
                  <a:lnTo>
                    <a:pt x="505" y="102"/>
                  </a:lnTo>
                  <a:lnTo>
                    <a:pt x="531" y="94"/>
                  </a:lnTo>
                  <a:lnTo>
                    <a:pt x="557" y="88"/>
                  </a:lnTo>
                  <a:lnTo>
                    <a:pt x="585" y="82"/>
                  </a:lnTo>
                  <a:lnTo>
                    <a:pt x="614" y="78"/>
                  </a:lnTo>
                  <a:lnTo>
                    <a:pt x="645" y="75"/>
                  </a:lnTo>
                  <a:lnTo>
                    <a:pt x="677" y="72"/>
                  </a:lnTo>
                  <a:lnTo>
                    <a:pt x="680" y="72"/>
                  </a:lnTo>
                  <a:lnTo>
                    <a:pt x="683" y="70"/>
                  </a:lnTo>
                  <a:lnTo>
                    <a:pt x="686" y="69"/>
                  </a:lnTo>
                  <a:lnTo>
                    <a:pt x="688" y="67"/>
                  </a:lnTo>
                  <a:lnTo>
                    <a:pt x="691" y="65"/>
                  </a:lnTo>
                  <a:lnTo>
                    <a:pt x="692" y="62"/>
                  </a:lnTo>
                  <a:lnTo>
                    <a:pt x="694" y="59"/>
                  </a:lnTo>
                  <a:lnTo>
                    <a:pt x="694" y="56"/>
                  </a:lnTo>
                  <a:lnTo>
                    <a:pt x="695" y="51"/>
                  </a:lnTo>
                  <a:lnTo>
                    <a:pt x="694" y="45"/>
                  </a:lnTo>
                  <a:lnTo>
                    <a:pt x="693" y="40"/>
                  </a:lnTo>
                  <a:lnTo>
                    <a:pt x="690" y="34"/>
                  </a:lnTo>
                  <a:lnTo>
                    <a:pt x="686" y="29"/>
                  </a:lnTo>
                  <a:lnTo>
                    <a:pt x="681" y="24"/>
                  </a:lnTo>
                  <a:lnTo>
                    <a:pt x="674" y="18"/>
                  </a:lnTo>
                  <a:lnTo>
                    <a:pt x="667" y="14"/>
                  </a:lnTo>
                  <a:lnTo>
                    <a:pt x="657" y="11"/>
                  </a:lnTo>
                  <a:lnTo>
                    <a:pt x="648" y="8"/>
                  </a:lnTo>
                  <a:lnTo>
                    <a:pt x="638" y="6"/>
                  </a:lnTo>
                  <a:lnTo>
                    <a:pt x="628" y="4"/>
                  </a:lnTo>
                  <a:lnTo>
                    <a:pt x="604" y="1"/>
                  </a:lnTo>
                  <a:lnTo>
                    <a:pt x="579" y="0"/>
                  </a:lnTo>
                  <a:lnTo>
                    <a:pt x="558" y="0"/>
                  </a:lnTo>
                  <a:lnTo>
                    <a:pt x="536" y="2"/>
                  </a:lnTo>
                  <a:lnTo>
                    <a:pt x="515" y="5"/>
                  </a:lnTo>
                  <a:lnTo>
                    <a:pt x="491" y="8"/>
                  </a:lnTo>
                  <a:lnTo>
                    <a:pt x="469" y="13"/>
                  </a:lnTo>
                  <a:lnTo>
                    <a:pt x="445" y="19"/>
                  </a:lnTo>
                  <a:lnTo>
                    <a:pt x="422" y="26"/>
                  </a:lnTo>
                  <a:lnTo>
                    <a:pt x="397" y="33"/>
                  </a:lnTo>
                  <a:lnTo>
                    <a:pt x="374" y="41"/>
                  </a:lnTo>
                  <a:lnTo>
                    <a:pt x="350" y="50"/>
                  </a:lnTo>
                  <a:lnTo>
                    <a:pt x="328" y="60"/>
                  </a:lnTo>
                  <a:lnTo>
                    <a:pt x="305" y="70"/>
                  </a:lnTo>
                  <a:lnTo>
                    <a:pt x="283" y="82"/>
                  </a:lnTo>
                  <a:lnTo>
                    <a:pt x="262" y="94"/>
                  </a:lnTo>
                  <a:lnTo>
                    <a:pt x="240" y="106"/>
                  </a:lnTo>
                  <a:lnTo>
                    <a:pt x="221" y="119"/>
                  </a:lnTo>
                  <a:lnTo>
                    <a:pt x="214" y="124"/>
                  </a:lnTo>
                  <a:lnTo>
                    <a:pt x="212" y="116"/>
                  </a:lnTo>
                  <a:lnTo>
                    <a:pt x="209" y="110"/>
                  </a:lnTo>
                  <a:lnTo>
                    <a:pt x="200" y="101"/>
                  </a:lnTo>
                  <a:lnTo>
                    <a:pt x="190" y="91"/>
                  </a:lnTo>
                  <a:lnTo>
                    <a:pt x="176" y="79"/>
                  </a:lnTo>
                  <a:lnTo>
                    <a:pt x="160" y="66"/>
                  </a:lnTo>
                  <a:lnTo>
                    <a:pt x="142" y="55"/>
                  </a:lnTo>
                  <a:lnTo>
                    <a:pt x="133" y="50"/>
                  </a:lnTo>
                  <a:lnTo>
                    <a:pt x="124" y="46"/>
                  </a:lnTo>
                  <a:lnTo>
                    <a:pt x="114" y="42"/>
                  </a:lnTo>
                  <a:lnTo>
                    <a:pt x="104" y="40"/>
                  </a:lnTo>
                  <a:lnTo>
                    <a:pt x="96" y="38"/>
                  </a:lnTo>
                  <a:lnTo>
                    <a:pt x="87" y="36"/>
                  </a:lnTo>
                  <a:lnTo>
                    <a:pt x="79" y="36"/>
                  </a:lnTo>
                  <a:lnTo>
                    <a:pt x="7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90" name="Freeform 40"/>
            <p:cNvSpPr>
              <a:spLocks/>
            </p:cNvSpPr>
            <p:nvPr userDrawn="1"/>
          </p:nvSpPr>
          <p:spPr bwMode="gray">
            <a:xfrm>
              <a:off x="6388" y="599"/>
              <a:ext cx="74" cy="49"/>
            </a:xfrm>
            <a:custGeom>
              <a:avLst/>
              <a:gdLst>
                <a:gd name="T0" fmla="*/ 144 w 883"/>
                <a:gd name="T1" fmla="*/ 3 h 595"/>
                <a:gd name="T2" fmla="*/ 125 w 883"/>
                <a:gd name="T3" fmla="*/ 13 h 595"/>
                <a:gd name="T4" fmla="*/ 100 w 883"/>
                <a:gd name="T5" fmla="*/ 49 h 595"/>
                <a:gd name="T6" fmla="*/ 55 w 883"/>
                <a:gd name="T7" fmla="*/ 183 h 595"/>
                <a:gd name="T8" fmla="*/ 10 w 883"/>
                <a:gd name="T9" fmla="*/ 382 h 595"/>
                <a:gd name="T10" fmla="*/ 0 w 883"/>
                <a:gd name="T11" fmla="*/ 465 h 595"/>
                <a:gd name="T12" fmla="*/ 7 w 883"/>
                <a:gd name="T13" fmla="*/ 503 h 595"/>
                <a:gd name="T14" fmla="*/ 25 w 883"/>
                <a:gd name="T15" fmla="*/ 532 h 595"/>
                <a:gd name="T16" fmla="*/ 77 w 883"/>
                <a:gd name="T17" fmla="*/ 571 h 595"/>
                <a:gd name="T18" fmla="*/ 122 w 883"/>
                <a:gd name="T19" fmla="*/ 590 h 595"/>
                <a:gd name="T20" fmla="*/ 164 w 883"/>
                <a:gd name="T21" fmla="*/ 595 h 595"/>
                <a:gd name="T22" fmla="*/ 201 w 883"/>
                <a:gd name="T23" fmla="*/ 585 h 595"/>
                <a:gd name="T24" fmla="*/ 234 w 883"/>
                <a:gd name="T25" fmla="*/ 555 h 595"/>
                <a:gd name="T26" fmla="*/ 295 w 883"/>
                <a:gd name="T27" fmla="*/ 487 h 595"/>
                <a:gd name="T28" fmla="*/ 404 w 883"/>
                <a:gd name="T29" fmla="*/ 369 h 595"/>
                <a:gd name="T30" fmla="*/ 491 w 883"/>
                <a:gd name="T31" fmla="*/ 296 h 595"/>
                <a:gd name="T32" fmla="*/ 514 w 883"/>
                <a:gd name="T33" fmla="*/ 299 h 595"/>
                <a:gd name="T34" fmla="*/ 534 w 883"/>
                <a:gd name="T35" fmla="*/ 336 h 595"/>
                <a:gd name="T36" fmla="*/ 568 w 883"/>
                <a:gd name="T37" fmla="*/ 405 h 595"/>
                <a:gd name="T38" fmla="*/ 605 w 883"/>
                <a:gd name="T39" fmla="*/ 459 h 595"/>
                <a:gd name="T40" fmla="*/ 644 w 883"/>
                <a:gd name="T41" fmla="*/ 500 h 595"/>
                <a:gd name="T42" fmla="*/ 693 w 883"/>
                <a:gd name="T43" fmla="*/ 535 h 595"/>
                <a:gd name="T44" fmla="*/ 767 w 883"/>
                <a:gd name="T45" fmla="*/ 561 h 595"/>
                <a:gd name="T46" fmla="*/ 828 w 883"/>
                <a:gd name="T47" fmla="*/ 565 h 595"/>
                <a:gd name="T48" fmla="*/ 868 w 883"/>
                <a:gd name="T49" fmla="*/ 555 h 595"/>
                <a:gd name="T50" fmla="*/ 883 w 883"/>
                <a:gd name="T51" fmla="*/ 533 h 595"/>
                <a:gd name="T52" fmla="*/ 880 w 883"/>
                <a:gd name="T53" fmla="*/ 518 h 595"/>
                <a:gd name="T54" fmla="*/ 868 w 883"/>
                <a:gd name="T55" fmla="*/ 512 h 595"/>
                <a:gd name="T56" fmla="*/ 840 w 883"/>
                <a:gd name="T57" fmla="*/ 510 h 595"/>
                <a:gd name="T58" fmla="*/ 808 w 883"/>
                <a:gd name="T59" fmla="*/ 501 h 595"/>
                <a:gd name="T60" fmla="*/ 781 w 883"/>
                <a:gd name="T61" fmla="*/ 483 h 595"/>
                <a:gd name="T62" fmla="*/ 751 w 883"/>
                <a:gd name="T63" fmla="*/ 440 h 595"/>
                <a:gd name="T64" fmla="*/ 722 w 883"/>
                <a:gd name="T65" fmla="*/ 358 h 595"/>
                <a:gd name="T66" fmla="*/ 694 w 883"/>
                <a:gd name="T67" fmla="*/ 231 h 595"/>
                <a:gd name="T68" fmla="*/ 679 w 883"/>
                <a:gd name="T69" fmla="*/ 197 h 595"/>
                <a:gd name="T70" fmla="*/ 655 w 883"/>
                <a:gd name="T71" fmla="*/ 168 h 595"/>
                <a:gd name="T72" fmla="*/ 622 w 883"/>
                <a:gd name="T73" fmla="*/ 145 h 595"/>
                <a:gd name="T74" fmla="*/ 580 w 883"/>
                <a:gd name="T75" fmla="*/ 127 h 595"/>
                <a:gd name="T76" fmla="*/ 537 w 883"/>
                <a:gd name="T77" fmla="*/ 122 h 595"/>
                <a:gd name="T78" fmla="*/ 494 w 883"/>
                <a:gd name="T79" fmla="*/ 140 h 595"/>
                <a:gd name="T80" fmla="*/ 409 w 883"/>
                <a:gd name="T81" fmla="*/ 209 h 595"/>
                <a:gd name="T82" fmla="*/ 308 w 883"/>
                <a:gd name="T83" fmla="*/ 309 h 595"/>
                <a:gd name="T84" fmla="*/ 207 w 883"/>
                <a:gd name="T85" fmla="*/ 410 h 595"/>
                <a:gd name="T86" fmla="*/ 179 w 883"/>
                <a:gd name="T87" fmla="*/ 427 h 595"/>
                <a:gd name="T88" fmla="*/ 201 w 883"/>
                <a:gd name="T89" fmla="*/ 322 h 595"/>
                <a:gd name="T90" fmla="*/ 255 w 883"/>
                <a:gd name="T91" fmla="*/ 149 h 595"/>
                <a:gd name="T92" fmla="*/ 277 w 883"/>
                <a:gd name="T93" fmla="*/ 89 h 595"/>
                <a:gd name="T94" fmla="*/ 276 w 883"/>
                <a:gd name="T95" fmla="*/ 67 h 595"/>
                <a:gd name="T96" fmla="*/ 261 w 883"/>
                <a:gd name="T97" fmla="*/ 42 h 595"/>
                <a:gd name="T98" fmla="*/ 226 w 883"/>
                <a:gd name="T99" fmla="*/ 18 h 595"/>
                <a:gd name="T100" fmla="*/ 174 w 883"/>
                <a:gd name="T101" fmla="*/ 1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83" h="595">
                  <a:moveTo>
                    <a:pt x="162" y="0"/>
                  </a:moveTo>
                  <a:lnTo>
                    <a:pt x="156" y="0"/>
                  </a:lnTo>
                  <a:lnTo>
                    <a:pt x="150" y="1"/>
                  </a:lnTo>
                  <a:lnTo>
                    <a:pt x="144" y="3"/>
                  </a:lnTo>
                  <a:lnTo>
                    <a:pt x="139" y="4"/>
                  </a:lnTo>
                  <a:lnTo>
                    <a:pt x="134" y="7"/>
                  </a:lnTo>
                  <a:lnTo>
                    <a:pt x="129" y="10"/>
                  </a:lnTo>
                  <a:lnTo>
                    <a:pt x="125" y="13"/>
                  </a:lnTo>
                  <a:lnTo>
                    <a:pt x="121" y="17"/>
                  </a:lnTo>
                  <a:lnTo>
                    <a:pt x="113" y="26"/>
                  </a:lnTo>
                  <a:lnTo>
                    <a:pt x="106" y="37"/>
                  </a:lnTo>
                  <a:lnTo>
                    <a:pt x="100" y="49"/>
                  </a:lnTo>
                  <a:lnTo>
                    <a:pt x="94" y="63"/>
                  </a:lnTo>
                  <a:lnTo>
                    <a:pt x="82" y="97"/>
                  </a:lnTo>
                  <a:lnTo>
                    <a:pt x="68" y="137"/>
                  </a:lnTo>
                  <a:lnTo>
                    <a:pt x="55" y="183"/>
                  </a:lnTo>
                  <a:lnTo>
                    <a:pt x="43" y="232"/>
                  </a:lnTo>
                  <a:lnTo>
                    <a:pt x="31" y="282"/>
                  </a:lnTo>
                  <a:lnTo>
                    <a:pt x="19" y="333"/>
                  </a:lnTo>
                  <a:lnTo>
                    <a:pt x="10" y="382"/>
                  </a:lnTo>
                  <a:lnTo>
                    <a:pt x="3" y="429"/>
                  </a:lnTo>
                  <a:lnTo>
                    <a:pt x="1" y="442"/>
                  </a:lnTo>
                  <a:lnTo>
                    <a:pt x="0" y="454"/>
                  </a:lnTo>
                  <a:lnTo>
                    <a:pt x="0" y="465"/>
                  </a:lnTo>
                  <a:lnTo>
                    <a:pt x="1" y="477"/>
                  </a:lnTo>
                  <a:lnTo>
                    <a:pt x="2" y="486"/>
                  </a:lnTo>
                  <a:lnTo>
                    <a:pt x="4" y="495"/>
                  </a:lnTo>
                  <a:lnTo>
                    <a:pt x="7" y="503"/>
                  </a:lnTo>
                  <a:lnTo>
                    <a:pt x="10" y="511"/>
                  </a:lnTo>
                  <a:lnTo>
                    <a:pt x="14" y="518"/>
                  </a:lnTo>
                  <a:lnTo>
                    <a:pt x="19" y="526"/>
                  </a:lnTo>
                  <a:lnTo>
                    <a:pt x="25" y="532"/>
                  </a:lnTo>
                  <a:lnTo>
                    <a:pt x="32" y="539"/>
                  </a:lnTo>
                  <a:lnTo>
                    <a:pt x="47" y="551"/>
                  </a:lnTo>
                  <a:lnTo>
                    <a:pt x="65" y="564"/>
                  </a:lnTo>
                  <a:lnTo>
                    <a:pt x="77" y="571"/>
                  </a:lnTo>
                  <a:lnTo>
                    <a:pt x="89" y="577"/>
                  </a:lnTo>
                  <a:lnTo>
                    <a:pt x="100" y="582"/>
                  </a:lnTo>
                  <a:lnTo>
                    <a:pt x="111" y="587"/>
                  </a:lnTo>
                  <a:lnTo>
                    <a:pt x="122" y="590"/>
                  </a:lnTo>
                  <a:lnTo>
                    <a:pt x="133" y="592"/>
                  </a:lnTo>
                  <a:lnTo>
                    <a:pt x="144" y="594"/>
                  </a:lnTo>
                  <a:lnTo>
                    <a:pt x="154" y="595"/>
                  </a:lnTo>
                  <a:lnTo>
                    <a:pt x="164" y="595"/>
                  </a:lnTo>
                  <a:lnTo>
                    <a:pt x="174" y="593"/>
                  </a:lnTo>
                  <a:lnTo>
                    <a:pt x="184" y="591"/>
                  </a:lnTo>
                  <a:lnTo>
                    <a:pt x="192" y="589"/>
                  </a:lnTo>
                  <a:lnTo>
                    <a:pt x="201" y="585"/>
                  </a:lnTo>
                  <a:lnTo>
                    <a:pt x="208" y="580"/>
                  </a:lnTo>
                  <a:lnTo>
                    <a:pt x="216" y="575"/>
                  </a:lnTo>
                  <a:lnTo>
                    <a:pt x="222" y="567"/>
                  </a:lnTo>
                  <a:lnTo>
                    <a:pt x="234" y="555"/>
                  </a:lnTo>
                  <a:lnTo>
                    <a:pt x="245" y="542"/>
                  </a:lnTo>
                  <a:lnTo>
                    <a:pt x="257" y="530"/>
                  </a:lnTo>
                  <a:lnTo>
                    <a:pt x="268" y="516"/>
                  </a:lnTo>
                  <a:lnTo>
                    <a:pt x="295" y="487"/>
                  </a:lnTo>
                  <a:lnTo>
                    <a:pt x="321" y="456"/>
                  </a:lnTo>
                  <a:lnTo>
                    <a:pt x="349" y="427"/>
                  </a:lnTo>
                  <a:lnTo>
                    <a:pt x="376" y="397"/>
                  </a:lnTo>
                  <a:lnTo>
                    <a:pt x="404" y="369"/>
                  </a:lnTo>
                  <a:lnTo>
                    <a:pt x="431" y="343"/>
                  </a:lnTo>
                  <a:lnTo>
                    <a:pt x="458" y="320"/>
                  </a:lnTo>
                  <a:lnTo>
                    <a:pt x="484" y="300"/>
                  </a:lnTo>
                  <a:lnTo>
                    <a:pt x="491" y="296"/>
                  </a:lnTo>
                  <a:lnTo>
                    <a:pt x="497" y="295"/>
                  </a:lnTo>
                  <a:lnTo>
                    <a:pt x="503" y="295"/>
                  </a:lnTo>
                  <a:lnTo>
                    <a:pt x="509" y="296"/>
                  </a:lnTo>
                  <a:lnTo>
                    <a:pt x="514" y="299"/>
                  </a:lnTo>
                  <a:lnTo>
                    <a:pt x="519" y="303"/>
                  </a:lnTo>
                  <a:lnTo>
                    <a:pt x="523" y="309"/>
                  </a:lnTo>
                  <a:lnTo>
                    <a:pt x="527" y="316"/>
                  </a:lnTo>
                  <a:lnTo>
                    <a:pt x="534" y="336"/>
                  </a:lnTo>
                  <a:lnTo>
                    <a:pt x="543" y="355"/>
                  </a:lnTo>
                  <a:lnTo>
                    <a:pt x="551" y="372"/>
                  </a:lnTo>
                  <a:lnTo>
                    <a:pt x="560" y="390"/>
                  </a:lnTo>
                  <a:lnTo>
                    <a:pt x="568" y="405"/>
                  </a:lnTo>
                  <a:lnTo>
                    <a:pt x="577" y="420"/>
                  </a:lnTo>
                  <a:lnTo>
                    <a:pt x="586" y="434"/>
                  </a:lnTo>
                  <a:lnTo>
                    <a:pt x="596" y="447"/>
                  </a:lnTo>
                  <a:lnTo>
                    <a:pt x="605" y="459"/>
                  </a:lnTo>
                  <a:lnTo>
                    <a:pt x="615" y="470"/>
                  </a:lnTo>
                  <a:lnTo>
                    <a:pt x="624" y="481"/>
                  </a:lnTo>
                  <a:lnTo>
                    <a:pt x="634" y="491"/>
                  </a:lnTo>
                  <a:lnTo>
                    <a:pt x="644" y="500"/>
                  </a:lnTo>
                  <a:lnTo>
                    <a:pt x="654" y="508"/>
                  </a:lnTo>
                  <a:lnTo>
                    <a:pt x="663" y="515"/>
                  </a:lnTo>
                  <a:lnTo>
                    <a:pt x="673" y="523"/>
                  </a:lnTo>
                  <a:lnTo>
                    <a:pt x="693" y="535"/>
                  </a:lnTo>
                  <a:lnTo>
                    <a:pt x="712" y="545"/>
                  </a:lnTo>
                  <a:lnTo>
                    <a:pt x="731" y="552"/>
                  </a:lnTo>
                  <a:lnTo>
                    <a:pt x="749" y="558"/>
                  </a:lnTo>
                  <a:lnTo>
                    <a:pt x="767" y="561"/>
                  </a:lnTo>
                  <a:lnTo>
                    <a:pt x="783" y="564"/>
                  </a:lnTo>
                  <a:lnTo>
                    <a:pt x="799" y="565"/>
                  </a:lnTo>
                  <a:lnTo>
                    <a:pt x="813" y="566"/>
                  </a:lnTo>
                  <a:lnTo>
                    <a:pt x="828" y="565"/>
                  </a:lnTo>
                  <a:lnTo>
                    <a:pt x="843" y="564"/>
                  </a:lnTo>
                  <a:lnTo>
                    <a:pt x="853" y="562"/>
                  </a:lnTo>
                  <a:lnTo>
                    <a:pt x="861" y="559"/>
                  </a:lnTo>
                  <a:lnTo>
                    <a:pt x="868" y="555"/>
                  </a:lnTo>
                  <a:lnTo>
                    <a:pt x="874" y="550"/>
                  </a:lnTo>
                  <a:lnTo>
                    <a:pt x="878" y="545"/>
                  </a:lnTo>
                  <a:lnTo>
                    <a:pt x="881" y="539"/>
                  </a:lnTo>
                  <a:lnTo>
                    <a:pt x="883" y="533"/>
                  </a:lnTo>
                  <a:lnTo>
                    <a:pt x="883" y="528"/>
                  </a:lnTo>
                  <a:lnTo>
                    <a:pt x="883" y="524"/>
                  </a:lnTo>
                  <a:lnTo>
                    <a:pt x="882" y="520"/>
                  </a:lnTo>
                  <a:lnTo>
                    <a:pt x="880" y="518"/>
                  </a:lnTo>
                  <a:lnTo>
                    <a:pt x="878" y="515"/>
                  </a:lnTo>
                  <a:lnTo>
                    <a:pt x="875" y="514"/>
                  </a:lnTo>
                  <a:lnTo>
                    <a:pt x="872" y="512"/>
                  </a:lnTo>
                  <a:lnTo>
                    <a:pt x="868" y="512"/>
                  </a:lnTo>
                  <a:lnTo>
                    <a:pt x="864" y="511"/>
                  </a:lnTo>
                  <a:lnTo>
                    <a:pt x="860" y="511"/>
                  </a:lnTo>
                  <a:lnTo>
                    <a:pt x="851" y="511"/>
                  </a:lnTo>
                  <a:lnTo>
                    <a:pt x="840" y="510"/>
                  </a:lnTo>
                  <a:lnTo>
                    <a:pt x="832" y="509"/>
                  </a:lnTo>
                  <a:lnTo>
                    <a:pt x="823" y="507"/>
                  </a:lnTo>
                  <a:lnTo>
                    <a:pt x="815" y="504"/>
                  </a:lnTo>
                  <a:lnTo>
                    <a:pt x="808" y="501"/>
                  </a:lnTo>
                  <a:lnTo>
                    <a:pt x="801" y="497"/>
                  </a:lnTo>
                  <a:lnTo>
                    <a:pt x="794" y="493"/>
                  </a:lnTo>
                  <a:lnTo>
                    <a:pt x="787" y="488"/>
                  </a:lnTo>
                  <a:lnTo>
                    <a:pt x="781" y="483"/>
                  </a:lnTo>
                  <a:lnTo>
                    <a:pt x="775" y="477"/>
                  </a:lnTo>
                  <a:lnTo>
                    <a:pt x="770" y="469"/>
                  </a:lnTo>
                  <a:lnTo>
                    <a:pt x="760" y="455"/>
                  </a:lnTo>
                  <a:lnTo>
                    <a:pt x="751" y="440"/>
                  </a:lnTo>
                  <a:lnTo>
                    <a:pt x="743" y="421"/>
                  </a:lnTo>
                  <a:lnTo>
                    <a:pt x="735" y="402"/>
                  </a:lnTo>
                  <a:lnTo>
                    <a:pt x="728" y="381"/>
                  </a:lnTo>
                  <a:lnTo>
                    <a:pt x="722" y="358"/>
                  </a:lnTo>
                  <a:lnTo>
                    <a:pt x="711" y="309"/>
                  </a:lnTo>
                  <a:lnTo>
                    <a:pt x="700" y="255"/>
                  </a:lnTo>
                  <a:lnTo>
                    <a:pt x="697" y="240"/>
                  </a:lnTo>
                  <a:lnTo>
                    <a:pt x="694" y="231"/>
                  </a:lnTo>
                  <a:lnTo>
                    <a:pt x="692" y="222"/>
                  </a:lnTo>
                  <a:lnTo>
                    <a:pt x="687" y="213"/>
                  </a:lnTo>
                  <a:lnTo>
                    <a:pt x="683" y="205"/>
                  </a:lnTo>
                  <a:lnTo>
                    <a:pt x="679" y="197"/>
                  </a:lnTo>
                  <a:lnTo>
                    <a:pt x="674" y="189"/>
                  </a:lnTo>
                  <a:lnTo>
                    <a:pt x="668" y="182"/>
                  </a:lnTo>
                  <a:lnTo>
                    <a:pt x="662" y="174"/>
                  </a:lnTo>
                  <a:lnTo>
                    <a:pt x="655" y="168"/>
                  </a:lnTo>
                  <a:lnTo>
                    <a:pt x="648" y="161"/>
                  </a:lnTo>
                  <a:lnTo>
                    <a:pt x="639" y="155"/>
                  </a:lnTo>
                  <a:lnTo>
                    <a:pt x="631" y="150"/>
                  </a:lnTo>
                  <a:lnTo>
                    <a:pt x="622" y="145"/>
                  </a:lnTo>
                  <a:lnTo>
                    <a:pt x="613" y="140"/>
                  </a:lnTo>
                  <a:lnTo>
                    <a:pt x="603" y="135"/>
                  </a:lnTo>
                  <a:lnTo>
                    <a:pt x="592" y="131"/>
                  </a:lnTo>
                  <a:lnTo>
                    <a:pt x="580" y="127"/>
                  </a:lnTo>
                  <a:lnTo>
                    <a:pt x="569" y="124"/>
                  </a:lnTo>
                  <a:lnTo>
                    <a:pt x="559" y="122"/>
                  </a:lnTo>
                  <a:lnTo>
                    <a:pt x="549" y="121"/>
                  </a:lnTo>
                  <a:lnTo>
                    <a:pt x="537" y="122"/>
                  </a:lnTo>
                  <a:lnTo>
                    <a:pt x="527" y="124"/>
                  </a:lnTo>
                  <a:lnTo>
                    <a:pt x="518" y="128"/>
                  </a:lnTo>
                  <a:lnTo>
                    <a:pt x="510" y="131"/>
                  </a:lnTo>
                  <a:lnTo>
                    <a:pt x="494" y="140"/>
                  </a:lnTo>
                  <a:lnTo>
                    <a:pt x="478" y="150"/>
                  </a:lnTo>
                  <a:lnTo>
                    <a:pt x="457" y="167"/>
                  </a:lnTo>
                  <a:lnTo>
                    <a:pt x="433" y="187"/>
                  </a:lnTo>
                  <a:lnTo>
                    <a:pt x="409" y="209"/>
                  </a:lnTo>
                  <a:lnTo>
                    <a:pt x="383" y="233"/>
                  </a:lnTo>
                  <a:lnTo>
                    <a:pt x="358" y="258"/>
                  </a:lnTo>
                  <a:lnTo>
                    <a:pt x="332" y="284"/>
                  </a:lnTo>
                  <a:lnTo>
                    <a:pt x="308" y="309"/>
                  </a:lnTo>
                  <a:lnTo>
                    <a:pt x="284" y="334"/>
                  </a:lnTo>
                  <a:lnTo>
                    <a:pt x="246" y="372"/>
                  </a:lnTo>
                  <a:lnTo>
                    <a:pt x="218" y="400"/>
                  </a:lnTo>
                  <a:lnTo>
                    <a:pt x="207" y="410"/>
                  </a:lnTo>
                  <a:lnTo>
                    <a:pt x="199" y="417"/>
                  </a:lnTo>
                  <a:lnTo>
                    <a:pt x="192" y="423"/>
                  </a:lnTo>
                  <a:lnTo>
                    <a:pt x="188" y="425"/>
                  </a:lnTo>
                  <a:lnTo>
                    <a:pt x="179" y="427"/>
                  </a:lnTo>
                  <a:lnTo>
                    <a:pt x="180" y="417"/>
                  </a:lnTo>
                  <a:lnTo>
                    <a:pt x="185" y="392"/>
                  </a:lnTo>
                  <a:lnTo>
                    <a:pt x="192" y="360"/>
                  </a:lnTo>
                  <a:lnTo>
                    <a:pt x="201" y="322"/>
                  </a:lnTo>
                  <a:lnTo>
                    <a:pt x="211" y="283"/>
                  </a:lnTo>
                  <a:lnTo>
                    <a:pt x="224" y="239"/>
                  </a:lnTo>
                  <a:lnTo>
                    <a:pt x="239" y="194"/>
                  </a:lnTo>
                  <a:lnTo>
                    <a:pt x="255" y="149"/>
                  </a:lnTo>
                  <a:lnTo>
                    <a:pt x="272" y="105"/>
                  </a:lnTo>
                  <a:lnTo>
                    <a:pt x="275" y="100"/>
                  </a:lnTo>
                  <a:lnTo>
                    <a:pt x="276" y="94"/>
                  </a:lnTo>
                  <a:lnTo>
                    <a:pt x="277" y="89"/>
                  </a:lnTo>
                  <a:lnTo>
                    <a:pt x="278" y="84"/>
                  </a:lnTo>
                  <a:lnTo>
                    <a:pt x="278" y="78"/>
                  </a:lnTo>
                  <a:lnTo>
                    <a:pt x="277" y="72"/>
                  </a:lnTo>
                  <a:lnTo>
                    <a:pt x="276" y="67"/>
                  </a:lnTo>
                  <a:lnTo>
                    <a:pt x="274" y="62"/>
                  </a:lnTo>
                  <a:lnTo>
                    <a:pt x="271" y="55"/>
                  </a:lnTo>
                  <a:lnTo>
                    <a:pt x="266" y="48"/>
                  </a:lnTo>
                  <a:lnTo>
                    <a:pt x="261" y="42"/>
                  </a:lnTo>
                  <a:lnTo>
                    <a:pt x="254" y="36"/>
                  </a:lnTo>
                  <a:lnTo>
                    <a:pt x="246" y="30"/>
                  </a:lnTo>
                  <a:lnTo>
                    <a:pt x="237" y="23"/>
                  </a:lnTo>
                  <a:lnTo>
                    <a:pt x="226" y="18"/>
                  </a:lnTo>
                  <a:lnTo>
                    <a:pt x="215" y="13"/>
                  </a:lnTo>
                  <a:lnTo>
                    <a:pt x="201" y="7"/>
                  </a:lnTo>
                  <a:lnTo>
                    <a:pt x="187" y="3"/>
                  </a:lnTo>
                  <a:lnTo>
                    <a:pt x="174" y="1"/>
                  </a:lnTo>
                  <a:lnTo>
                    <a:pt x="1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91" name="Freeform 41"/>
            <p:cNvSpPr>
              <a:spLocks/>
            </p:cNvSpPr>
            <p:nvPr userDrawn="1"/>
          </p:nvSpPr>
          <p:spPr bwMode="gray">
            <a:xfrm>
              <a:off x="6666" y="603"/>
              <a:ext cx="60" cy="44"/>
            </a:xfrm>
            <a:custGeom>
              <a:avLst/>
              <a:gdLst>
                <a:gd name="T0" fmla="*/ 518 w 721"/>
                <a:gd name="T1" fmla="*/ 321 h 522"/>
                <a:gd name="T2" fmla="*/ 536 w 721"/>
                <a:gd name="T3" fmla="*/ 387 h 522"/>
                <a:gd name="T4" fmla="*/ 575 w 721"/>
                <a:gd name="T5" fmla="*/ 455 h 522"/>
                <a:gd name="T6" fmla="*/ 622 w 721"/>
                <a:gd name="T7" fmla="*/ 498 h 522"/>
                <a:gd name="T8" fmla="*/ 664 w 721"/>
                <a:gd name="T9" fmla="*/ 519 h 522"/>
                <a:gd name="T10" fmla="*/ 699 w 721"/>
                <a:gd name="T11" fmla="*/ 522 h 522"/>
                <a:gd name="T12" fmla="*/ 719 w 721"/>
                <a:gd name="T13" fmla="*/ 510 h 522"/>
                <a:gd name="T14" fmla="*/ 717 w 721"/>
                <a:gd name="T15" fmla="*/ 488 h 522"/>
                <a:gd name="T16" fmla="*/ 698 w 721"/>
                <a:gd name="T17" fmla="*/ 444 h 522"/>
                <a:gd name="T18" fmla="*/ 682 w 721"/>
                <a:gd name="T19" fmla="*/ 342 h 522"/>
                <a:gd name="T20" fmla="*/ 685 w 721"/>
                <a:gd name="T21" fmla="*/ 242 h 522"/>
                <a:gd name="T22" fmla="*/ 697 w 721"/>
                <a:gd name="T23" fmla="*/ 155 h 522"/>
                <a:gd name="T24" fmla="*/ 699 w 721"/>
                <a:gd name="T25" fmla="*/ 112 h 522"/>
                <a:gd name="T26" fmla="*/ 687 w 721"/>
                <a:gd name="T27" fmla="*/ 82 h 522"/>
                <a:gd name="T28" fmla="*/ 664 w 721"/>
                <a:gd name="T29" fmla="*/ 59 h 522"/>
                <a:gd name="T30" fmla="*/ 622 w 721"/>
                <a:gd name="T31" fmla="*/ 34 h 522"/>
                <a:gd name="T32" fmla="*/ 574 w 721"/>
                <a:gd name="T33" fmla="*/ 25 h 522"/>
                <a:gd name="T34" fmla="*/ 553 w 721"/>
                <a:gd name="T35" fmla="*/ 38 h 522"/>
                <a:gd name="T36" fmla="*/ 510 w 721"/>
                <a:gd name="T37" fmla="*/ 116 h 522"/>
                <a:gd name="T38" fmla="*/ 432 w 721"/>
                <a:gd name="T39" fmla="*/ 216 h 522"/>
                <a:gd name="T40" fmla="*/ 343 w 721"/>
                <a:gd name="T41" fmla="*/ 300 h 522"/>
                <a:gd name="T42" fmla="*/ 291 w 721"/>
                <a:gd name="T43" fmla="*/ 334 h 522"/>
                <a:gd name="T44" fmla="*/ 254 w 721"/>
                <a:gd name="T45" fmla="*/ 345 h 522"/>
                <a:gd name="T46" fmla="*/ 222 w 721"/>
                <a:gd name="T47" fmla="*/ 342 h 522"/>
                <a:gd name="T48" fmla="*/ 197 w 721"/>
                <a:gd name="T49" fmla="*/ 326 h 522"/>
                <a:gd name="T50" fmla="*/ 183 w 721"/>
                <a:gd name="T51" fmla="*/ 290 h 522"/>
                <a:gd name="T52" fmla="*/ 183 w 721"/>
                <a:gd name="T53" fmla="*/ 242 h 522"/>
                <a:gd name="T54" fmla="*/ 195 w 721"/>
                <a:gd name="T55" fmla="*/ 187 h 522"/>
                <a:gd name="T56" fmla="*/ 225 w 721"/>
                <a:gd name="T57" fmla="*/ 111 h 522"/>
                <a:gd name="T58" fmla="*/ 231 w 721"/>
                <a:gd name="T59" fmla="*/ 83 h 522"/>
                <a:gd name="T60" fmla="*/ 225 w 721"/>
                <a:gd name="T61" fmla="*/ 58 h 522"/>
                <a:gd name="T62" fmla="*/ 205 w 721"/>
                <a:gd name="T63" fmla="*/ 36 h 522"/>
                <a:gd name="T64" fmla="*/ 163 w 721"/>
                <a:gd name="T65" fmla="*/ 12 h 522"/>
                <a:gd name="T66" fmla="*/ 123 w 721"/>
                <a:gd name="T67" fmla="*/ 1 h 522"/>
                <a:gd name="T68" fmla="*/ 91 w 721"/>
                <a:gd name="T69" fmla="*/ 5 h 522"/>
                <a:gd name="T70" fmla="*/ 68 w 721"/>
                <a:gd name="T71" fmla="*/ 26 h 522"/>
                <a:gd name="T72" fmla="*/ 42 w 721"/>
                <a:gd name="T73" fmla="*/ 90 h 522"/>
                <a:gd name="T74" fmla="*/ 9 w 721"/>
                <a:gd name="T75" fmla="*/ 214 h 522"/>
                <a:gd name="T76" fmla="*/ 0 w 721"/>
                <a:gd name="T77" fmla="*/ 279 h 522"/>
                <a:gd name="T78" fmla="*/ 5 w 721"/>
                <a:gd name="T79" fmla="*/ 313 h 522"/>
                <a:gd name="T80" fmla="*/ 34 w 721"/>
                <a:gd name="T81" fmla="*/ 375 h 522"/>
                <a:gd name="T82" fmla="*/ 73 w 721"/>
                <a:gd name="T83" fmla="*/ 418 h 522"/>
                <a:gd name="T84" fmla="*/ 112 w 721"/>
                <a:gd name="T85" fmla="*/ 446 h 522"/>
                <a:gd name="T86" fmla="*/ 155 w 721"/>
                <a:gd name="T87" fmla="*/ 466 h 522"/>
                <a:gd name="T88" fmla="*/ 198 w 721"/>
                <a:gd name="T89" fmla="*/ 475 h 522"/>
                <a:gd name="T90" fmla="*/ 251 w 721"/>
                <a:gd name="T91" fmla="*/ 469 h 522"/>
                <a:gd name="T92" fmla="*/ 316 w 721"/>
                <a:gd name="T93" fmla="*/ 440 h 522"/>
                <a:gd name="T94" fmla="*/ 394 w 721"/>
                <a:gd name="T95" fmla="*/ 388 h 522"/>
                <a:gd name="T96" fmla="*/ 483 w 721"/>
                <a:gd name="T97" fmla="*/ 313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1" h="522">
                  <a:moveTo>
                    <a:pt x="515" y="282"/>
                  </a:moveTo>
                  <a:lnTo>
                    <a:pt x="516" y="294"/>
                  </a:lnTo>
                  <a:lnTo>
                    <a:pt x="516" y="307"/>
                  </a:lnTo>
                  <a:lnTo>
                    <a:pt x="518" y="321"/>
                  </a:lnTo>
                  <a:lnTo>
                    <a:pt x="520" y="332"/>
                  </a:lnTo>
                  <a:lnTo>
                    <a:pt x="522" y="344"/>
                  </a:lnTo>
                  <a:lnTo>
                    <a:pt x="528" y="367"/>
                  </a:lnTo>
                  <a:lnTo>
                    <a:pt x="536" y="387"/>
                  </a:lnTo>
                  <a:lnTo>
                    <a:pt x="544" y="406"/>
                  </a:lnTo>
                  <a:lnTo>
                    <a:pt x="553" y="424"/>
                  </a:lnTo>
                  <a:lnTo>
                    <a:pt x="564" y="440"/>
                  </a:lnTo>
                  <a:lnTo>
                    <a:pt x="575" y="455"/>
                  </a:lnTo>
                  <a:lnTo>
                    <a:pt x="587" y="468"/>
                  </a:lnTo>
                  <a:lnTo>
                    <a:pt x="599" y="480"/>
                  </a:lnTo>
                  <a:lnTo>
                    <a:pt x="610" y="490"/>
                  </a:lnTo>
                  <a:lnTo>
                    <a:pt x="622" y="498"/>
                  </a:lnTo>
                  <a:lnTo>
                    <a:pt x="634" y="505"/>
                  </a:lnTo>
                  <a:lnTo>
                    <a:pt x="645" y="511"/>
                  </a:lnTo>
                  <a:lnTo>
                    <a:pt x="655" y="516"/>
                  </a:lnTo>
                  <a:lnTo>
                    <a:pt x="664" y="519"/>
                  </a:lnTo>
                  <a:lnTo>
                    <a:pt x="673" y="521"/>
                  </a:lnTo>
                  <a:lnTo>
                    <a:pt x="683" y="522"/>
                  </a:lnTo>
                  <a:lnTo>
                    <a:pt x="692" y="522"/>
                  </a:lnTo>
                  <a:lnTo>
                    <a:pt x="699" y="522"/>
                  </a:lnTo>
                  <a:lnTo>
                    <a:pt x="706" y="520"/>
                  </a:lnTo>
                  <a:lnTo>
                    <a:pt x="712" y="518"/>
                  </a:lnTo>
                  <a:lnTo>
                    <a:pt x="716" y="515"/>
                  </a:lnTo>
                  <a:lnTo>
                    <a:pt x="719" y="510"/>
                  </a:lnTo>
                  <a:lnTo>
                    <a:pt x="721" y="505"/>
                  </a:lnTo>
                  <a:lnTo>
                    <a:pt x="721" y="500"/>
                  </a:lnTo>
                  <a:lnTo>
                    <a:pt x="720" y="494"/>
                  </a:lnTo>
                  <a:lnTo>
                    <a:pt x="717" y="488"/>
                  </a:lnTo>
                  <a:lnTo>
                    <a:pt x="711" y="478"/>
                  </a:lnTo>
                  <a:lnTo>
                    <a:pt x="706" y="467"/>
                  </a:lnTo>
                  <a:lnTo>
                    <a:pt x="702" y="455"/>
                  </a:lnTo>
                  <a:lnTo>
                    <a:pt x="698" y="444"/>
                  </a:lnTo>
                  <a:lnTo>
                    <a:pt x="692" y="420"/>
                  </a:lnTo>
                  <a:lnTo>
                    <a:pt x="687" y="394"/>
                  </a:lnTo>
                  <a:lnTo>
                    <a:pt x="684" y="368"/>
                  </a:lnTo>
                  <a:lnTo>
                    <a:pt x="682" y="342"/>
                  </a:lnTo>
                  <a:lnTo>
                    <a:pt x="682" y="315"/>
                  </a:lnTo>
                  <a:lnTo>
                    <a:pt x="682" y="290"/>
                  </a:lnTo>
                  <a:lnTo>
                    <a:pt x="683" y="265"/>
                  </a:lnTo>
                  <a:lnTo>
                    <a:pt x="685" y="242"/>
                  </a:lnTo>
                  <a:lnTo>
                    <a:pt x="687" y="221"/>
                  </a:lnTo>
                  <a:lnTo>
                    <a:pt x="690" y="202"/>
                  </a:lnTo>
                  <a:lnTo>
                    <a:pt x="694" y="172"/>
                  </a:lnTo>
                  <a:lnTo>
                    <a:pt x="697" y="155"/>
                  </a:lnTo>
                  <a:lnTo>
                    <a:pt x="699" y="143"/>
                  </a:lnTo>
                  <a:lnTo>
                    <a:pt x="700" y="132"/>
                  </a:lnTo>
                  <a:lnTo>
                    <a:pt x="700" y="122"/>
                  </a:lnTo>
                  <a:lnTo>
                    <a:pt x="699" y="112"/>
                  </a:lnTo>
                  <a:lnTo>
                    <a:pt x="697" y="103"/>
                  </a:lnTo>
                  <a:lnTo>
                    <a:pt x="695" y="96"/>
                  </a:lnTo>
                  <a:lnTo>
                    <a:pt x="691" y="89"/>
                  </a:lnTo>
                  <a:lnTo>
                    <a:pt x="687" y="82"/>
                  </a:lnTo>
                  <a:lnTo>
                    <a:pt x="682" y="76"/>
                  </a:lnTo>
                  <a:lnTo>
                    <a:pt x="676" y="69"/>
                  </a:lnTo>
                  <a:lnTo>
                    <a:pt x="671" y="64"/>
                  </a:lnTo>
                  <a:lnTo>
                    <a:pt x="664" y="59"/>
                  </a:lnTo>
                  <a:lnTo>
                    <a:pt x="651" y="50"/>
                  </a:lnTo>
                  <a:lnTo>
                    <a:pt x="638" y="42"/>
                  </a:lnTo>
                  <a:lnTo>
                    <a:pt x="636" y="41"/>
                  </a:lnTo>
                  <a:lnTo>
                    <a:pt x="622" y="34"/>
                  </a:lnTo>
                  <a:lnTo>
                    <a:pt x="609" y="29"/>
                  </a:lnTo>
                  <a:lnTo>
                    <a:pt x="596" y="26"/>
                  </a:lnTo>
                  <a:lnTo>
                    <a:pt x="584" y="24"/>
                  </a:lnTo>
                  <a:lnTo>
                    <a:pt x="574" y="25"/>
                  </a:lnTo>
                  <a:lnTo>
                    <a:pt x="565" y="28"/>
                  </a:lnTo>
                  <a:lnTo>
                    <a:pt x="561" y="30"/>
                  </a:lnTo>
                  <a:lnTo>
                    <a:pt x="557" y="34"/>
                  </a:lnTo>
                  <a:lnTo>
                    <a:pt x="553" y="38"/>
                  </a:lnTo>
                  <a:lnTo>
                    <a:pt x="551" y="43"/>
                  </a:lnTo>
                  <a:lnTo>
                    <a:pt x="540" y="66"/>
                  </a:lnTo>
                  <a:lnTo>
                    <a:pt x="526" y="91"/>
                  </a:lnTo>
                  <a:lnTo>
                    <a:pt x="510" y="116"/>
                  </a:lnTo>
                  <a:lnTo>
                    <a:pt x="493" y="142"/>
                  </a:lnTo>
                  <a:lnTo>
                    <a:pt x="473" y="167"/>
                  </a:lnTo>
                  <a:lnTo>
                    <a:pt x="453" y="192"/>
                  </a:lnTo>
                  <a:lnTo>
                    <a:pt x="432" y="216"/>
                  </a:lnTo>
                  <a:lnTo>
                    <a:pt x="409" y="240"/>
                  </a:lnTo>
                  <a:lnTo>
                    <a:pt x="388" y="262"/>
                  </a:lnTo>
                  <a:lnTo>
                    <a:pt x="365" y="282"/>
                  </a:lnTo>
                  <a:lnTo>
                    <a:pt x="343" y="300"/>
                  </a:lnTo>
                  <a:lnTo>
                    <a:pt x="322" y="315"/>
                  </a:lnTo>
                  <a:lnTo>
                    <a:pt x="310" y="323"/>
                  </a:lnTo>
                  <a:lnTo>
                    <a:pt x="300" y="329"/>
                  </a:lnTo>
                  <a:lnTo>
                    <a:pt x="291" y="334"/>
                  </a:lnTo>
                  <a:lnTo>
                    <a:pt x="281" y="338"/>
                  </a:lnTo>
                  <a:lnTo>
                    <a:pt x="272" y="341"/>
                  </a:lnTo>
                  <a:lnTo>
                    <a:pt x="262" y="344"/>
                  </a:lnTo>
                  <a:lnTo>
                    <a:pt x="254" y="345"/>
                  </a:lnTo>
                  <a:lnTo>
                    <a:pt x="246" y="346"/>
                  </a:lnTo>
                  <a:lnTo>
                    <a:pt x="238" y="345"/>
                  </a:lnTo>
                  <a:lnTo>
                    <a:pt x="230" y="344"/>
                  </a:lnTo>
                  <a:lnTo>
                    <a:pt x="222" y="342"/>
                  </a:lnTo>
                  <a:lnTo>
                    <a:pt x="214" y="339"/>
                  </a:lnTo>
                  <a:lnTo>
                    <a:pt x="208" y="336"/>
                  </a:lnTo>
                  <a:lnTo>
                    <a:pt x="202" y="331"/>
                  </a:lnTo>
                  <a:lnTo>
                    <a:pt x="197" y="326"/>
                  </a:lnTo>
                  <a:lnTo>
                    <a:pt x="193" y="320"/>
                  </a:lnTo>
                  <a:lnTo>
                    <a:pt x="188" y="310"/>
                  </a:lnTo>
                  <a:lnTo>
                    <a:pt x="185" y="301"/>
                  </a:lnTo>
                  <a:lnTo>
                    <a:pt x="183" y="290"/>
                  </a:lnTo>
                  <a:lnTo>
                    <a:pt x="181" y="279"/>
                  </a:lnTo>
                  <a:lnTo>
                    <a:pt x="181" y="267"/>
                  </a:lnTo>
                  <a:lnTo>
                    <a:pt x="181" y="255"/>
                  </a:lnTo>
                  <a:lnTo>
                    <a:pt x="183" y="242"/>
                  </a:lnTo>
                  <a:lnTo>
                    <a:pt x="185" y="229"/>
                  </a:lnTo>
                  <a:lnTo>
                    <a:pt x="187" y="214"/>
                  </a:lnTo>
                  <a:lnTo>
                    <a:pt x="191" y="201"/>
                  </a:lnTo>
                  <a:lnTo>
                    <a:pt x="195" y="187"/>
                  </a:lnTo>
                  <a:lnTo>
                    <a:pt x="199" y="174"/>
                  </a:lnTo>
                  <a:lnTo>
                    <a:pt x="209" y="146"/>
                  </a:lnTo>
                  <a:lnTo>
                    <a:pt x="221" y="120"/>
                  </a:lnTo>
                  <a:lnTo>
                    <a:pt x="225" y="111"/>
                  </a:lnTo>
                  <a:lnTo>
                    <a:pt x="227" y="104"/>
                  </a:lnTo>
                  <a:lnTo>
                    <a:pt x="229" y="97"/>
                  </a:lnTo>
                  <a:lnTo>
                    <a:pt x="231" y="90"/>
                  </a:lnTo>
                  <a:lnTo>
                    <a:pt x="231" y="83"/>
                  </a:lnTo>
                  <a:lnTo>
                    <a:pt x="231" y="77"/>
                  </a:lnTo>
                  <a:lnTo>
                    <a:pt x="229" y="71"/>
                  </a:lnTo>
                  <a:lnTo>
                    <a:pt x="228" y="64"/>
                  </a:lnTo>
                  <a:lnTo>
                    <a:pt x="225" y="58"/>
                  </a:lnTo>
                  <a:lnTo>
                    <a:pt x="221" y="52"/>
                  </a:lnTo>
                  <a:lnTo>
                    <a:pt x="216" y="47"/>
                  </a:lnTo>
                  <a:lnTo>
                    <a:pt x="211" y="42"/>
                  </a:lnTo>
                  <a:lnTo>
                    <a:pt x="205" y="36"/>
                  </a:lnTo>
                  <a:lnTo>
                    <a:pt x="198" y="31"/>
                  </a:lnTo>
                  <a:lnTo>
                    <a:pt x="190" y="26"/>
                  </a:lnTo>
                  <a:lnTo>
                    <a:pt x="181" y="20"/>
                  </a:lnTo>
                  <a:lnTo>
                    <a:pt x="163" y="12"/>
                  </a:lnTo>
                  <a:lnTo>
                    <a:pt x="146" y="5"/>
                  </a:lnTo>
                  <a:lnTo>
                    <a:pt x="138" y="3"/>
                  </a:lnTo>
                  <a:lnTo>
                    <a:pt x="130" y="2"/>
                  </a:lnTo>
                  <a:lnTo>
                    <a:pt x="123" y="1"/>
                  </a:lnTo>
                  <a:lnTo>
                    <a:pt x="115" y="0"/>
                  </a:lnTo>
                  <a:lnTo>
                    <a:pt x="106" y="1"/>
                  </a:lnTo>
                  <a:lnTo>
                    <a:pt x="98" y="2"/>
                  </a:lnTo>
                  <a:lnTo>
                    <a:pt x="91" y="5"/>
                  </a:lnTo>
                  <a:lnTo>
                    <a:pt x="84" y="8"/>
                  </a:lnTo>
                  <a:lnTo>
                    <a:pt x="78" y="13"/>
                  </a:lnTo>
                  <a:lnTo>
                    <a:pt x="73" y="18"/>
                  </a:lnTo>
                  <a:lnTo>
                    <a:pt x="68" y="26"/>
                  </a:lnTo>
                  <a:lnTo>
                    <a:pt x="63" y="33"/>
                  </a:lnTo>
                  <a:lnTo>
                    <a:pt x="57" y="48"/>
                  </a:lnTo>
                  <a:lnTo>
                    <a:pt x="50" y="66"/>
                  </a:lnTo>
                  <a:lnTo>
                    <a:pt x="42" y="90"/>
                  </a:lnTo>
                  <a:lnTo>
                    <a:pt x="34" y="116"/>
                  </a:lnTo>
                  <a:lnTo>
                    <a:pt x="25" y="146"/>
                  </a:lnTo>
                  <a:lnTo>
                    <a:pt x="17" y="179"/>
                  </a:lnTo>
                  <a:lnTo>
                    <a:pt x="9" y="214"/>
                  </a:lnTo>
                  <a:lnTo>
                    <a:pt x="2" y="252"/>
                  </a:lnTo>
                  <a:lnTo>
                    <a:pt x="1" y="260"/>
                  </a:lnTo>
                  <a:lnTo>
                    <a:pt x="0" y="270"/>
                  </a:lnTo>
                  <a:lnTo>
                    <a:pt x="0" y="279"/>
                  </a:lnTo>
                  <a:lnTo>
                    <a:pt x="1" y="287"/>
                  </a:lnTo>
                  <a:lnTo>
                    <a:pt x="2" y="296"/>
                  </a:lnTo>
                  <a:lnTo>
                    <a:pt x="3" y="305"/>
                  </a:lnTo>
                  <a:lnTo>
                    <a:pt x="5" y="313"/>
                  </a:lnTo>
                  <a:lnTo>
                    <a:pt x="8" y="323"/>
                  </a:lnTo>
                  <a:lnTo>
                    <a:pt x="14" y="340"/>
                  </a:lnTo>
                  <a:lnTo>
                    <a:pt x="24" y="357"/>
                  </a:lnTo>
                  <a:lnTo>
                    <a:pt x="34" y="375"/>
                  </a:lnTo>
                  <a:lnTo>
                    <a:pt x="46" y="391"/>
                  </a:lnTo>
                  <a:lnTo>
                    <a:pt x="55" y="400"/>
                  </a:lnTo>
                  <a:lnTo>
                    <a:pt x="63" y="408"/>
                  </a:lnTo>
                  <a:lnTo>
                    <a:pt x="73" y="418"/>
                  </a:lnTo>
                  <a:lnTo>
                    <a:pt x="83" y="425"/>
                  </a:lnTo>
                  <a:lnTo>
                    <a:pt x="92" y="433"/>
                  </a:lnTo>
                  <a:lnTo>
                    <a:pt x="102" y="440"/>
                  </a:lnTo>
                  <a:lnTo>
                    <a:pt x="112" y="446"/>
                  </a:lnTo>
                  <a:lnTo>
                    <a:pt x="124" y="452"/>
                  </a:lnTo>
                  <a:lnTo>
                    <a:pt x="134" y="457"/>
                  </a:lnTo>
                  <a:lnTo>
                    <a:pt x="145" y="461"/>
                  </a:lnTo>
                  <a:lnTo>
                    <a:pt x="155" y="466"/>
                  </a:lnTo>
                  <a:lnTo>
                    <a:pt x="166" y="469"/>
                  </a:lnTo>
                  <a:lnTo>
                    <a:pt x="177" y="472"/>
                  </a:lnTo>
                  <a:lnTo>
                    <a:pt x="188" y="474"/>
                  </a:lnTo>
                  <a:lnTo>
                    <a:pt x="198" y="475"/>
                  </a:lnTo>
                  <a:lnTo>
                    <a:pt x="208" y="475"/>
                  </a:lnTo>
                  <a:lnTo>
                    <a:pt x="222" y="475"/>
                  </a:lnTo>
                  <a:lnTo>
                    <a:pt x="236" y="473"/>
                  </a:lnTo>
                  <a:lnTo>
                    <a:pt x="251" y="469"/>
                  </a:lnTo>
                  <a:lnTo>
                    <a:pt x="266" y="463"/>
                  </a:lnTo>
                  <a:lnTo>
                    <a:pt x="283" y="457"/>
                  </a:lnTo>
                  <a:lnTo>
                    <a:pt x="299" y="449"/>
                  </a:lnTo>
                  <a:lnTo>
                    <a:pt x="316" y="440"/>
                  </a:lnTo>
                  <a:lnTo>
                    <a:pt x="335" y="430"/>
                  </a:lnTo>
                  <a:lnTo>
                    <a:pt x="354" y="418"/>
                  </a:lnTo>
                  <a:lnTo>
                    <a:pt x="374" y="403"/>
                  </a:lnTo>
                  <a:lnTo>
                    <a:pt x="394" y="388"/>
                  </a:lnTo>
                  <a:lnTo>
                    <a:pt x="414" y="372"/>
                  </a:lnTo>
                  <a:lnTo>
                    <a:pt x="437" y="353"/>
                  </a:lnTo>
                  <a:lnTo>
                    <a:pt x="459" y="334"/>
                  </a:lnTo>
                  <a:lnTo>
                    <a:pt x="483" y="313"/>
                  </a:lnTo>
                  <a:lnTo>
                    <a:pt x="506" y="291"/>
                  </a:lnTo>
                  <a:lnTo>
                    <a:pt x="515" y="2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92" name="Freeform 42"/>
            <p:cNvSpPr>
              <a:spLocks/>
            </p:cNvSpPr>
            <p:nvPr userDrawn="1"/>
          </p:nvSpPr>
          <p:spPr bwMode="gray">
            <a:xfrm>
              <a:off x="6739" y="604"/>
              <a:ext cx="18" cy="42"/>
            </a:xfrm>
            <a:custGeom>
              <a:avLst/>
              <a:gdLst>
                <a:gd name="T0" fmla="*/ 85 w 214"/>
                <a:gd name="T1" fmla="*/ 0 h 504"/>
                <a:gd name="T2" fmla="*/ 74 w 214"/>
                <a:gd name="T3" fmla="*/ 2 h 504"/>
                <a:gd name="T4" fmla="*/ 65 w 214"/>
                <a:gd name="T5" fmla="*/ 6 h 504"/>
                <a:gd name="T6" fmla="*/ 56 w 214"/>
                <a:gd name="T7" fmla="*/ 13 h 504"/>
                <a:gd name="T8" fmla="*/ 44 w 214"/>
                <a:gd name="T9" fmla="*/ 29 h 504"/>
                <a:gd name="T10" fmla="*/ 31 w 214"/>
                <a:gd name="T11" fmla="*/ 57 h 504"/>
                <a:gd name="T12" fmla="*/ 19 w 214"/>
                <a:gd name="T13" fmla="*/ 102 h 504"/>
                <a:gd name="T14" fmla="*/ 9 w 214"/>
                <a:gd name="T15" fmla="*/ 155 h 504"/>
                <a:gd name="T16" fmla="*/ 2 w 214"/>
                <a:gd name="T17" fmla="*/ 206 h 504"/>
                <a:gd name="T18" fmla="*/ 0 w 214"/>
                <a:gd name="T19" fmla="*/ 254 h 504"/>
                <a:gd name="T20" fmla="*/ 2 w 214"/>
                <a:gd name="T21" fmla="*/ 299 h 504"/>
                <a:gd name="T22" fmla="*/ 9 w 214"/>
                <a:gd name="T23" fmla="*/ 341 h 504"/>
                <a:gd name="T24" fmla="*/ 19 w 214"/>
                <a:gd name="T25" fmla="*/ 380 h 504"/>
                <a:gd name="T26" fmla="*/ 33 w 214"/>
                <a:gd name="T27" fmla="*/ 413 h 504"/>
                <a:gd name="T28" fmla="*/ 51 w 214"/>
                <a:gd name="T29" fmla="*/ 443 h 504"/>
                <a:gd name="T30" fmla="*/ 74 w 214"/>
                <a:gd name="T31" fmla="*/ 468 h 504"/>
                <a:gd name="T32" fmla="*/ 100 w 214"/>
                <a:gd name="T33" fmla="*/ 486 h 504"/>
                <a:gd name="T34" fmla="*/ 130 w 214"/>
                <a:gd name="T35" fmla="*/ 498 h 504"/>
                <a:gd name="T36" fmla="*/ 154 w 214"/>
                <a:gd name="T37" fmla="*/ 504 h 504"/>
                <a:gd name="T38" fmla="*/ 171 w 214"/>
                <a:gd name="T39" fmla="*/ 504 h 504"/>
                <a:gd name="T40" fmla="*/ 184 w 214"/>
                <a:gd name="T41" fmla="*/ 502 h 504"/>
                <a:gd name="T42" fmla="*/ 194 w 214"/>
                <a:gd name="T43" fmla="*/ 497 h 504"/>
                <a:gd name="T44" fmla="*/ 199 w 214"/>
                <a:gd name="T45" fmla="*/ 488 h 504"/>
                <a:gd name="T46" fmla="*/ 199 w 214"/>
                <a:gd name="T47" fmla="*/ 479 h 504"/>
                <a:gd name="T48" fmla="*/ 191 w 214"/>
                <a:gd name="T49" fmla="*/ 459 h 504"/>
                <a:gd name="T50" fmla="*/ 180 w 214"/>
                <a:gd name="T51" fmla="*/ 424 h 504"/>
                <a:gd name="T52" fmla="*/ 172 w 214"/>
                <a:gd name="T53" fmla="*/ 384 h 504"/>
                <a:gd name="T54" fmla="*/ 167 w 214"/>
                <a:gd name="T55" fmla="*/ 341 h 504"/>
                <a:gd name="T56" fmla="*/ 167 w 214"/>
                <a:gd name="T57" fmla="*/ 295 h 504"/>
                <a:gd name="T58" fmla="*/ 170 w 214"/>
                <a:gd name="T59" fmla="*/ 249 h 504"/>
                <a:gd name="T60" fmla="*/ 179 w 214"/>
                <a:gd name="T61" fmla="*/ 202 h 504"/>
                <a:gd name="T62" fmla="*/ 192 w 214"/>
                <a:gd name="T63" fmla="*/ 157 h 504"/>
                <a:gd name="T64" fmla="*/ 205 w 214"/>
                <a:gd name="T65" fmla="*/ 125 h 504"/>
                <a:gd name="T66" fmla="*/ 212 w 214"/>
                <a:gd name="T67" fmla="*/ 104 h 504"/>
                <a:gd name="T68" fmla="*/ 214 w 214"/>
                <a:gd name="T69" fmla="*/ 87 h 504"/>
                <a:gd name="T70" fmla="*/ 212 w 214"/>
                <a:gd name="T71" fmla="*/ 72 h 504"/>
                <a:gd name="T72" fmla="*/ 206 w 214"/>
                <a:gd name="T73" fmla="*/ 57 h 504"/>
                <a:gd name="T74" fmla="*/ 196 w 214"/>
                <a:gd name="T75" fmla="*/ 45 h 504"/>
                <a:gd name="T76" fmla="*/ 183 w 214"/>
                <a:gd name="T77" fmla="*/ 34 h 504"/>
                <a:gd name="T78" fmla="*/ 165 w 214"/>
                <a:gd name="T79" fmla="*/ 23 h 504"/>
                <a:gd name="T80" fmla="*/ 136 w 214"/>
                <a:gd name="T81" fmla="*/ 9 h 504"/>
                <a:gd name="T82" fmla="*/ 104 w 214"/>
                <a:gd name="T83" fmla="*/ 1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14" h="504">
                  <a:moveTo>
                    <a:pt x="91" y="0"/>
                  </a:moveTo>
                  <a:lnTo>
                    <a:pt x="85" y="0"/>
                  </a:lnTo>
                  <a:lnTo>
                    <a:pt x="80" y="1"/>
                  </a:lnTo>
                  <a:lnTo>
                    <a:pt x="74" y="2"/>
                  </a:lnTo>
                  <a:lnTo>
                    <a:pt x="69" y="4"/>
                  </a:lnTo>
                  <a:lnTo>
                    <a:pt x="65" y="6"/>
                  </a:lnTo>
                  <a:lnTo>
                    <a:pt x="60" y="9"/>
                  </a:lnTo>
                  <a:lnTo>
                    <a:pt x="56" y="13"/>
                  </a:lnTo>
                  <a:lnTo>
                    <a:pt x="51" y="17"/>
                  </a:lnTo>
                  <a:lnTo>
                    <a:pt x="44" y="29"/>
                  </a:lnTo>
                  <a:lnTo>
                    <a:pt x="37" y="41"/>
                  </a:lnTo>
                  <a:lnTo>
                    <a:pt x="31" y="57"/>
                  </a:lnTo>
                  <a:lnTo>
                    <a:pt x="26" y="76"/>
                  </a:lnTo>
                  <a:lnTo>
                    <a:pt x="19" y="102"/>
                  </a:lnTo>
                  <a:lnTo>
                    <a:pt x="13" y="130"/>
                  </a:lnTo>
                  <a:lnTo>
                    <a:pt x="9" y="155"/>
                  </a:lnTo>
                  <a:lnTo>
                    <a:pt x="5" y="181"/>
                  </a:lnTo>
                  <a:lnTo>
                    <a:pt x="2" y="206"/>
                  </a:lnTo>
                  <a:lnTo>
                    <a:pt x="0" y="231"/>
                  </a:lnTo>
                  <a:lnTo>
                    <a:pt x="0" y="254"/>
                  </a:lnTo>
                  <a:lnTo>
                    <a:pt x="0" y="278"/>
                  </a:lnTo>
                  <a:lnTo>
                    <a:pt x="2" y="299"/>
                  </a:lnTo>
                  <a:lnTo>
                    <a:pt x="5" y="321"/>
                  </a:lnTo>
                  <a:lnTo>
                    <a:pt x="9" y="341"/>
                  </a:lnTo>
                  <a:lnTo>
                    <a:pt x="14" y="360"/>
                  </a:lnTo>
                  <a:lnTo>
                    <a:pt x="19" y="380"/>
                  </a:lnTo>
                  <a:lnTo>
                    <a:pt x="26" y="397"/>
                  </a:lnTo>
                  <a:lnTo>
                    <a:pt x="33" y="413"/>
                  </a:lnTo>
                  <a:lnTo>
                    <a:pt x="42" y="429"/>
                  </a:lnTo>
                  <a:lnTo>
                    <a:pt x="51" y="443"/>
                  </a:lnTo>
                  <a:lnTo>
                    <a:pt x="63" y="456"/>
                  </a:lnTo>
                  <a:lnTo>
                    <a:pt x="74" y="468"/>
                  </a:lnTo>
                  <a:lnTo>
                    <a:pt x="87" y="478"/>
                  </a:lnTo>
                  <a:lnTo>
                    <a:pt x="100" y="486"/>
                  </a:lnTo>
                  <a:lnTo>
                    <a:pt x="115" y="493"/>
                  </a:lnTo>
                  <a:lnTo>
                    <a:pt x="130" y="498"/>
                  </a:lnTo>
                  <a:lnTo>
                    <a:pt x="145" y="502"/>
                  </a:lnTo>
                  <a:lnTo>
                    <a:pt x="154" y="504"/>
                  </a:lnTo>
                  <a:lnTo>
                    <a:pt x="164" y="504"/>
                  </a:lnTo>
                  <a:lnTo>
                    <a:pt x="171" y="504"/>
                  </a:lnTo>
                  <a:lnTo>
                    <a:pt x="178" y="503"/>
                  </a:lnTo>
                  <a:lnTo>
                    <a:pt x="184" y="502"/>
                  </a:lnTo>
                  <a:lnTo>
                    <a:pt x="190" y="500"/>
                  </a:lnTo>
                  <a:lnTo>
                    <a:pt x="194" y="497"/>
                  </a:lnTo>
                  <a:lnTo>
                    <a:pt x="197" y="493"/>
                  </a:lnTo>
                  <a:lnTo>
                    <a:pt x="199" y="488"/>
                  </a:lnTo>
                  <a:lnTo>
                    <a:pt x="199" y="484"/>
                  </a:lnTo>
                  <a:lnTo>
                    <a:pt x="199" y="479"/>
                  </a:lnTo>
                  <a:lnTo>
                    <a:pt x="197" y="475"/>
                  </a:lnTo>
                  <a:lnTo>
                    <a:pt x="191" y="459"/>
                  </a:lnTo>
                  <a:lnTo>
                    <a:pt x="185" y="442"/>
                  </a:lnTo>
                  <a:lnTo>
                    <a:pt x="180" y="424"/>
                  </a:lnTo>
                  <a:lnTo>
                    <a:pt x="175" y="404"/>
                  </a:lnTo>
                  <a:lnTo>
                    <a:pt x="172" y="384"/>
                  </a:lnTo>
                  <a:lnTo>
                    <a:pt x="169" y="362"/>
                  </a:lnTo>
                  <a:lnTo>
                    <a:pt x="167" y="341"/>
                  </a:lnTo>
                  <a:lnTo>
                    <a:pt x="167" y="319"/>
                  </a:lnTo>
                  <a:lnTo>
                    <a:pt x="167" y="295"/>
                  </a:lnTo>
                  <a:lnTo>
                    <a:pt x="168" y="273"/>
                  </a:lnTo>
                  <a:lnTo>
                    <a:pt x="170" y="249"/>
                  </a:lnTo>
                  <a:lnTo>
                    <a:pt x="174" y="226"/>
                  </a:lnTo>
                  <a:lnTo>
                    <a:pt x="179" y="202"/>
                  </a:lnTo>
                  <a:lnTo>
                    <a:pt x="185" y="180"/>
                  </a:lnTo>
                  <a:lnTo>
                    <a:pt x="192" y="157"/>
                  </a:lnTo>
                  <a:lnTo>
                    <a:pt x="200" y="135"/>
                  </a:lnTo>
                  <a:lnTo>
                    <a:pt x="205" y="125"/>
                  </a:lnTo>
                  <a:lnTo>
                    <a:pt x="209" y="114"/>
                  </a:lnTo>
                  <a:lnTo>
                    <a:pt x="212" y="104"/>
                  </a:lnTo>
                  <a:lnTo>
                    <a:pt x="213" y="96"/>
                  </a:lnTo>
                  <a:lnTo>
                    <a:pt x="214" y="87"/>
                  </a:lnTo>
                  <a:lnTo>
                    <a:pt x="214" y="79"/>
                  </a:lnTo>
                  <a:lnTo>
                    <a:pt x="212" y="72"/>
                  </a:lnTo>
                  <a:lnTo>
                    <a:pt x="210" y="64"/>
                  </a:lnTo>
                  <a:lnTo>
                    <a:pt x="206" y="57"/>
                  </a:lnTo>
                  <a:lnTo>
                    <a:pt x="202" y="51"/>
                  </a:lnTo>
                  <a:lnTo>
                    <a:pt x="196" y="45"/>
                  </a:lnTo>
                  <a:lnTo>
                    <a:pt x="190" y="39"/>
                  </a:lnTo>
                  <a:lnTo>
                    <a:pt x="183" y="34"/>
                  </a:lnTo>
                  <a:lnTo>
                    <a:pt x="175" y="28"/>
                  </a:lnTo>
                  <a:lnTo>
                    <a:pt x="165" y="23"/>
                  </a:lnTo>
                  <a:lnTo>
                    <a:pt x="154" y="17"/>
                  </a:lnTo>
                  <a:lnTo>
                    <a:pt x="136" y="9"/>
                  </a:lnTo>
                  <a:lnTo>
                    <a:pt x="119" y="4"/>
                  </a:lnTo>
                  <a:lnTo>
                    <a:pt x="104" y="1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93" name="Freeform 43"/>
            <p:cNvSpPr>
              <a:spLocks/>
            </p:cNvSpPr>
            <p:nvPr userDrawn="1"/>
          </p:nvSpPr>
          <p:spPr bwMode="gray">
            <a:xfrm>
              <a:off x="6966" y="608"/>
              <a:ext cx="26" cy="41"/>
            </a:xfrm>
            <a:custGeom>
              <a:avLst/>
              <a:gdLst>
                <a:gd name="T0" fmla="*/ 91 w 315"/>
                <a:gd name="T1" fmla="*/ 120 h 486"/>
                <a:gd name="T2" fmla="*/ 110 w 315"/>
                <a:gd name="T3" fmla="*/ 124 h 486"/>
                <a:gd name="T4" fmla="*/ 128 w 315"/>
                <a:gd name="T5" fmla="*/ 132 h 486"/>
                <a:gd name="T6" fmla="*/ 144 w 315"/>
                <a:gd name="T7" fmla="*/ 143 h 486"/>
                <a:gd name="T8" fmla="*/ 160 w 315"/>
                <a:gd name="T9" fmla="*/ 161 h 486"/>
                <a:gd name="T10" fmla="*/ 172 w 315"/>
                <a:gd name="T11" fmla="*/ 183 h 486"/>
                <a:gd name="T12" fmla="*/ 180 w 315"/>
                <a:gd name="T13" fmla="*/ 206 h 486"/>
                <a:gd name="T14" fmla="*/ 183 w 315"/>
                <a:gd name="T15" fmla="*/ 228 h 486"/>
                <a:gd name="T16" fmla="*/ 181 w 315"/>
                <a:gd name="T17" fmla="*/ 251 h 486"/>
                <a:gd name="T18" fmla="*/ 174 w 315"/>
                <a:gd name="T19" fmla="*/ 279 h 486"/>
                <a:gd name="T20" fmla="*/ 161 w 315"/>
                <a:gd name="T21" fmla="*/ 304 h 486"/>
                <a:gd name="T22" fmla="*/ 144 w 315"/>
                <a:gd name="T23" fmla="*/ 327 h 486"/>
                <a:gd name="T24" fmla="*/ 123 w 315"/>
                <a:gd name="T25" fmla="*/ 347 h 486"/>
                <a:gd name="T26" fmla="*/ 100 w 315"/>
                <a:gd name="T27" fmla="*/ 363 h 486"/>
                <a:gd name="T28" fmla="*/ 74 w 315"/>
                <a:gd name="T29" fmla="*/ 374 h 486"/>
                <a:gd name="T30" fmla="*/ 47 w 315"/>
                <a:gd name="T31" fmla="*/ 380 h 486"/>
                <a:gd name="T32" fmla="*/ 0 w 315"/>
                <a:gd name="T33" fmla="*/ 434 h 486"/>
                <a:gd name="T34" fmla="*/ 74 w 315"/>
                <a:gd name="T35" fmla="*/ 486 h 486"/>
                <a:gd name="T36" fmla="*/ 97 w 315"/>
                <a:gd name="T37" fmla="*/ 484 h 486"/>
                <a:gd name="T38" fmla="*/ 129 w 315"/>
                <a:gd name="T39" fmla="*/ 476 h 486"/>
                <a:gd name="T40" fmla="*/ 172 w 315"/>
                <a:gd name="T41" fmla="*/ 460 h 486"/>
                <a:gd name="T42" fmla="*/ 213 w 315"/>
                <a:gd name="T43" fmla="*/ 435 h 486"/>
                <a:gd name="T44" fmla="*/ 250 w 315"/>
                <a:gd name="T45" fmla="*/ 406 h 486"/>
                <a:gd name="T46" fmla="*/ 273 w 315"/>
                <a:gd name="T47" fmla="*/ 379 h 486"/>
                <a:gd name="T48" fmla="*/ 286 w 315"/>
                <a:gd name="T49" fmla="*/ 361 h 486"/>
                <a:gd name="T50" fmla="*/ 297 w 315"/>
                <a:gd name="T51" fmla="*/ 340 h 486"/>
                <a:gd name="T52" fmla="*/ 306 w 315"/>
                <a:gd name="T53" fmla="*/ 320 h 486"/>
                <a:gd name="T54" fmla="*/ 312 w 315"/>
                <a:gd name="T55" fmla="*/ 297 h 486"/>
                <a:gd name="T56" fmla="*/ 315 w 315"/>
                <a:gd name="T57" fmla="*/ 275 h 486"/>
                <a:gd name="T58" fmla="*/ 315 w 315"/>
                <a:gd name="T59" fmla="*/ 249 h 486"/>
                <a:gd name="T60" fmla="*/ 312 w 315"/>
                <a:gd name="T61" fmla="*/ 221 h 486"/>
                <a:gd name="T62" fmla="*/ 306 w 315"/>
                <a:gd name="T63" fmla="*/ 194 h 486"/>
                <a:gd name="T64" fmla="*/ 298 w 315"/>
                <a:gd name="T65" fmla="*/ 169 h 486"/>
                <a:gd name="T66" fmla="*/ 287 w 315"/>
                <a:gd name="T67" fmla="*/ 144 h 486"/>
                <a:gd name="T68" fmla="*/ 274 w 315"/>
                <a:gd name="T69" fmla="*/ 122 h 486"/>
                <a:gd name="T70" fmla="*/ 259 w 315"/>
                <a:gd name="T71" fmla="*/ 101 h 486"/>
                <a:gd name="T72" fmla="*/ 243 w 315"/>
                <a:gd name="T73" fmla="*/ 82 h 486"/>
                <a:gd name="T74" fmla="*/ 224 w 315"/>
                <a:gd name="T75" fmla="*/ 65 h 486"/>
                <a:gd name="T76" fmla="*/ 205 w 315"/>
                <a:gd name="T77" fmla="*/ 49 h 486"/>
                <a:gd name="T78" fmla="*/ 184 w 315"/>
                <a:gd name="T79" fmla="*/ 36 h 486"/>
                <a:gd name="T80" fmla="*/ 163 w 315"/>
                <a:gd name="T81" fmla="*/ 25 h 486"/>
                <a:gd name="T82" fmla="*/ 141 w 315"/>
                <a:gd name="T83" fmla="*/ 15 h 486"/>
                <a:gd name="T84" fmla="*/ 118 w 315"/>
                <a:gd name="T85" fmla="*/ 7 h 486"/>
                <a:gd name="T86" fmla="*/ 95 w 315"/>
                <a:gd name="T87" fmla="*/ 3 h 486"/>
                <a:gd name="T88" fmla="*/ 72 w 315"/>
                <a:gd name="T89" fmla="*/ 0 h 486"/>
                <a:gd name="T90" fmla="*/ 21 w 315"/>
                <a:gd name="T91" fmla="*/ 68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5" h="486">
                  <a:moveTo>
                    <a:pt x="80" y="120"/>
                  </a:moveTo>
                  <a:lnTo>
                    <a:pt x="91" y="120"/>
                  </a:lnTo>
                  <a:lnTo>
                    <a:pt x="101" y="122"/>
                  </a:lnTo>
                  <a:lnTo>
                    <a:pt x="110" y="124"/>
                  </a:lnTo>
                  <a:lnTo>
                    <a:pt x="119" y="128"/>
                  </a:lnTo>
                  <a:lnTo>
                    <a:pt x="128" y="132"/>
                  </a:lnTo>
                  <a:lnTo>
                    <a:pt x="136" y="137"/>
                  </a:lnTo>
                  <a:lnTo>
                    <a:pt x="144" y="143"/>
                  </a:lnTo>
                  <a:lnTo>
                    <a:pt x="151" y="150"/>
                  </a:lnTo>
                  <a:lnTo>
                    <a:pt x="160" y="161"/>
                  </a:lnTo>
                  <a:lnTo>
                    <a:pt x="167" y="172"/>
                  </a:lnTo>
                  <a:lnTo>
                    <a:pt x="172" y="183"/>
                  </a:lnTo>
                  <a:lnTo>
                    <a:pt x="177" y="194"/>
                  </a:lnTo>
                  <a:lnTo>
                    <a:pt x="180" y="206"/>
                  </a:lnTo>
                  <a:lnTo>
                    <a:pt x="182" y="218"/>
                  </a:lnTo>
                  <a:lnTo>
                    <a:pt x="183" y="228"/>
                  </a:lnTo>
                  <a:lnTo>
                    <a:pt x="183" y="237"/>
                  </a:lnTo>
                  <a:lnTo>
                    <a:pt x="181" y="251"/>
                  </a:lnTo>
                  <a:lnTo>
                    <a:pt x="178" y="266"/>
                  </a:lnTo>
                  <a:lnTo>
                    <a:pt x="174" y="279"/>
                  </a:lnTo>
                  <a:lnTo>
                    <a:pt x="168" y="292"/>
                  </a:lnTo>
                  <a:lnTo>
                    <a:pt x="161" y="304"/>
                  </a:lnTo>
                  <a:lnTo>
                    <a:pt x="153" y="317"/>
                  </a:lnTo>
                  <a:lnTo>
                    <a:pt x="144" y="327"/>
                  </a:lnTo>
                  <a:lnTo>
                    <a:pt x="134" y="338"/>
                  </a:lnTo>
                  <a:lnTo>
                    <a:pt x="123" y="347"/>
                  </a:lnTo>
                  <a:lnTo>
                    <a:pt x="112" y="355"/>
                  </a:lnTo>
                  <a:lnTo>
                    <a:pt x="100" y="363"/>
                  </a:lnTo>
                  <a:lnTo>
                    <a:pt x="87" y="369"/>
                  </a:lnTo>
                  <a:lnTo>
                    <a:pt x="74" y="374"/>
                  </a:lnTo>
                  <a:lnTo>
                    <a:pt x="61" y="378"/>
                  </a:lnTo>
                  <a:lnTo>
                    <a:pt x="47" y="380"/>
                  </a:lnTo>
                  <a:lnTo>
                    <a:pt x="33" y="381"/>
                  </a:lnTo>
                  <a:lnTo>
                    <a:pt x="0" y="434"/>
                  </a:lnTo>
                  <a:lnTo>
                    <a:pt x="64" y="486"/>
                  </a:lnTo>
                  <a:lnTo>
                    <a:pt x="74" y="486"/>
                  </a:lnTo>
                  <a:lnTo>
                    <a:pt x="85" y="485"/>
                  </a:lnTo>
                  <a:lnTo>
                    <a:pt x="97" y="484"/>
                  </a:lnTo>
                  <a:lnTo>
                    <a:pt x="107" y="482"/>
                  </a:lnTo>
                  <a:lnTo>
                    <a:pt x="129" y="476"/>
                  </a:lnTo>
                  <a:lnTo>
                    <a:pt x="151" y="469"/>
                  </a:lnTo>
                  <a:lnTo>
                    <a:pt x="172" y="460"/>
                  </a:lnTo>
                  <a:lnTo>
                    <a:pt x="194" y="448"/>
                  </a:lnTo>
                  <a:lnTo>
                    <a:pt x="213" y="435"/>
                  </a:lnTo>
                  <a:lnTo>
                    <a:pt x="232" y="421"/>
                  </a:lnTo>
                  <a:lnTo>
                    <a:pt x="250" y="406"/>
                  </a:lnTo>
                  <a:lnTo>
                    <a:pt x="266" y="388"/>
                  </a:lnTo>
                  <a:lnTo>
                    <a:pt x="273" y="379"/>
                  </a:lnTo>
                  <a:lnTo>
                    <a:pt x="279" y="370"/>
                  </a:lnTo>
                  <a:lnTo>
                    <a:pt x="286" y="361"/>
                  </a:lnTo>
                  <a:lnTo>
                    <a:pt x="291" y="350"/>
                  </a:lnTo>
                  <a:lnTo>
                    <a:pt x="297" y="340"/>
                  </a:lnTo>
                  <a:lnTo>
                    <a:pt x="302" y="330"/>
                  </a:lnTo>
                  <a:lnTo>
                    <a:pt x="306" y="320"/>
                  </a:lnTo>
                  <a:lnTo>
                    <a:pt x="309" y="309"/>
                  </a:lnTo>
                  <a:lnTo>
                    <a:pt x="312" y="297"/>
                  </a:lnTo>
                  <a:lnTo>
                    <a:pt x="314" y="287"/>
                  </a:lnTo>
                  <a:lnTo>
                    <a:pt x="315" y="275"/>
                  </a:lnTo>
                  <a:lnTo>
                    <a:pt x="315" y="264"/>
                  </a:lnTo>
                  <a:lnTo>
                    <a:pt x="315" y="249"/>
                  </a:lnTo>
                  <a:lnTo>
                    <a:pt x="314" y="235"/>
                  </a:lnTo>
                  <a:lnTo>
                    <a:pt x="312" y="221"/>
                  </a:lnTo>
                  <a:lnTo>
                    <a:pt x="309" y="207"/>
                  </a:lnTo>
                  <a:lnTo>
                    <a:pt x="306" y="194"/>
                  </a:lnTo>
                  <a:lnTo>
                    <a:pt x="302" y="181"/>
                  </a:lnTo>
                  <a:lnTo>
                    <a:pt x="298" y="169"/>
                  </a:lnTo>
                  <a:lnTo>
                    <a:pt x="293" y="156"/>
                  </a:lnTo>
                  <a:lnTo>
                    <a:pt x="287" y="144"/>
                  </a:lnTo>
                  <a:lnTo>
                    <a:pt x="280" y="133"/>
                  </a:lnTo>
                  <a:lnTo>
                    <a:pt x="274" y="122"/>
                  </a:lnTo>
                  <a:lnTo>
                    <a:pt x="267" y="112"/>
                  </a:lnTo>
                  <a:lnTo>
                    <a:pt x="259" y="101"/>
                  </a:lnTo>
                  <a:lnTo>
                    <a:pt x="251" y="91"/>
                  </a:lnTo>
                  <a:lnTo>
                    <a:pt x="243" y="82"/>
                  </a:lnTo>
                  <a:lnTo>
                    <a:pt x="233" y="73"/>
                  </a:lnTo>
                  <a:lnTo>
                    <a:pt x="224" y="65"/>
                  </a:lnTo>
                  <a:lnTo>
                    <a:pt x="215" y="56"/>
                  </a:lnTo>
                  <a:lnTo>
                    <a:pt x="205" y="49"/>
                  </a:lnTo>
                  <a:lnTo>
                    <a:pt x="195" y="42"/>
                  </a:lnTo>
                  <a:lnTo>
                    <a:pt x="184" y="36"/>
                  </a:lnTo>
                  <a:lnTo>
                    <a:pt x="174" y="30"/>
                  </a:lnTo>
                  <a:lnTo>
                    <a:pt x="163" y="25"/>
                  </a:lnTo>
                  <a:lnTo>
                    <a:pt x="152" y="20"/>
                  </a:lnTo>
                  <a:lnTo>
                    <a:pt x="141" y="15"/>
                  </a:lnTo>
                  <a:lnTo>
                    <a:pt x="129" y="12"/>
                  </a:lnTo>
                  <a:lnTo>
                    <a:pt x="118" y="7"/>
                  </a:lnTo>
                  <a:lnTo>
                    <a:pt x="107" y="5"/>
                  </a:lnTo>
                  <a:lnTo>
                    <a:pt x="95" y="3"/>
                  </a:lnTo>
                  <a:lnTo>
                    <a:pt x="83" y="1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21" y="68"/>
                  </a:lnTo>
                  <a:lnTo>
                    <a:pt x="80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94" name="Freeform 44"/>
            <p:cNvSpPr>
              <a:spLocks/>
            </p:cNvSpPr>
            <p:nvPr userDrawn="1"/>
          </p:nvSpPr>
          <p:spPr bwMode="gray">
            <a:xfrm>
              <a:off x="6884" y="562"/>
              <a:ext cx="92" cy="118"/>
            </a:xfrm>
            <a:custGeom>
              <a:avLst/>
              <a:gdLst>
                <a:gd name="T0" fmla="*/ 1007 w 1095"/>
                <a:gd name="T1" fmla="*/ 693 h 1421"/>
                <a:gd name="T2" fmla="*/ 952 w 1095"/>
                <a:gd name="T3" fmla="*/ 735 h 1421"/>
                <a:gd name="T4" fmla="*/ 915 w 1095"/>
                <a:gd name="T5" fmla="*/ 791 h 1421"/>
                <a:gd name="T6" fmla="*/ 906 w 1095"/>
                <a:gd name="T7" fmla="*/ 852 h 1421"/>
                <a:gd name="T8" fmla="*/ 929 w 1095"/>
                <a:gd name="T9" fmla="*/ 906 h 1421"/>
                <a:gd name="T10" fmla="*/ 974 w 1095"/>
                <a:gd name="T11" fmla="*/ 937 h 1421"/>
                <a:gd name="T12" fmla="*/ 1040 w 1095"/>
                <a:gd name="T13" fmla="*/ 1047 h 1421"/>
                <a:gd name="T14" fmla="*/ 955 w 1095"/>
                <a:gd name="T15" fmla="*/ 1038 h 1421"/>
                <a:gd name="T16" fmla="*/ 881 w 1095"/>
                <a:gd name="T17" fmla="*/ 1012 h 1421"/>
                <a:gd name="T18" fmla="*/ 821 w 1095"/>
                <a:gd name="T19" fmla="*/ 976 h 1421"/>
                <a:gd name="T20" fmla="*/ 774 w 1095"/>
                <a:gd name="T21" fmla="*/ 931 h 1421"/>
                <a:gd name="T22" fmla="*/ 741 w 1095"/>
                <a:gd name="T23" fmla="*/ 883 h 1421"/>
                <a:gd name="T24" fmla="*/ 726 w 1095"/>
                <a:gd name="T25" fmla="*/ 835 h 1421"/>
                <a:gd name="T26" fmla="*/ 728 w 1095"/>
                <a:gd name="T27" fmla="*/ 774 h 1421"/>
                <a:gd name="T28" fmla="*/ 749 w 1095"/>
                <a:gd name="T29" fmla="*/ 723 h 1421"/>
                <a:gd name="T30" fmla="*/ 650 w 1095"/>
                <a:gd name="T31" fmla="*/ 723 h 1421"/>
                <a:gd name="T32" fmla="*/ 491 w 1095"/>
                <a:gd name="T33" fmla="*/ 745 h 1421"/>
                <a:gd name="T34" fmla="*/ 462 w 1095"/>
                <a:gd name="T35" fmla="*/ 886 h 1421"/>
                <a:gd name="T36" fmla="*/ 435 w 1095"/>
                <a:gd name="T37" fmla="*/ 1103 h 1421"/>
                <a:gd name="T38" fmla="*/ 427 w 1095"/>
                <a:gd name="T39" fmla="*/ 1291 h 1421"/>
                <a:gd name="T40" fmla="*/ 431 w 1095"/>
                <a:gd name="T41" fmla="*/ 1398 h 1421"/>
                <a:gd name="T42" fmla="*/ 416 w 1095"/>
                <a:gd name="T43" fmla="*/ 1418 h 1421"/>
                <a:gd name="T44" fmla="*/ 378 w 1095"/>
                <a:gd name="T45" fmla="*/ 1418 h 1421"/>
                <a:gd name="T46" fmla="*/ 337 w 1095"/>
                <a:gd name="T47" fmla="*/ 1390 h 1421"/>
                <a:gd name="T48" fmla="*/ 310 w 1095"/>
                <a:gd name="T49" fmla="*/ 1337 h 1421"/>
                <a:gd name="T50" fmla="*/ 293 w 1095"/>
                <a:gd name="T51" fmla="*/ 1256 h 1421"/>
                <a:gd name="T52" fmla="*/ 288 w 1095"/>
                <a:gd name="T53" fmla="*/ 1109 h 1421"/>
                <a:gd name="T54" fmla="*/ 313 w 1095"/>
                <a:gd name="T55" fmla="*/ 843 h 1421"/>
                <a:gd name="T56" fmla="*/ 226 w 1095"/>
                <a:gd name="T57" fmla="*/ 803 h 1421"/>
                <a:gd name="T58" fmla="*/ 161 w 1095"/>
                <a:gd name="T59" fmla="*/ 831 h 1421"/>
                <a:gd name="T60" fmla="*/ 125 w 1095"/>
                <a:gd name="T61" fmla="*/ 840 h 1421"/>
                <a:gd name="T62" fmla="*/ 86 w 1095"/>
                <a:gd name="T63" fmla="*/ 834 h 1421"/>
                <a:gd name="T64" fmla="*/ 24 w 1095"/>
                <a:gd name="T65" fmla="*/ 796 h 1421"/>
                <a:gd name="T66" fmla="*/ 0 w 1095"/>
                <a:gd name="T67" fmla="*/ 762 h 1421"/>
                <a:gd name="T68" fmla="*/ 8 w 1095"/>
                <a:gd name="T69" fmla="*/ 740 h 1421"/>
                <a:gd name="T70" fmla="*/ 62 w 1095"/>
                <a:gd name="T71" fmla="*/ 713 h 1421"/>
                <a:gd name="T72" fmla="*/ 251 w 1095"/>
                <a:gd name="T73" fmla="*/ 663 h 1421"/>
                <a:gd name="T74" fmla="*/ 364 w 1095"/>
                <a:gd name="T75" fmla="*/ 577 h 1421"/>
                <a:gd name="T76" fmla="*/ 431 w 1095"/>
                <a:gd name="T77" fmla="*/ 350 h 1421"/>
                <a:gd name="T78" fmla="*/ 514 w 1095"/>
                <a:gd name="T79" fmla="*/ 162 h 1421"/>
                <a:gd name="T80" fmla="*/ 599 w 1095"/>
                <a:gd name="T81" fmla="*/ 34 h 1421"/>
                <a:gd name="T82" fmla="*/ 669 w 1095"/>
                <a:gd name="T83" fmla="*/ 1 h 1421"/>
                <a:gd name="T84" fmla="*/ 732 w 1095"/>
                <a:gd name="T85" fmla="*/ 7 h 1421"/>
                <a:gd name="T86" fmla="*/ 799 w 1095"/>
                <a:gd name="T87" fmla="*/ 37 h 1421"/>
                <a:gd name="T88" fmla="*/ 852 w 1095"/>
                <a:gd name="T89" fmla="*/ 97 h 1421"/>
                <a:gd name="T90" fmla="*/ 866 w 1095"/>
                <a:gd name="T91" fmla="*/ 159 h 1421"/>
                <a:gd name="T92" fmla="*/ 852 w 1095"/>
                <a:gd name="T93" fmla="*/ 204 h 1421"/>
                <a:gd name="T94" fmla="*/ 824 w 1095"/>
                <a:gd name="T95" fmla="*/ 224 h 1421"/>
                <a:gd name="T96" fmla="*/ 807 w 1095"/>
                <a:gd name="T97" fmla="*/ 220 h 1421"/>
                <a:gd name="T98" fmla="*/ 778 w 1095"/>
                <a:gd name="T99" fmla="*/ 172 h 1421"/>
                <a:gd name="T100" fmla="*/ 731 w 1095"/>
                <a:gd name="T101" fmla="*/ 149 h 1421"/>
                <a:gd name="T102" fmla="*/ 697 w 1095"/>
                <a:gd name="T103" fmla="*/ 160 h 1421"/>
                <a:gd name="T104" fmla="*/ 660 w 1095"/>
                <a:gd name="T105" fmla="*/ 210 h 1421"/>
                <a:gd name="T106" fmla="*/ 601 w 1095"/>
                <a:gd name="T107" fmla="*/ 339 h 1421"/>
                <a:gd name="T108" fmla="*/ 514 w 1095"/>
                <a:gd name="T109" fmla="*/ 627 h 1421"/>
                <a:gd name="T110" fmla="*/ 618 w 1095"/>
                <a:gd name="T111" fmla="*/ 629 h 1421"/>
                <a:gd name="T112" fmla="*/ 798 w 1095"/>
                <a:gd name="T113" fmla="*/ 626 h 1421"/>
                <a:gd name="T114" fmla="*/ 892 w 1095"/>
                <a:gd name="T115" fmla="*/ 627 h 1421"/>
                <a:gd name="T116" fmla="*/ 961 w 1095"/>
                <a:gd name="T117" fmla="*/ 578 h 1421"/>
                <a:gd name="T118" fmla="*/ 1027 w 1095"/>
                <a:gd name="T119" fmla="*/ 56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95" h="1421">
                  <a:moveTo>
                    <a:pt x="1056" y="681"/>
                  </a:moveTo>
                  <a:lnTo>
                    <a:pt x="1044" y="682"/>
                  </a:lnTo>
                  <a:lnTo>
                    <a:pt x="1032" y="684"/>
                  </a:lnTo>
                  <a:lnTo>
                    <a:pt x="1020" y="688"/>
                  </a:lnTo>
                  <a:lnTo>
                    <a:pt x="1007" y="693"/>
                  </a:lnTo>
                  <a:lnTo>
                    <a:pt x="995" y="699"/>
                  </a:lnTo>
                  <a:lnTo>
                    <a:pt x="984" y="707"/>
                  </a:lnTo>
                  <a:lnTo>
                    <a:pt x="973" y="715"/>
                  </a:lnTo>
                  <a:lnTo>
                    <a:pt x="961" y="725"/>
                  </a:lnTo>
                  <a:lnTo>
                    <a:pt x="952" y="735"/>
                  </a:lnTo>
                  <a:lnTo>
                    <a:pt x="943" y="745"/>
                  </a:lnTo>
                  <a:lnTo>
                    <a:pt x="934" y="756"/>
                  </a:lnTo>
                  <a:lnTo>
                    <a:pt x="927" y="767"/>
                  </a:lnTo>
                  <a:lnTo>
                    <a:pt x="921" y="779"/>
                  </a:lnTo>
                  <a:lnTo>
                    <a:pt x="915" y="791"/>
                  </a:lnTo>
                  <a:lnTo>
                    <a:pt x="910" y="802"/>
                  </a:lnTo>
                  <a:lnTo>
                    <a:pt x="908" y="813"/>
                  </a:lnTo>
                  <a:lnTo>
                    <a:pt x="906" y="827"/>
                  </a:lnTo>
                  <a:lnTo>
                    <a:pt x="905" y="839"/>
                  </a:lnTo>
                  <a:lnTo>
                    <a:pt x="906" y="852"/>
                  </a:lnTo>
                  <a:lnTo>
                    <a:pt x="908" y="863"/>
                  </a:lnTo>
                  <a:lnTo>
                    <a:pt x="912" y="876"/>
                  </a:lnTo>
                  <a:lnTo>
                    <a:pt x="917" y="886"/>
                  </a:lnTo>
                  <a:lnTo>
                    <a:pt x="922" y="897"/>
                  </a:lnTo>
                  <a:lnTo>
                    <a:pt x="929" y="906"/>
                  </a:lnTo>
                  <a:lnTo>
                    <a:pt x="936" y="914"/>
                  </a:lnTo>
                  <a:lnTo>
                    <a:pt x="945" y="922"/>
                  </a:lnTo>
                  <a:lnTo>
                    <a:pt x="953" y="928"/>
                  </a:lnTo>
                  <a:lnTo>
                    <a:pt x="964" y="933"/>
                  </a:lnTo>
                  <a:lnTo>
                    <a:pt x="974" y="937"/>
                  </a:lnTo>
                  <a:lnTo>
                    <a:pt x="985" y="940"/>
                  </a:lnTo>
                  <a:lnTo>
                    <a:pt x="997" y="941"/>
                  </a:lnTo>
                  <a:lnTo>
                    <a:pt x="1009" y="942"/>
                  </a:lnTo>
                  <a:lnTo>
                    <a:pt x="1073" y="984"/>
                  </a:lnTo>
                  <a:lnTo>
                    <a:pt x="1040" y="1047"/>
                  </a:lnTo>
                  <a:lnTo>
                    <a:pt x="1022" y="1047"/>
                  </a:lnTo>
                  <a:lnTo>
                    <a:pt x="1004" y="1046"/>
                  </a:lnTo>
                  <a:lnTo>
                    <a:pt x="988" y="1044"/>
                  </a:lnTo>
                  <a:lnTo>
                    <a:pt x="971" y="1041"/>
                  </a:lnTo>
                  <a:lnTo>
                    <a:pt x="955" y="1038"/>
                  </a:lnTo>
                  <a:lnTo>
                    <a:pt x="939" y="1034"/>
                  </a:lnTo>
                  <a:lnTo>
                    <a:pt x="924" y="1030"/>
                  </a:lnTo>
                  <a:lnTo>
                    <a:pt x="909" y="1025"/>
                  </a:lnTo>
                  <a:lnTo>
                    <a:pt x="895" y="1019"/>
                  </a:lnTo>
                  <a:lnTo>
                    <a:pt x="881" y="1012"/>
                  </a:lnTo>
                  <a:lnTo>
                    <a:pt x="869" y="1006"/>
                  </a:lnTo>
                  <a:lnTo>
                    <a:pt x="855" y="999"/>
                  </a:lnTo>
                  <a:lnTo>
                    <a:pt x="843" y="992"/>
                  </a:lnTo>
                  <a:lnTo>
                    <a:pt x="832" y="984"/>
                  </a:lnTo>
                  <a:lnTo>
                    <a:pt x="821" y="976"/>
                  </a:lnTo>
                  <a:lnTo>
                    <a:pt x="810" y="968"/>
                  </a:lnTo>
                  <a:lnTo>
                    <a:pt x="800" y="958"/>
                  </a:lnTo>
                  <a:lnTo>
                    <a:pt x="790" y="949"/>
                  </a:lnTo>
                  <a:lnTo>
                    <a:pt x="782" y="940"/>
                  </a:lnTo>
                  <a:lnTo>
                    <a:pt x="774" y="931"/>
                  </a:lnTo>
                  <a:lnTo>
                    <a:pt x="766" y="922"/>
                  </a:lnTo>
                  <a:lnTo>
                    <a:pt x="759" y="911"/>
                  </a:lnTo>
                  <a:lnTo>
                    <a:pt x="752" y="902"/>
                  </a:lnTo>
                  <a:lnTo>
                    <a:pt x="746" y="892"/>
                  </a:lnTo>
                  <a:lnTo>
                    <a:pt x="741" y="883"/>
                  </a:lnTo>
                  <a:lnTo>
                    <a:pt x="737" y="873"/>
                  </a:lnTo>
                  <a:lnTo>
                    <a:pt x="733" y="863"/>
                  </a:lnTo>
                  <a:lnTo>
                    <a:pt x="730" y="853"/>
                  </a:lnTo>
                  <a:lnTo>
                    <a:pt x="728" y="844"/>
                  </a:lnTo>
                  <a:lnTo>
                    <a:pt x="726" y="835"/>
                  </a:lnTo>
                  <a:lnTo>
                    <a:pt x="725" y="826"/>
                  </a:lnTo>
                  <a:lnTo>
                    <a:pt x="725" y="816"/>
                  </a:lnTo>
                  <a:lnTo>
                    <a:pt x="725" y="801"/>
                  </a:lnTo>
                  <a:lnTo>
                    <a:pt x="726" y="787"/>
                  </a:lnTo>
                  <a:lnTo>
                    <a:pt x="728" y="774"/>
                  </a:lnTo>
                  <a:lnTo>
                    <a:pt x="731" y="761"/>
                  </a:lnTo>
                  <a:lnTo>
                    <a:pt x="734" y="750"/>
                  </a:lnTo>
                  <a:lnTo>
                    <a:pt x="739" y="740"/>
                  </a:lnTo>
                  <a:lnTo>
                    <a:pt x="744" y="731"/>
                  </a:lnTo>
                  <a:lnTo>
                    <a:pt x="749" y="723"/>
                  </a:lnTo>
                  <a:lnTo>
                    <a:pt x="759" y="712"/>
                  </a:lnTo>
                  <a:lnTo>
                    <a:pt x="745" y="713"/>
                  </a:lnTo>
                  <a:lnTo>
                    <a:pt x="714" y="716"/>
                  </a:lnTo>
                  <a:lnTo>
                    <a:pt x="682" y="720"/>
                  </a:lnTo>
                  <a:lnTo>
                    <a:pt x="650" y="723"/>
                  </a:lnTo>
                  <a:lnTo>
                    <a:pt x="619" y="727"/>
                  </a:lnTo>
                  <a:lnTo>
                    <a:pt x="586" y="731"/>
                  </a:lnTo>
                  <a:lnTo>
                    <a:pt x="555" y="735"/>
                  </a:lnTo>
                  <a:lnTo>
                    <a:pt x="523" y="740"/>
                  </a:lnTo>
                  <a:lnTo>
                    <a:pt x="491" y="745"/>
                  </a:lnTo>
                  <a:lnTo>
                    <a:pt x="487" y="745"/>
                  </a:lnTo>
                  <a:lnTo>
                    <a:pt x="487" y="749"/>
                  </a:lnTo>
                  <a:lnTo>
                    <a:pt x="478" y="795"/>
                  </a:lnTo>
                  <a:lnTo>
                    <a:pt x="470" y="841"/>
                  </a:lnTo>
                  <a:lnTo>
                    <a:pt x="462" y="886"/>
                  </a:lnTo>
                  <a:lnTo>
                    <a:pt x="455" y="931"/>
                  </a:lnTo>
                  <a:lnTo>
                    <a:pt x="448" y="976"/>
                  </a:lnTo>
                  <a:lnTo>
                    <a:pt x="443" y="1019"/>
                  </a:lnTo>
                  <a:lnTo>
                    <a:pt x="439" y="1061"/>
                  </a:lnTo>
                  <a:lnTo>
                    <a:pt x="435" y="1103"/>
                  </a:lnTo>
                  <a:lnTo>
                    <a:pt x="432" y="1143"/>
                  </a:lnTo>
                  <a:lnTo>
                    <a:pt x="429" y="1183"/>
                  </a:lnTo>
                  <a:lnTo>
                    <a:pt x="428" y="1221"/>
                  </a:lnTo>
                  <a:lnTo>
                    <a:pt x="427" y="1256"/>
                  </a:lnTo>
                  <a:lnTo>
                    <a:pt x="427" y="1291"/>
                  </a:lnTo>
                  <a:lnTo>
                    <a:pt x="428" y="1323"/>
                  </a:lnTo>
                  <a:lnTo>
                    <a:pt x="429" y="1353"/>
                  </a:lnTo>
                  <a:lnTo>
                    <a:pt x="432" y="1382"/>
                  </a:lnTo>
                  <a:lnTo>
                    <a:pt x="432" y="1391"/>
                  </a:lnTo>
                  <a:lnTo>
                    <a:pt x="431" y="1398"/>
                  </a:lnTo>
                  <a:lnTo>
                    <a:pt x="429" y="1405"/>
                  </a:lnTo>
                  <a:lnTo>
                    <a:pt x="426" y="1411"/>
                  </a:lnTo>
                  <a:lnTo>
                    <a:pt x="423" y="1414"/>
                  </a:lnTo>
                  <a:lnTo>
                    <a:pt x="420" y="1416"/>
                  </a:lnTo>
                  <a:lnTo>
                    <a:pt x="416" y="1418"/>
                  </a:lnTo>
                  <a:lnTo>
                    <a:pt x="413" y="1419"/>
                  </a:lnTo>
                  <a:lnTo>
                    <a:pt x="406" y="1420"/>
                  </a:lnTo>
                  <a:lnTo>
                    <a:pt x="398" y="1421"/>
                  </a:lnTo>
                  <a:lnTo>
                    <a:pt x="388" y="1420"/>
                  </a:lnTo>
                  <a:lnTo>
                    <a:pt x="378" y="1418"/>
                  </a:lnTo>
                  <a:lnTo>
                    <a:pt x="368" y="1414"/>
                  </a:lnTo>
                  <a:lnTo>
                    <a:pt x="359" y="1409"/>
                  </a:lnTo>
                  <a:lnTo>
                    <a:pt x="352" y="1403"/>
                  </a:lnTo>
                  <a:lnTo>
                    <a:pt x="344" y="1397"/>
                  </a:lnTo>
                  <a:lnTo>
                    <a:pt x="337" y="1390"/>
                  </a:lnTo>
                  <a:lnTo>
                    <a:pt x="331" y="1381"/>
                  </a:lnTo>
                  <a:lnTo>
                    <a:pt x="325" y="1372"/>
                  </a:lnTo>
                  <a:lnTo>
                    <a:pt x="319" y="1362"/>
                  </a:lnTo>
                  <a:lnTo>
                    <a:pt x="314" y="1349"/>
                  </a:lnTo>
                  <a:lnTo>
                    <a:pt x="310" y="1337"/>
                  </a:lnTo>
                  <a:lnTo>
                    <a:pt x="306" y="1323"/>
                  </a:lnTo>
                  <a:lnTo>
                    <a:pt x="302" y="1307"/>
                  </a:lnTo>
                  <a:lnTo>
                    <a:pt x="298" y="1292"/>
                  </a:lnTo>
                  <a:lnTo>
                    <a:pt x="295" y="1275"/>
                  </a:lnTo>
                  <a:lnTo>
                    <a:pt x="293" y="1256"/>
                  </a:lnTo>
                  <a:lnTo>
                    <a:pt x="291" y="1237"/>
                  </a:lnTo>
                  <a:lnTo>
                    <a:pt x="289" y="1217"/>
                  </a:lnTo>
                  <a:lnTo>
                    <a:pt x="288" y="1195"/>
                  </a:lnTo>
                  <a:lnTo>
                    <a:pt x="287" y="1154"/>
                  </a:lnTo>
                  <a:lnTo>
                    <a:pt x="288" y="1109"/>
                  </a:lnTo>
                  <a:lnTo>
                    <a:pt x="290" y="1060"/>
                  </a:lnTo>
                  <a:lnTo>
                    <a:pt x="294" y="1009"/>
                  </a:lnTo>
                  <a:lnTo>
                    <a:pt x="298" y="955"/>
                  </a:lnTo>
                  <a:lnTo>
                    <a:pt x="306" y="900"/>
                  </a:lnTo>
                  <a:lnTo>
                    <a:pt x="313" y="843"/>
                  </a:lnTo>
                  <a:lnTo>
                    <a:pt x="322" y="786"/>
                  </a:lnTo>
                  <a:lnTo>
                    <a:pt x="323" y="777"/>
                  </a:lnTo>
                  <a:lnTo>
                    <a:pt x="315" y="779"/>
                  </a:lnTo>
                  <a:lnTo>
                    <a:pt x="267" y="791"/>
                  </a:lnTo>
                  <a:lnTo>
                    <a:pt x="226" y="803"/>
                  </a:lnTo>
                  <a:lnTo>
                    <a:pt x="209" y="809"/>
                  </a:lnTo>
                  <a:lnTo>
                    <a:pt x="193" y="815"/>
                  </a:lnTo>
                  <a:lnTo>
                    <a:pt x="180" y="822"/>
                  </a:lnTo>
                  <a:lnTo>
                    <a:pt x="168" y="827"/>
                  </a:lnTo>
                  <a:lnTo>
                    <a:pt x="161" y="831"/>
                  </a:lnTo>
                  <a:lnTo>
                    <a:pt x="154" y="834"/>
                  </a:lnTo>
                  <a:lnTo>
                    <a:pt x="147" y="836"/>
                  </a:lnTo>
                  <a:lnTo>
                    <a:pt x="139" y="838"/>
                  </a:lnTo>
                  <a:lnTo>
                    <a:pt x="132" y="839"/>
                  </a:lnTo>
                  <a:lnTo>
                    <a:pt x="125" y="840"/>
                  </a:lnTo>
                  <a:lnTo>
                    <a:pt x="117" y="840"/>
                  </a:lnTo>
                  <a:lnTo>
                    <a:pt x="110" y="839"/>
                  </a:lnTo>
                  <a:lnTo>
                    <a:pt x="102" y="838"/>
                  </a:lnTo>
                  <a:lnTo>
                    <a:pt x="94" y="836"/>
                  </a:lnTo>
                  <a:lnTo>
                    <a:pt x="86" y="834"/>
                  </a:lnTo>
                  <a:lnTo>
                    <a:pt x="78" y="830"/>
                  </a:lnTo>
                  <a:lnTo>
                    <a:pt x="62" y="822"/>
                  </a:lnTo>
                  <a:lnTo>
                    <a:pt x="45" y="811"/>
                  </a:lnTo>
                  <a:lnTo>
                    <a:pt x="33" y="803"/>
                  </a:lnTo>
                  <a:lnTo>
                    <a:pt x="24" y="796"/>
                  </a:lnTo>
                  <a:lnTo>
                    <a:pt x="16" y="789"/>
                  </a:lnTo>
                  <a:lnTo>
                    <a:pt x="10" y="782"/>
                  </a:lnTo>
                  <a:lnTo>
                    <a:pt x="5" y="775"/>
                  </a:lnTo>
                  <a:lnTo>
                    <a:pt x="2" y="768"/>
                  </a:lnTo>
                  <a:lnTo>
                    <a:pt x="0" y="762"/>
                  </a:lnTo>
                  <a:lnTo>
                    <a:pt x="0" y="756"/>
                  </a:lnTo>
                  <a:lnTo>
                    <a:pt x="0" y="752"/>
                  </a:lnTo>
                  <a:lnTo>
                    <a:pt x="2" y="748"/>
                  </a:lnTo>
                  <a:lnTo>
                    <a:pt x="5" y="744"/>
                  </a:lnTo>
                  <a:lnTo>
                    <a:pt x="8" y="740"/>
                  </a:lnTo>
                  <a:lnTo>
                    <a:pt x="13" y="736"/>
                  </a:lnTo>
                  <a:lnTo>
                    <a:pt x="18" y="733"/>
                  </a:lnTo>
                  <a:lnTo>
                    <a:pt x="24" y="729"/>
                  </a:lnTo>
                  <a:lnTo>
                    <a:pt x="31" y="726"/>
                  </a:lnTo>
                  <a:lnTo>
                    <a:pt x="62" y="713"/>
                  </a:lnTo>
                  <a:lnTo>
                    <a:pt x="94" y="701"/>
                  </a:lnTo>
                  <a:lnTo>
                    <a:pt x="129" y="691"/>
                  </a:lnTo>
                  <a:lnTo>
                    <a:pt x="167" y="681"/>
                  </a:lnTo>
                  <a:lnTo>
                    <a:pt x="208" y="672"/>
                  </a:lnTo>
                  <a:lnTo>
                    <a:pt x="251" y="663"/>
                  </a:lnTo>
                  <a:lnTo>
                    <a:pt x="295" y="656"/>
                  </a:lnTo>
                  <a:lnTo>
                    <a:pt x="343" y="649"/>
                  </a:lnTo>
                  <a:lnTo>
                    <a:pt x="347" y="649"/>
                  </a:lnTo>
                  <a:lnTo>
                    <a:pt x="348" y="645"/>
                  </a:lnTo>
                  <a:lnTo>
                    <a:pt x="364" y="577"/>
                  </a:lnTo>
                  <a:lnTo>
                    <a:pt x="383" y="503"/>
                  </a:lnTo>
                  <a:lnTo>
                    <a:pt x="393" y="465"/>
                  </a:lnTo>
                  <a:lnTo>
                    <a:pt x="406" y="428"/>
                  </a:lnTo>
                  <a:lnTo>
                    <a:pt x="418" y="389"/>
                  </a:lnTo>
                  <a:lnTo>
                    <a:pt x="431" y="350"/>
                  </a:lnTo>
                  <a:lnTo>
                    <a:pt x="445" y="311"/>
                  </a:lnTo>
                  <a:lnTo>
                    <a:pt x="462" y="272"/>
                  </a:lnTo>
                  <a:lnTo>
                    <a:pt x="478" y="235"/>
                  </a:lnTo>
                  <a:lnTo>
                    <a:pt x="495" y="198"/>
                  </a:lnTo>
                  <a:lnTo>
                    <a:pt x="514" y="162"/>
                  </a:lnTo>
                  <a:lnTo>
                    <a:pt x="533" y="126"/>
                  </a:lnTo>
                  <a:lnTo>
                    <a:pt x="555" y="93"/>
                  </a:lnTo>
                  <a:lnTo>
                    <a:pt x="576" y="61"/>
                  </a:lnTo>
                  <a:lnTo>
                    <a:pt x="588" y="47"/>
                  </a:lnTo>
                  <a:lnTo>
                    <a:pt x="599" y="34"/>
                  </a:lnTo>
                  <a:lnTo>
                    <a:pt x="613" y="23"/>
                  </a:lnTo>
                  <a:lnTo>
                    <a:pt x="626" y="15"/>
                  </a:lnTo>
                  <a:lnTo>
                    <a:pt x="639" y="8"/>
                  </a:lnTo>
                  <a:lnTo>
                    <a:pt x="653" y="3"/>
                  </a:lnTo>
                  <a:lnTo>
                    <a:pt x="669" y="1"/>
                  </a:lnTo>
                  <a:lnTo>
                    <a:pt x="684" y="0"/>
                  </a:lnTo>
                  <a:lnTo>
                    <a:pt x="695" y="0"/>
                  </a:lnTo>
                  <a:lnTo>
                    <a:pt x="708" y="2"/>
                  </a:lnTo>
                  <a:lnTo>
                    <a:pt x="719" y="4"/>
                  </a:lnTo>
                  <a:lnTo>
                    <a:pt x="732" y="7"/>
                  </a:lnTo>
                  <a:lnTo>
                    <a:pt x="744" y="11"/>
                  </a:lnTo>
                  <a:lnTo>
                    <a:pt x="757" y="16"/>
                  </a:lnTo>
                  <a:lnTo>
                    <a:pt x="771" y="22"/>
                  </a:lnTo>
                  <a:lnTo>
                    <a:pt x="785" y="29"/>
                  </a:lnTo>
                  <a:lnTo>
                    <a:pt x="799" y="37"/>
                  </a:lnTo>
                  <a:lnTo>
                    <a:pt x="813" y="47"/>
                  </a:lnTo>
                  <a:lnTo>
                    <a:pt x="825" y="58"/>
                  </a:lnTo>
                  <a:lnTo>
                    <a:pt x="835" y="70"/>
                  </a:lnTo>
                  <a:lnTo>
                    <a:pt x="844" y="83"/>
                  </a:lnTo>
                  <a:lnTo>
                    <a:pt x="852" y="97"/>
                  </a:lnTo>
                  <a:lnTo>
                    <a:pt x="858" y="111"/>
                  </a:lnTo>
                  <a:lnTo>
                    <a:pt x="863" y="126"/>
                  </a:lnTo>
                  <a:lnTo>
                    <a:pt x="865" y="138"/>
                  </a:lnTo>
                  <a:lnTo>
                    <a:pt x="866" y="149"/>
                  </a:lnTo>
                  <a:lnTo>
                    <a:pt x="866" y="159"/>
                  </a:lnTo>
                  <a:lnTo>
                    <a:pt x="865" y="169"/>
                  </a:lnTo>
                  <a:lnTo>
                    <a:pt x="864" y="180"/>
                  </a:lnTo>
                  <a:lnTo>
                    <a:pt x="861" y="188"/>
                  </a:lnTo>
                  <a:lnTo>
                    <a:pt x="856" y="196"/>
                  </a:lnTo>
                  <a:lnTo>
                    <a:pt x="852" y="204"/>
                  </a:lnTo>
                  <a:lnTo>
                    <a:pt x="844" y="213"/>
                  </a:lnTo>
                  <a:lnTo>
                    <a:pt x="836" y="219"/>
                  </a:lnTo>
                  <a:lnTo>
                    <a:pt x="832" y="222"/>
                  </a:lnTo>
                  <a:lnTo>
                    <a:pt x="828" y="223"/>
                  </a:lnTo>
                  <a:lnTo>
                    <a:pt x="824" y="224"/>
                  </a:lnTo>
                  <a:lnTo>
                    <a:pt x="820" y="226"/>
                  </a:lnTo>
                  <a:lnTo>
                    <a:pt x="817" y="224"/>
                  </a:lnTo>
                  <a:lnTo>
                    <a:pt x="813" y="223"/>
                  </a:lnTo>
                  <a:lnTo>
                    <a:pt x="810" y="222"/>
                  </a:lnTo>
                  <a:lnTo>
                    <a:pt x="807" y="220"/>
                  </a:lnTo>
                  <a:lnTo>
                    <a:pt x="802" y="215"/>
                  </a:lnTo>
                  <a:lnTo>
                    <a:pt x="799" y="209"/>
                  </a:lnTo>
                  <a:lnTo>
                    <a:pt x="792" y="195"/>
                  </a:lnTo>
                  <a:lnTo>
                    <a:pt x="785" y="184"/>
                  </a:lnTo>
                  <a:lnTo>
                    <a:pt x="778" y="172"/>
                  </a:lnTo>
                  <a:lnTo>
                    <a:pt x="770" y="164"/>
                  </a:lnTo>
                  <a:lnTo>
                    <a:pt x="761" y="158"/>
                  </a:lnTo>
                  <a:lnTo>
                    <a:pt x="751" y="153"/>
                  </a:lnTo>
                  <a:lnTo>
                    <a:pt x="741" y="150"/>
                  </a:lnTo>
                  <a:lnTo>
                    <a:pt x="731" y="149"/>
                  </a:lnTo>
                  <a:lnTo>
                    <a:pt x="728" y="149"/>
                  </a:lnTo>
                  <a:lnTo>
                    <a:pt x="725" y="150"/>
                  </a:lnTo>
                  <a:lnTo>
                    <a:pt x="715" y="152"/>
                  </a:lnTo>
                  <a:lnTo>
                    <a:pt x="705" y="155"/>
                  </a:lnTo>
                  <a:lnTo>
                    <a:pt x="697" y="160"/>
                  </a:lnTo>
                  <a:lnTo>
                    <a:pt x="689" y="166"/>
                  </a:lnTo>
                  <a:lnTo>
                    <a:pt x="682" y="174"/>
                  </a:lnTo>
                  <a:lnTo>
                    <a:pt x="675" y="185"/>
                  </a:lnTo>
                  <a:lnTo>
                    <a:pt x="668" y="196"/>
                  </a:lnTo>
                  <a:lnTo>
                    <a:pt x="660" y="210"/>
                  </a:lnTo>
                  <a:lnTo>
                    <a:pt x="650" y="229"/>
                  </a:lnTo>
                  <a:lnTo>
                    <a:pt x="640" y="249"/>
                  </a:lnTo>
                  <a:lnTo>
                    <a:pt x="630" y="270"/>
                  </a:lnTo>
                  <a:lnTo>
                    <a:pt x="621" y="292"/>
                  </a:lnTo>
                  <a:lnTo>
                    <a:pt x="601" y="339"/>
                  </a:lnTo>
                  <a:lnTo>
                    <a:pt x="583" y="390"/>
                  </a:lnTo>
                  <a:lnTo>
                    <a:pt x="565" y="444"/>
                  </a:lnTo>
                  <a:lnTo>
                    <a:pt x="547" y="502"/>
                  </a:lnTo>
                  <a:lnTo>
                    <a:pt x="530" y="562"/>
                  </a:lnTo>
                  <a:lnTo>
                    <a:pt x="514" y="627"/>
                  </a:lnTo>
                  <a:lnTo>
                    <a:pt x="512" y="634"/>
                  </a:lnTo>
                  <a:lnTo>
                    <a:pt x="520" y="634"/>
                  </a:lnTo>
                  <a:lnTo>
                    <a:pt x="551" y="632"/>
                  </a:lnTo>
                  <a:lnTo>
                    <a:pt x="584" y="630"/>
                  </a:lnTo>
                  <a:lnTo>
                    <a:pt x="618" y="629"/>
                  </a:lnTo>
                  <a:lnTo>
                    <a:pt x="652" y="628"/>
                  </a:lnTo>
                  <a:lnTo>
                    <a:pt x="688" y="627"/>
                  </a:lnTo>
                  <a:lnTo>
                    <a:pt x="724" y="627"/>
                  </a:lnTo>
                  <a:lnTo>
                    <a:pt x="761" y="626"/>
                  </a:lnTo>
                  <a:lnTo>
                    <a:pt x="798" y="626"/>
                  </a:lnTo>
                  <a:lnTo>
                    <a:pt x="821" y="626"/>
                  </a:lnTo>
                  <a:lnTo>
                    <a:pt x="843" y="626"/>
                  </a:lnTo>
                  <a:lnTo>
                    <a:pt x="867" y="627"/>
                  </a:lnTo>
                  <a:lnTo>
                    <a:pt x="889" y="627"/>
                  </a:lnTo>
                  <a:lnTo>
                    <a:pt x="892" y="627"/>
                  </a:lnTo>
                  <a:lnTo>
                    <a:pt x="893" y="625"/>
                  </a:lnTo>
                  <a:lnTo>
                    <a:pt x="909" y="610"/>
                  </a:lnTo>
                  <a:lnTo>
                    <a:pt x="926" y="598"/>
                  </a:lnTo>
                  <a:lnTo>
                    <a:pt x="943" y="587"/>
                  </a:lnTo>
                  <a:lnTo>
                    <a:pt x="961" y="578"/>
                  </a:lnTo>
                  <a:lnTo>
                    <a:pt x="980" y="570"/>
                  </a:lnTo>
                  <a:lnTo>
                    <a:pt x="998" y="565"/>
                  </a:lnTo>
                  <a:lnTo>
                    <a:pt x="1007" y="563"/>
                  </a:lnTo>
                  <a:lnTo>
                    <a:pt x="1018" y="562"/>
                  </a:lnTo>
                  <a:lnTo>
                    <a:pt x="1027" y="561"/>
                  </a:lnTo>
                  <a:lnTo>
                    <a:pt x="1036" y="561"/>
                  </a:lnTo>
                  <a:lnTo>
                    <a:pt x="1095" y="622"/>
                  </a:lnTo>
                  <a:lnTo>
                    <a:pt x="1056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95" name="Freeform 45"/>
            <p:cNvSpPr>
              <a:spLocks/>
            </p:cNvSpPr>
            <p:nvPr userDrawn="1"/>
          </p:nvSpPr>
          <p:spPr bwMode="gray">
            <a:xfrm>
              <a:off x="6462" y="602"/>
              <a:ext cx="36" cy="42"/>
            </a:xfrm>
            <a:custGeom>
              <a:avLst/>
              <a:gdLst>
                <a:gd name="T0" fmla="*/ 212 w 427"/>
                <a:gd name="T1" fmla="*/ 377 h 496"/>
                <a:gd name="T2" fmla="*/ 201 w 427"/>
                <a:gd name="T3" fmla="*/ 371 h 496"/>
                <a:gd name="T4" fmla="*/ 196 w 427"/>
                <a:gd name="T5" fmla="*/ 364 h 496"/>
                <a:gd name="T6" fmla="*/ 193 w 427"/>
                <a:gd name="T7" fmla="*/ 355 h 496"/>
                <a:gd name="T8" fmla="*/ 192 w 427"/>
                <a:gd name="T9" fmla="*/ 345 h 496"/>
                <a:gd name="T10" fmla="*/ 193 w 427"/>
                <a:gd name="T11" fmla="*/ 333 h 496"/>
                <a:gd name="T12" fmla="*/ 199 w 427"/>
                <a:gd name="T13" fmla="*/ 315 h 496"/>
                <a:gd name="T14" fmla="*/ 213 w 427"/>
                <a:gd name="T15" fmla="*/ 286 h 496"/>
                <a:gd name="T16" fmla="*/ 235 w 427"/>
                <a:gd name="T17" fmla="*/ 250 h 496"/>
                <a:gd name="T18" fmla="*/ 260 w 427"/>
                <a:gd name="T19" fmla="*/ 212 h 496"/>
                <a:gd name="T20" fmla="*/ 289 w 427"/>
                <a:gd name="T21" fmla="*/ 174 h 496"/>
                <a:gd name="T22" fmla="*/ 318 w 427"/>
                <a:gd name="T23" fmla="*/ 142 h 496"/>
                <a:gd name="T24" fmla="*/ 346 w 427"/>
                <a:gd name="T25" fmla="*/ 116 h 496"/>
                <a:gd name="T26" fmla="*/ 365 w 427"/>
                <a:gd name="T27" fmla="*/ 104 h 496"/>
                <a:gd name="T28" fmla="*/ 377 w 427"/>
                <a:gd name="T29" fmla="*/ 101 h 496"/>
                <a:gd name="T30" fmla="*/ 427 w 427"/>
                <a:gd name="T31" fmla="*/ 50 h 496"/>
                <a:gd name="T32" fmla="*/ 359 w 427"/>
                <a:gd name="T33" fmla="*/ 1 h 496"/>
                <a:gd name="T34" fmla="*/ 331 w 427"/>
                <a:gd name="T35" fmla="*/ 6 h 496"/>
                <a:gd name="T36" fmla="*/ 301 w 427"/>
                <a:gd name="T37" fmla="*/ 17 h 496"/>
                <a:gd name="T38" fmla="*/ 272 w 427"/>
                <a:gd name="T39" fmla="*/ 31 h 496"/>
                <a:gd name="T40" fmla="*/ 241 w 427"/>
                <a:gd name="T41" fmla="*/ 50 h 496"/>
                <a:gd name="T42" fmla="*/ 210 w 427"/>
                <a:gd name="T43" fmla="*/ 72 h 496"/>
                <a:gd name="T44" fmla="*/ 167 w 427"/>
                <a:gd name="T45" fmla="*/ 109 h 496"/>
                <a:gd name="T46" fmla="*/ 112 w 427"/>
                <a:gd name="T47" fmla="*/ 165 h 496"/>
                <a:gd name="T48" fmla="*/ 66 w 427"/>
                <a:gd name="T49" fmla="*/ 222 h 496"/>
                <a:gd name="T50" fmla="*/ 37 w 427"/>
                <a:gd name="T51" fmla="*/ 264 h 496"/>
                <a:gd name="T52" fmla="*/ 22 w 427"/>
                <a:gd name="T53" fmla="*/ 291 h 496"/>
                <a:gd name="T54" fmla="*/ 10 w 427"/>
                <a:gd name="T55" fmla="*/ 315 h 496"/>
                <a:gd name="T56" fmla="*/ 3 w 427"/>
                <a:gd name="T57" fmla="*/ 337 h 496"/>
                <a:gd name="T58" fmla="*/ 0 w 427"/>
                <a:gd name="T59" fmla="*/ 356 h 496"/>
                <a:gd name="T60" fmla="*/ 1 w 427"/>
                <a:gd name="T61" fmla="*/ 374 h 496"/>
                <a:gd name="T62" fmla="*/ 7 w 427"/>
                <a:gd name="T63" fmla="*/ 394 h 496"/>
                <a:gd name="T64" fmla="*/ 19 w 427"/>
                <a:gd name="T65" fmla="*/ 412 h 496"/>
                <a:gd name="T66" fmla="*/ 33 w 427"/>
                <a:gd name="T67" fmla="*/ 429 h 496"/>
                <a:gd name="T68" fmla="*/ 51 w 427"/>
                <a:gd name="T69" fmla="*/ 445 h 496"/>
                <a:gd name="T70" fmla="*/ 72 w 427"/>
                <a:gd name="T71" fmla="*/ 459 h 496"/>
                <a:gd name="T72" fmla="*/ 94 w 427"/>
                <a:gd name="T73" fmla="*/ 471 h 496"/>
                <a:gd name="T74" fmla="*/ 119 w 427"/>
                <a:gd name="T75" fmla="*/ 482 h 496"/>
                <a:gd name="T76" fmla="*/ 144 w 427"/>
                <a:gd name="T77" fmla="*/ 490 h 496"/>
                <a:gd name="T78" fmla="*/ 169 w 427"/>
                <a:gd name="T79" fmla="*/ 494 h 496"/>
                <a:gd name="T80" fmla="*/ 193 w 427"/>
                <a:gd name="T81" fmla="*/ 496 h 496"/>
                <a:gd name="T82" fmla="*/ 262 w 427"/>
                <a:gd name="T83" fmla="*/ 437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27" h="496">
                  <a:moveTo>
                    <a:pt x="222" y="377"/>
                  </a:moveTo>
                  <a:lnTo>
                    <a:pt x="212" y="377"/>
                  </a:lnTo>
                  <a:lnTo>
                    <a:pt x="206" y="374"/>
                  </a:lnTo>
                  <a:lnTo>
                    <a:pt x="201" y="371"/>
                  </a:lnTo>
                  <a:lnTo>
                    <a:pt x="198" y="367"/>
                  </a:lnTo>
                  <a:lnTo>
                    <a:pt x="196" y="364"/>
                  </a:lnTo>
                  <a:lnTo>
                    <a:pt x="194" y="359"/>
                  </a:lnTo>
                  <a:lnTo>
                    <a:pt x="193" y="355"/>
                  </a:lnTo>
                  <a:lnTo>
                    <a:pt x="192" y="350"/>
                  </a:lnTo>
                  <a:lnTo>
                    <a:pt x="192" y="345"/>
                  </a:lnTo>
                  <a:lnTo>
                    <a:pt x="192" y="339"/>
                  </a:lnTo>
                  <a:lnTo>
                    <a:pt x="193" y="333"/>
                  </a:lnTo>
                  <a:lnTo>
                    <a:pt x="195" y="326"/>
                  </a:lnTo>
                  <a:lnTo>
                    <a:pt x="199" y="315"/>
                  </a:lnTo>
                  <a:lnTo>
                    <a:pt x="205" y="302"/>
                  </a:lnTo>
                  <a:lnTo>
                    <a:pt x="213" y="286"/>
                  </a:lnTo>
                  <a:lnTo>
                    <a:pt x="224" y="268"/>
                  </a:lnTo>
                  <a:lnTo>
                    <a:pt x="235" y="250"/>
                  </a:lnTo>
                  <a:lnTo>
                    <a:pt x="247" y="231"/>
                  </a:lnTo>
                  <a:lnTo>
                    <a:pt x="260" y="212"/>
                  </a:lnTo>
                  <a:lnTo>
                    <a:pt x="275" y="193"/>
                  </a:lnTo>
                  <a:lnTo>
                    <a:pt x="289" y="174"/>
                  </a:lnTo>
                  <a:lnTo>
                    <a:pt x="303" y="157"/>
                  </a:lnTo>
                  <a:lnTo>
                    <a:pt x="318" y="142"/>
                  </a:lnTo>
                  <a:lnTo>
                    <a:pt x="333" y="127"/>
                  </a:lnTo>
                  <a:lnTo>
                    <a:pt x="346" y="116"/>
                  </a:lnTo>
                  <a:lnTo>
                    <a:pt x="359" y="107"/>
                  </a:lnTo>
                  <a:lnTo>
                    <a:pt x="365" y="104"/>
                  </a:lnTo>
                  <a:lnTo>
                    <a:pt x="372" y="102"/>
                  </a:lnTo>
                  <a:lnTo>
                    <a:pt x="377" y="101"/>
                  </a:lnTo>
                  <a:lnTo>
                    <a:pt x="383" y="100"/>
                  </a:lnTo>
                  <a:lnTo>
                    <a:pt x="427" y="50"/>
                  </a:lnTo>
                  <a:lnTo>
                    <a:pt x="373" y="0"/>
                  </a:lnTo>
                  <a:lnTo>
                    <a:pt x="359" y="1"/>
                  </a:lnTo>
                  <a:lnTo>
                    <a:pt x="345" y="3"/>
                  </a:lnTo>
                  <a:lnTo>
                    <a:pt x="331" y="6"/>
                  </a:lnTo>
                  <a:lnTo>
                    <a:pt x="316" y="11"/>
                  </a:lnTo>
                  <a:lnTo>
                    <a:pt x="301" y="17"/>
                  </a:lnTo>
                  <a:lnTo>
                    <a:pt x="286" y="23"/>
                  </a:lnTo>
                  <a:lnTo>
                    <a:pt x="272" y="31"/>
                  </a:lnTo>
                  <a:lnTo>
                    <a:pt x="256" y="41"/>
                  </a:lnTo>
                  <a:lnTo>
                    <a:pt x="241" y="50"/>
                  </a:lnTo>
                  <a:lnTo>
                    <a:pt x="226" y="61"/>
                  </a:lnTo>
                  <a:lnTo>
                    <a:pt x="210" y="72"/>
                  </a:lnTo>
                  <a:lnTo>
                    <a:pt x="196" y="83"/>
                  </a:lnTo>
                  <a:lnTo>
                    <a:pt x="167" y="109"/>
                  </a:lnTo>
                  <a:lnTo>
                    <a:pt x="139" y="137"/>
                  </a:lnTo>
                  <a:lnTo>
                    <a:pt x="112" y="165"/>
                  </a:lnTo>
                  <a:lnTo>
                    <a:pt x="88" y="194"/>
                  </a:lnTo>
                  <a:lnTo>
                    <a:pt x="66" y="222"/>
                  </a:lnTo>
                  <a:lnTo>
                    <a:pt x="45" y="251"/>
                  </a:lnTo>
                  <a:lnTo>
                    <a:pt x="37" y="264"/>
                  </a:lnTo>
                  <a:lnTo>
                    <a:pt x="29" y="278"/>
                  </a:lnTo>
                  <a:lnTo>
                    <a:pt x="22" y="291"/>
                  </a:lnTo>
                  <a:lnTo>
                    <a:pt x="16" y="303"/>
                  </a:lnTo>
                  <a:lnTo>
                    <a:pt x="10" y="315"/>
                  </a:lnTo>
                  <a:lnTo>
                    <a:pt x="6" y="326"/>
                  </a:lnTo>
                  <a:lnTo>
                    <a:pt x="3" y="337"/>
                  </a:lnTo>
                  <a:lnTo>
                    <a:pt x="1" y="346"/>
                  </a:lnTo>
                  <a:lnTo>
                    <a:pt x="0" y="356"/>
                  </a:lnTo>
                  <a:lnTo>
                    <a:pt x="0" y="365"/>
                  </a:lnTo>
                  <a:lnTo>
                    <a:pt x="1" y="374"/>
                  </a:lnTo>
                  <a:lnTo>
                    <a:pt x="4" y="385"/>
                  </a:lnTo>
                  <a:lnTo>
                    <a:pt x="7" y="394"/>
                  </a:lnTo>
                  <a:lnTo>
                    <a:pt x="13" y="403"/>
                  </a:lnTo>
                  <a:lnTo>
                    <a:pt x="19" y="412"/>
                  </a:lnTo>
                  <a:lnTo>
                    <a:pt x="26" y="420"/>
                  </a:lnTo>
                  <a:lnTo>
                    <a:pt x="33" y="429"/>
                  </a:lnTo>
                  <a:lnTo>
                    <a:pt x="42" y="437"/>
                  </a:lnTo>
                  <a:lnTo>
                    <a:pt x="51" y="445"/>
                  </a:lnTo>
                  <a:lnTo>
                    <a:pt x="61" y="452"/>
                  </a:lnTo>
                  <a:lnTo>
                    <a:pt x="72" y="459"/>
                  </a:lnTo>
                  <a:lnTo>
                    <a:pt x="83" y="465"/>
                  </a:lnTo>
                  <a:lnTo>
                    <a:pt x="94" y="471"/>
                  </a:lnTo>
                  <a:lnTo>
                    <a:pt x="106" y="476"/>
                  </a:lnTo>
                  <a:lnTo>
                    <a:pt x="119" y="482"/>
                  </a:lnTo>
                  <a:lnTo>
                    <a:pt x="131" y="486"/>
                  </a:lnTo>
                  <a:lnTo>
                    <a:pt x="144" y="490"/>
                  </a:lnTo>
                  <a:lnTo>
                    <a:pt x="156" y="492"/>
                  </a:lnTo>
                  <a:lnTo>
                    <a:pt x="169" y="494"/>
                  </a:lnTo>
                  <a:lnTo>
                    <a:pt x="181" y="496"/>
                  </a:lnTo>
                  <a:lnTo>
                    <a:pt x="193" y="496"/>
                  </a:lnTo>
                  <a:lnTo>
                    <a:pt x="204" y="496"/>
                  </a:lnTo>
                  <a:lnTo>
                    <a:pt x="262" y="437"/>
                  </a:lnTo>
                  <a:lnTo>
                    <a:pt x="222" y="3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96" name="Freeform 46"/>
            <p:cNvSpPr>
              <a:spLocks/>
            </p:cNvSpPr>
            <p:nvPr userDrawn="1"/>
          </p:nvSpPr>
          <p:spPr bwMode="gray">
            <a:xfrm>
              <a:off x="7208" y="606"/>
              <a:ext cx="34" cy="28"/>
            </a:xfrm>
            <a:custGeom>
              <a:avLst/>
              <a:gdLst>
                <a:gd name="T0" fmla="*/ 217 w 410"/>
                <a:gd name="T1" fmla="*/ 96 h 335"/>
                <a:gd name="T2" fmla="*/ 233 w 410"/>
                <a:gd name="T3" fmla="*/ 100 h 335"/>
                <a:gd name="T4" fmla="*/ 248 w 410"/>
                <a:gd name="T5" fmla="*/ 107 h 335"/>
                <a:gd name="T6" fmla="*/ 258 w 410"/>
                <a:gd name="T7" fmla="*/ 117 h 335"/>
                <a:gd name="T8" fmla="*/ 264 w 410"/>
                <a:gd name="T9" fmla="*/ 129 h 335"/>
                <a:gd name="T10" fmla="*/ 265 w 410"/>
                <a:gd name="T11" fmla="*/ 141 h 335"/>
                <a:gd name="T12" fmla="*/ 263 w 410"/>
                <a:gd name="T13" fmla="*/ 155 h 335"/>
                <a:gd name="T14" fmla="*/ 256 w 410"/>
                <a:gd name="T15" fmla="*/ 169 h 335"/>
                <a:gd name="T16" fmla="*/ 245 w 410"/>
                <a:gd name="T17" fmla="*/ 183 h 335"/>
                <a:gd name="T18" fmla="*/ 227 w 410"/>
                <a:gd name="T19" fmla="*/ 199 h 335"/>
                <a:gd name="T20" fmla="*/ 208 w 410"/>
                <a:gd name="T21" fmla="*/ 211 h 335"/>
                <a:gd name="T22" fmla="*/ 185 w 410"/>
                <a:gd name="T23" fmla="*/ 221 h 335"/>
                <a:gd name="T24" fmla="*/ 151 w 410"/>
                <a:gd name="T25" fmla="*/ 233 h 335"/>
                <a:gd name="T26" fmla="*/ 107 w 410"/>
                <a:gd name="T27" fmla="*/ 245 h 335"/>
                <a:gd name="T28" fmla="*/ 81 w 410"/>
                <a:gd name="T29" fmla="*/ 249 h 335"/>
                <a:gd name="T30" fmla="*/ 112 w 410"/>
                <a:gd name="T31" fmla="*/ 335 h 335"/>
                <a:gd name="T32" fmla="*/ 144 w 410"/>
                <a:gd name="T33" fmla="*/ 331 h 335"/>
                <a:gd name="T34" fmla="*/ 189 w 410"/>
                <a:gd name="T35" fmla="*/ 321 h 335"/>
                <a:gd name="T36" fmla="*/ 232 w 410"/>
                <a:gd name="T37" fmla="*/ 308 h 335"/>
                <a:gd name="T38" fmla="*/ 275 w 410"/>
                <a:gd name="T39" fmla="*/ 292 h 335"/>
                <a:gd name="T40" fmla="*/ 315 w 410"/>
                <a:gd name="T41" fmla="*/ 273 h 335"/>
                <a:gd name="T42" fmla="*/ 349 w 410"/>
                <a:gd name="T43" fmla="*/ 253 h 335"/>
                <a:gd name="T44" fmla="*/ 376 w 410"/>
                <a:gd name="T45" fmla="*/ 232 h 335"/>
                <a:gd name="T46" fmla="*/ 395 w 410"/>
                <a:gd name="T47" fmla="*/ 212 h 335"/>
                <a:gd name="T48" fmla="*/ 404 w 410"/>
                <a:gd name="T49" fmla="*/ 194 h 335"/>
                <a:gd name="T50" fmla="*/ 408 w 410"/>
                <a:gd name="T51" fmla="*/ 177 h 335"/>
                <a:gd name="T52" fmla="*/ 410 w 410"/>
                <a:gd name="T53" fmla="*/ 162 h 335"/>
                <a:gd name="T54" fmla="*/ 409 w 410"/>
                <a:gd name="T55" fmla="*/ 147 h 335"/>
                <a:gd name="T56" fmla="*/ 405 w 410"/>
                <a:gd name="T57" fmla="*/ 126 h 335"/>
                <a:gd name="T58" fmla="*/ 395 w 410"/>
                <a:gd name="T59" fmla="*/ 103 h 335"/>
                <a:gd name="T60" fmla="*/ 381 w 410"/>
                <a:gd name="T61" fmla="*/ 83 h 335"/>
                <a:gd name="T62" fmla="*/ 365 w 410"/>
                <a:gd name="T63" fmla="*/ 64 h 335"/>
                <a:gd name="T64" fmla="*/ 346 w 410"/>
                <a:gd name="T65" fmla="*/ 48 h 335"/>
                <a:gd name="T66" fmla="*/ 323 w 410"/>
                <a:gd name="T67" fmla="*/ 32 h 335"/>
                <a:gd name="T68" fmla="*/ 301 w 410"/>
                <a:gd name="T69" fmla="*/ 20 h 335"/>
                <a:gd name="T70" fmla="*/ 276 w 410"/>
                <a:gd name="T71" fmla="*/ 11 h 335"/>
                <a:gd name="T72" fmla="*/ 251 w 410"/>
                <a:gd name="T73" fmla="*/ 4 h 335"/>
                <a:gd name="T74" fmla="*/ 225 w 410"/>
                <a:gd name="T75" fmla="*/ 1 h 335"/>
                <a:gd name="T76" fmla="*/ 162 w 410"/>
                <a:gd name="T77" fmla="*/ 56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10" h="335">
                  <a:moveTo>
                    <a:pt x="209" y="96"/>
                  </a:moveTo>
                  <a:lnTo>
                    <a:pt x="217" y="96"/>
                  </a:lnTo>
                  <a:lnTo>
                    <a:pt x="226" y="98"/>
                  </a:lnTo>
                  <a:lnTo>
                    <a:pt x="233" y="100"/>
                  </a:lnTo>
                  <a:lnTo>
                    <a:pt x="241" y="103"/>
                  </a:lnTo>
                  <a:lnTo>
                    <a:pt x="248" y="107"/>
                  </a:lnTo>
                  <a:lnTo>
                    <a:pt x="253" y="111"/>
                  </a:lnTo>
                  <a:lnTo>
                    <a:pt x="258" y="117"/>
                  </a:lnTo>
                  <a:lnTo>
                    <a:pt x="261" y="123"/>
                  </a:lnTo>
                  <a:lnTo>
                    <a:pt x="264" y="129"/>
                  </a:lnTo>
                  <a:lnTo>
                    <a:pt x="265" y="135"/>
                  </a:lnTo>
                  <a:lnTo>
                    <a:pt x="265" y="141"/>
                  </a:lnTo>
                  <a:lnTo>
                    <a:pt x="264" y="148"/>
                  </a:lnTo>
                  <a:lnTo>
                    <a:pt x="263" y="155"/>
                  </a:lnTo>
                  <a:lnTo>
                    <a:pt x="260" y="162"/>
                  </a:lnTo>
                  <a:lnTo>
                    <a:pt x="256" y="169"/>
                  </a:lnTo>
                  <a:lnTo>
                    <a:pt x="252" y="175"/>
                  </a:lnTo>
                  <a:lnTo>
                    <a:pt x="245" y="183"/>
                  </a:lnTo>
                  <a:lnTo>
                    <a:pt x="236" y="192"/>
                  </a:lnTo>
                  <a:lnTo>
                    <a:pt x="227" y="199"/>
                  </a:lnTo>
                  <a:lnTo>
                    <a:pt x="218" y="205"/>
                  </a:lnTo>
                  <a:lnTo>
                    <a:pt x="208" y="211"/>
                  </a:lnTo>
                  <a:lnTo>
                    <a:pt x="197" y="216"/>
                  </a:lnTo>
                  <a:lnTo>
                    <a:pt x="185" y="221"/>
                  </a:lnTo>
                  <a:lnTo>
                    <a:pt x="174" y="226"/>
                  </a:lnTo>
                  <a:lnTo>
                    <a:pt x="151" y="233"/>
                  </a:lnTo>
                  <a:lnTo>
                    <a:pt x="128" y="239"/>
                  </a:lnTo>
                  <a:lnTo>
                    <a:pt x="107" y="245"/>
                  </a:lnTo>
                  <a:lnTo>
                    <a:pt x="88" y="248"/>
                  </a:lnTo>
                  <a:lnTo>
                    <a:pt x="81" y="249"/>
                  </a:lnTo>
                  <a:lnTo>
                    <a:pt x="0" y="328"/>
                  </a:lnTo>
                  <a:lnTo>
                    <a:pt x="112" y="335"/>
                  </a:lnTo>
                  <a:lnTo>
                    <a:pt x="121" y="334"/>
                  </a:lnTo>
                  <a:lnTo>
                    <a:pt x="144" y="331"/>
                  </a:lnTo>
                  <a:lnTo>
                    <a:pt x="165" y="326"/>
                  </a:lnTo>
                  <a:lnTo>
                    <a:pt x="189" y="321"/>
                  </a:lnTo>
                  <a:lnTo>
                    <a:pt x="211" y="315"/>
                  </a:lnTo>
                  <a:lnTo>
                    <a:pt x="232" y="308"/>
                  </a:lnTo>
                  <a:lnTo>
                    <a:pt x="255" y="300"/>
                  </a:lnTo>
                  <a:lnTo>
                    <a:pt x="275" y="292"/>
                  </a:lnTo>
                  <a:lnTo>
                    <a:pt x="296" y="282"/>
                  </a:lnTo>
                  <a:lnTo>
                    <a:pt x="315" y="273"/>
                  </a:lnTo>
                  <a:lnTo>
                    <a:pt x="332" y="263"/>
                  </a:lnTo>
                  <a:lnTo>
                    <a:pt x="349" y="253"/>
                  </a:lnTo>
                  <a:lnTo>
                    <a:pt x="363" y="243"/>
                  </a:lnTo>
                  <a:lnTo>
                    <a:pt x="376" y="232"/>
                  </a:lnTo>
                  <a:lnTo>
                    <a:pt x="386" y="222"/>
                  </a:lnTo>
                  <a:lnTo>
                    <a:pt x="395" y="212"/>
                  </a:lnTo>
                  <a:lnTo>
                    <a:pt x="400" y="203"/>
                  </a:lnTo>
                  <a:lnTo>
                    <a:pt x="404" y="194"/>
                  </a:lnTo>
                  <a:lnTo>
                    <a:pt x="406" y="185"/>
                  </a:lnTo>
                  <a:lnTo>
                    <a:pt x="408" y="177"/>
                  </a:lnTo>
                  <a:lnTo>
                    <a:pt x="409" y="169"/>
                  </a:lnTo>
                  <a:lnTo>
                    <a:pt x="410" y="162"/>
                  </a:lnTo>
                  <a:lnTo>
                    <a:pt x="409" y="154"/>
                  </a:lnTo>
                  <a:lnTo>
                    <a:pt x="409" y="147"/>
                  </a:lnTo>
                  <a:lnTo>
                    <a:pt x="408" y="139"/>
                  </a:lnTo>
                  <a:lnTo>
                    <a:pt x="405" y="126"/>
                  </a:lnTo>
                  <a:lnTo>
                    <a:pt x="400" y="114"/>
                  </a:lnTo>
                  <a:lnTo>
                    <a:pt x="395" y="103"/>
                  </a:lnTo>
                  <a:lnTo>
                    <a:pt x="388" y="93"/>
                  </a:lnTo>
                  <a:lnTo>
                    <a:pt x="381" y="83"/>
                  </a:lnTo>
                  <a:lnTo>
                    <a:pt x="373" y="73"/>
                  </a:lnTo>
                  <a:lnTo>
                    <a:pt x="365" y="64"/>
                  </a:lnTo>
                  <a:lnTo>
                    <a:pt x="355" y="56"/>
                  </a:lnTo>
                  <a:lnTo>
                    <a:pt x="346" y="48"/>
                  </a:lnTo>
                  <a:lnTo>
                    <a:pt x="334" y="39"/>
                  </a:lnTo>
                  <a:lnTo>
                    <a:pt x="323" y="32"/>
                  </a:lnTo>
                  <a:lnTo>
                    <a:pt x="312" y="26"/>
                  </a:lnTo>
                  <a:lnTo>
                    <a:pt x="301" y="20"/>
                  </a:lnTo>
                  <a:lnTo>
                    <a:pt x="288" y="15"/>
                  </a:lnTo>
                  <a:lnTo>
                    <a:pt x="276" y="11"/>
                  </a:lnTo>
                  <a:lnTo>
                    <a:pt x="263" y="7"/>
                  </a:lnTo>
                  <a:lnTo>
                    <a:pt x="251" y="4"/>
                  </a:lnTo>
                  <a:lnTo>
                    <a:pt x="239" y="2"/>
                  </a:lnTo>
                  <a:lnTo>
                    <a:pt x="225" y="1"/>
                  </a:lnTo>
                  <a:lnTo>
                    <a:pt x="213" y="0"/>
                  </a:lnTo>
                  <a:lnTo>
                    <a:pt x="162" y="56"/>
                  </a:lnTo>
                  <a:lnTo>
                    <a:pt x="209" y="9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97" name="Freeform 47"/>
            <p:cNvSpPr>
              <a:spLocks/>
            </p:cNvSpPr>
            <p:nvPr userDrawn="1"/>
          </p:nvSpPr>
          <p:spPr bwMode="gray">
            <a:xfrm>
              <a:off x="7156" y="565"/>
              <a:ext cx="109" cy="121"/>
            </a:xfrm>
            <a:custGeom>
              <a:avLst/>
              <a:gdLst>
                <a:gd name="T0" fmla="*/ 802 w 1307"/>
                <a:gd name="T1" fmla="*/ 593 h 1456"/>
                <a:gd name="T2" fmla="*/ 746 w 1307"/>
                <a:gd name="T3" fmla="*/ 629 h 1456"/>
                <a:gd name="T4" fmla="*/ 713 w 1307"/>
                <a:gd name="T5" fmla="*/ 692 h 1456"/>
                <a:gd name="T6" fmla="*/ 748 w 1307"/>
                <a:gd name="T7" fmla="*/ 832 h 1456"/>
                <a:gd name="T8" fmla="*/ 838 w 1307"/>
                <a:gd name="T9" fmla="*/ 916 h 1456"/>
                <a:gd name="T10" fmla="*/ 970 w 1307"/>
                <a:gd name="T11" fmla="*/ 963 h 1456"/>
                <a:gd name="T12" fmla="*/ 1127 w 1307"/>
                <a:gd name="T13" fmla="*/ 971 h 1456"/>
                <a:gd name="T14" fmla="*/ 1282 w 1307"/>
                <a:gd name="T15" fmla="*/ 944 h 1456"/>
                <a:gd name="T16" fmla="*/ 1306 w 1307"/>
                <a:gd name="T17" fmla="*/ 948 h 1456"/>
                <a:gd name="T18" fmla="*/ 1299 w 1307"/>
                <a:gd name="T19" fmla="*/ 972 h 1456"/>
                <a:gd name="T20" fmla="*/ 1255 w 1307"/>
                <a:gd name="T21" fmla="*/ 1007 h 1456"/>
                <a:gd name="T22" fmla="*/ 1166 w 1307"/>
                <a:gd name="T23" fmla="*/ 1042 h 1456"/>
                <a:gd name="T24" fmla="*/ 1051 w 1307"/>
                <a:gd name="T25" fmla="*/ 1057 h 1456"/>
                <a:gd name="T26" fmla="*/ 851 w 1307"/>
                <a:gd name="T27" fmla="*/ 1032 h 1456"/>
                <a:gd name="T28" fmla="*/ 687 w 1307"/>
                <a:gd name="T29" fmla="*/ 959 h 1456"/>
                <a:gd name="T30" fmla="*/ 585 w 1307"/>
                <a:gd name="T31" fmla="*/ 864 h 1456"/>
                <a:gd name="T32" fmla="*/ 547 w 1307"/>
                <a:gd name="T33" fmla="*/ 796 h 1456"/>
                <a:gd name="T34" fmla="*/ 533 w 1307"/>
                <a:gd name="T35" fmla="*/ 728 h 1456"/>
                <a:gd name="T36" fmla="*/ 471 w 1307"/>
                <a:gd name="T37" fmla="*/ 717 h 1456"/>
                <a:gd name="T38" fmla="*/ 295 w 1307"/>
                <a:gd name="T39" fmla="*/ 760 h 1456"/>
                <a:gd name="T40" fmla="*/ 263 w 1307"/>
                <a:gd name="T41" fmla="*/ 950 h 1456"/>
                <a:gd name="T42" fmla="*/ 242 w 1307"/>
                <a:gd name="T43" fmla="*/ 1207 h 1456"/>
                <a:gd name="T44" fmla="*/ 249 w 1307"/>
                <a:gd name="T45" fmla="*/ 1425 h 1456"/>
                <a:gd name="T46" fmla="*/ 235 w 1307"/>
                <a:gd name="T47" fmla="*/ 1455 h 1456"/>
                <a:gd name="T48" fmla="*/ 183 w 1307"/>
                <a:gd name="T49" fmla="*/ 1441 h 1456"/>
                <a:gd name="T50" fmla="*/ 132 w 1307"/>
                <a:gd name="T51" fmla="*/ 1388 h 1456"/>
                <a:gd name="T52" fmla="*/ 101 w 1307"/>
                <a:gd name="T53" fmla="*/ 1291 h 1456"/>
                <a:gd name="T54" fmla="*/ 98 w 1307"/>
                <a:gd name="T55" fmla="*/ 1045 h 1456"/>
                <a:gd name="T56" fmla="*/ 123 w 1307"/>
                <a:gd name="T57" fmla="*/ 785 h 1456"/>
                <a:gd name="T58" fmla="*/ 59 w 1307"/>
                <a:gd name="T59" fmla="*/ 774 h 1456"/>
                <a:gd name="T60" fmla="*/ 29 w 1307"/>
                <a:gd name="T61" fmla="*/ 747 h 1456"/>
                <a:gd name="T62" fmla="*/ 0 w 1307"/>
                <a:gd name="T63" fmla="*/ 679 h 1456"/>
                <a:gd name="T64" fmla="*/ 21 w 1307"/>
                <a:gd name="T65" fmla="*/ 654 h 1456"/>
                <a:gd name="T66" fmla="*/ 95 w 1307"/>
                <a:gd name="T67" fmla="*/ 659 h 1456"/>
                <a:gd name="T68" fmla="*/ 174 w 1307"/>
                <a:gd name="T69" fmla="*/ 563 h 1456"/>
                <a:gd name="T70" fmla="*/ 246 w 1307"/>
                <a:gd name="T71" fmla="*/ 312 h 1456"/>
                <a:gd name="T72" fmla="*/ 332 w 1307"/>
                <a:gd name="T73" fmla="*/ 113 h 1456"/>
                <a:gd name="T74" fmla="*/ 407 w 1307"/>
                <a:gd name="T75" fmla="*/ 15 h 1456"/>
                <a:gd name="T76" fmla="*/ 488 w 1307"/>
                <a:gd name="T77" fmla="*/ 3 h 1456"/>
                <a:gd name="T78" fmla="*/ 569 w 1307"/>
                <a:gd name="T79" fmla="*/ 39 h 1456"/>
                <a:gd name="T80" fmla="*/ 619 w 1307"/>
                <a:gd name="T81" fmla="*/ 95 h 1456"/>
                <a:gd name="T82" fmla="*/ 634 w 1307"/>
                <a:gd name="T83" fmla="*/ 156 h 1456"/>
                <a:gd name="T84" fmla="*/ 621 w 1307"/>
                <a:gd name="T85" fmla="*/ 200 h 1456"/>
                <a:gd name="T86" fmla="*/ 598 w 1307"/>
                <a:gd name="T87" fmla="*/ 214 h 1456"/>
                <a:gd name="T88" fmla="*/ 578 w 1307"/>
                <a:gd name="T89" fmla="*/ 195 h 1456"/>
                <a:gd name="T90" fmla="*/ 535 w 1307"/>
                <a:gd name="T91" fmla="*/ 146 h 1456"/>
                <a:gd name="T92" fmla="*/ 494 w 1307"/>
                <a:gd name="T93" fmla="*/ 149 h 1456"/>
                <a:gd name="T94" fmla="*/ 451 w 1307"/>
                <a:gd name="T95" fmla="*/ 206 h 1456"/>
                <a:gd name="T96" fmla="*/ 345 w 1307"/>
                <a:gd name="T97" fmla="*/ 519 h 1456"/>
                <a:gd name="T98" fmla="*/ 388 w 1307"/>
                <a:gd name="T99" fmla="*/ 638 h 1456"/>
                <a:gd name="T100" fmla="*/ 594 w 1307"/>
                <a:gd name="T101" fmla="*/ 595 h 1456"/>
                <a:gd name="T102" fmla="*/ 650 w 1307"/>
                <a:gd name="T103" fmla="*/ 551 h 1456"/>
                <a:gd name="T104" fmla="*/ 746 w 1307"/>
                <a:gd name="T105" fmla="*/ 506 h 1456"/>
                <a:gd name="T106" fmla="*/ 844 w 1307"/>
                <a:gd name="T107" fmla="*/ 489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07" h="1456">
                  <a:moveTo>
                    <a:pt x="840" y="585"/>
                  </a:moveTo>
                  <a:lnTo>
                    <a:pt x="833" y="585"/>
                  </a:lnTo>
                  <a:lnTo>
                    <a:pt x="826" y="586"/>
                  </a:lnTo>
                  <a:lnTo>
                    <a:pt x="820" y="587"/>
                  </a:lnTo>
                  <a:lnTo>
                    <a:pt x="812" y="589"/>
                  </a:lnTo>
                  <a:lnTo>
                    <a:pt x="802" y="593"/>
                  </a:lnTo>
                  <a:lnTo>
                    <a:pt x="792" y="597"/>
                  </a:lnTo>
                  <a:lnTo>
                    <a:pt x="783" y="602"/>
                  </a:lnTo>
                  <a:lnTo>
                    <a:pt x="773" y="608"/>
                  </a:lnTo>
                  <a:lnTo>
                    <a:pt x="763" y="615"/>
                  </a:lnTo>
                  <a:lnTo>
                    <a:pt x="755" y="622"/>
                  </a:lnTo>
                  <a:lnTo>
                    <a:pt x="746" y="629"/>
                  </a:lnTo>
                  <a:lnTo>
                    <a:pt x="739" y="639"/>
                  </a:lnTo>
                  <a:lnTo>
                    <a:pt x="732" y="648"/>
                  </a:lnTo>
                  <a:lnTo>
                    <a:pt x="726" y="658"/>
                  </a:lnTo>
                  <a:lnTo>
                    <a:pt x="721" y="668"/>
                  </a:lnTo>
                  <a:lnTo>
                    <a:pt x="717" y="679"/>
                  </a:lnTo>
                  <a:lnTo>
                    <a:pt x="713" y="692"/>
                  </a:lnTo>
                  <a:lnTo>
                    <a:pt x="711" y="704"/>
                  </a:lnTo>
                  <a:lnTo>
                    <a:pt x="711" y="717"/>
                  </a:lnTo>
                  <a:lnTo>
                    <a:pt x="711" y="732"/>
                  </a:lnTo>
                  <a:lnTo>
                    <a:pt x="712" y="738"/>
                  </a:lnTo>
                  <a:lnTo>
                    <a:pt x="743" y="824"/>
                  </a:lnTo>
                  <a:lnTo>
                    <a:pt x="748" y="832"/>
                  </a:lnTo>
                  <a:lnTo>
                    <a:pt x="759" y="848"/>
                  </a:lnTo>
                  <a:lnTo>
                    <a:pt x="773" y="863"/>
                  </a:lnTo>
                  <a:lnTo>
                    <a:pt x="787" y="879"/>
                  </a:lnTo>
                  <a:lnTo>
                    <a:pt x="803" y="892"/>
                  </a:lnTo>
                  <a:lnTo>
                    <a:pt x="820" y="904"/>
                  </a:lnTo>
                  <a:lnTo>
                    <a:pt x="838" y="916"/>
                  </a:lnTo>
                  <a:lnTo>
                    <a:pt x="857" y="926"/>
                  </a:lnTo>
                  <a:lnTo>
                    <a:pt x="878" y="936"/>
                  </a:lnTo>
                  <a:lnTo>
                    <a:pt x="899" y="945"/>
                  </a:lnTo>
                  <a:lnTo>
                    <a:pt x="922" y="952"/>
                  </a:lnTo>
                  <a:lnTo>
                    <a:pt x="946" y="958"/>
                  </a:lnTo>
                  <a:lnTo>
                    <a:pt x="970" y="963"/>
                  </a:lnTo>
                  <a:lnTo>
                    <a:pt x="996" y="967"/>
                  </a:lnTo>
                  <a:lnTo>
                    <a:pt x="1021" y="970"/>
                  </a:lnTo>
                  <a:lnTo>
                    <a:pt x="1049" y="972"/>
                  </a:lnTo>
                  <a:lnTo>
                    <a:pt x="1077" y="973"/>
                  </a:lnTo>
                  <a:lnTo>
                    <a:pt x="1102" y="972"/>
                  </a:lnTo>
                  <a:lnTo>
                    <a:pt x="1127" y="971"/>
                  </a:lnTo>
                  <a:lnTo>
                    <a:pt x="1152" y="968"/>
                  </a:lnTo>
                  <a:lnTo>
                    <a:pt x="1178" y="965"/>
                  </a:lnTo>
                  <a:lnTo>
                    <a:pt x="1204" y="961"/>
                  </a:lnTo>
                  <a:lnTo>
                    <a:pt x="1230" y="956"/>
                  </a:lnTo>
                  <a:lnTo>
                    <a:pt x="1255" y="950"/>
                  </a:lnTo>
                  <a:lnTo>
                    <a:pt x="1282" y="944"/>
                  </a:lnTo>
                  <a:lnTo>
                    <a:pt x="1291" y="942"/>
                  </a:lnTo>
                  <a:lnTo>
                    <a:pt x="1298" y="942"/>
                  </a:lnTo>
                  <a:lnTo>
                    <a:pt x="1301" y="943"/>
                  </a:lnTo>
                  <a:lnTo>
                    <a:pt x="1303" y="944"/>
                  </a:lnTo>
                  <a:lnTo>
                    <a:pt x="1305" y="945"/>
                  </a:lnTo>
                  <a:lnTo>
                    <a:pt x="1306" y="948"/>
                  </a:lnTo>
                  <a:lnTo>
                    <a:pt x="1307" y="951"/>
                  </a:lnTo>
                  <a:lnTo>
                    <a:pt x="1307" y="954"/>
                  </a:lnTo>
                  <a:lnTo>
                    <a:pt x="1306" y="958"/>
                  </a:lnTo>
                  <a:lnTo>
                    <a:pt x="1305" y="963"/>
                  </a:lnTo>
                  <a:lnTo>
                    <a:pt x="1302" y="967"/>
                  </a:lnTo>
                  <a:lnTo>
                    <a:pt x="1299" y="972"/>
                  </a:lnTo>
                  <a:lnTo>
                    <a:pt x="1295" y="978"/>
                  </a:lnTo>
                  <a:lnTo>
                    <a:pt x="1291" y="983"/>
                  </a:lnTo>
                  <a:lnTo>
                    <a:pt x="1284" y="989"/>
                  </a:lnTo>
                  <a:lnTo>
                    <a:pt x="1275" y="995"/>
                  </a:lnTo>
                  <a:lnTo>
                    <a:pt x="1265" y="1001"/>
                  </a:lnTo>
                  <a:lnTo>
                    <a:pt x="1255" y="1007"/>
                  </a:lnTo>
                  <a:lnTo>
                    <a:pt x="1243" y="1013"/>
                  </a:lnTo>
                  <a:lnTo>
                    <a:pt x="1230" y="1019"/>
                  </a:lnTo>
                  <a:lnTo>
                    <a:pt x="1215" y="1025"/>
                  </a:lnTo>
                  <a:lnTo>
                    <a:pt x="1200" y="1032"/>
                  </a:lnTo>
                  <a:lnTo>
                    <a:pt x="1184" y="1037"/>
                  </a:lnTo>
                  <a:lnTo>
                    <a:pt x="1166" y="1042"/>
                  </a:lnTo>
                  <a:lnTo>
                    <a:pt x="1149" y="1046"/>
                  </a:lnTo>
                  <a:lnTo>
                    <a:pt x="1131" y="1050"/>
                  </a:lnTo>
                  <a:lnTo>
                    <a:pt x="1111" y="1053"/>
                  </a:lnTo>
                  <a:lnTo>
                    <a:pt x="1092" y="1055"/>
                  </a:lnTo>
                  <a:lnTo>
                    <a:pt x="1071" y="1056"/>
                  </a:lnTo>
                  <a:lnTo>
                    <a:pt x="1051" y="1057"/>
                  </a:lnTo>
                  <a:lnTo>
                    <a:pt x="1015" y="1056"/>
                  </a:lnTo>
                  <a:lnTo>
                    <a:pt x="981" y="1054"/>
                  </a:lnTo>
                  <a:lnTo>
                    <a:pt x="947" y="1050"/>
                  </a:lnTo>
                  <a:lnTo>
                    <a:pt x="914" y="1046"/>
                  </a:lnTo>
                  <a:lnTo>
                    <a:pt x="882" y="1039"/>
                  </a:lnTo>
                  <a:lnTo>
                    <a:pt x="851" y="1032"/>
                  </a:lnTo>
                  <a:lnTo>
                    <a:pt x="821" y="1022"/>
                  </a:lnTo>
                  <a:lnTo>
                    <a:pt x="792" y="1012"/>
                  </a:lnTo>
                  <a:lnTo>
                    <a:pt x="763" y="1001"/>
                  </a:lnTo>
                  <a:lnTo>
                    <a:pt x="737" y="988"/>
                  </a:lnTo>
                  <a:lnTo>
                    <a:pt x="710" y="974"/>
                  </a:lnTo>
                  <a:lnTo>
                    <a:pt x="687" y="959"/>
                  </a:lnTo>
                  <a:lnTo>
                    <a:pt x="663" y="943"/>
                  </a:lnTo>
                  <a:lnTo>
                    <a:pt x="642" y="925"/>
                  </a:lnTo>
                  <a:lnTo>
                    <a:pt x="622" y="906"/>
                  </a:lnTo>
                  <a:lnTo>
                    <a:pt x="603" y="887"/>
                  </a:lnTo>
                  <a:lnTo>
                    <a:pt x="594" y="875"/>
                  </a:lnTo>
                  <a:lnTo>
                    <a:pt x="585" y="864"/>
                  </a:lnTo>
                  <a:lnTo>
                    <a:pt x="577" y="853"/>
                  </a:lnTo>
                  <a:lnTo>
                    <a:pt x="570" y="842"/>
                  </a:lnTo>
                  <a:lnTo>
                    <a:pt x="562" y="831"/>
                  </a:lnTo>
                  <a:lnTo>
                    <a:pt x="557" y="819"/>
                  </a:lnTo>
                  <a:lnTo>
                    <a:pt x="551" y="808"/>
                  </a:lnTo>
                  <a:lnTo>
                    <a:pt x="547" y="796"/>
                  </a:lnTo>
                  <a:lnTo>
                    <a:pt x="543" y="785"/>
                  </a:lnTo>
                  <a:lnTo>
                    <a:pt x="539" y="773"/>
                  </a:lnTo>
                  <a:lnTo>
                    <a:pt x="537" y="762"/>
                  </a:lnTo>
                  <a:lnTo>
                    <a:pt x="535" y="751"/>
                  </a:lnTo>
                  <a:lnTo>
                    <a:pt x="534" y="740"/>
                  </a:lnTo>
                  <a:lnTo>
                    <a:pt x="533" y="728"/>
                  </a:lnTo>
                  <a:lnTo>
                    <a:pt x="533" y="718"/>
                  </a:lnTo>
                  <a:lnTo>
                    <a:pt x="534" y="707"/>
                  </a:lnTo>
                  <a:lnTo>
                    <a:pt x="535" y="699"/>
                  </a:lnTo>
                  <a:lnTo>
                    <a:pt x="527" y="701"/>
                  </a:lnTo>
                  <a:lnTo>
                    <a:pt x="499" y="709"/>
                  </a:lnTo>
                  <a:lnTo>
                    <a:pt x="471" y="717"/>
                  </a:lnTo>
                  <a:lnTo>
                    <a:pt x="442" y="725"/>
                  </a:lnTo>
                  <a:lnTo>
                    <a:pt x="413" y="733"/>
                  </a:lnTo>
                  <a:lnTo>
                    <a:pt x="383" y="740"/>
                  </a:lnTo>
                  <a:lnTo>
                    <a:pt x="353" y="747"/>
                  </a:lnTo>
                  <a:lnTo>
                    <a:pt x="325" y="754"/>
                  </a:lnTo>
                  <a:lnTo>
                    <a:pt x="295" y="760"/>
                  </a:lnTo>
                  <a:lnTo>
                    <a:pt x="292" y="761"/>
                  </a:lnTo>
                  <a:lnTo>
                    <a:pt x="291" y="764"/>
                  </a:lnTo>
                  <a:lnTo>
                    <a:pt x="283" y="811"/>
                  </a:lnTo>
                  <a:lnTo>
                    <a:pt x="275" y="858"/>
                  </a:lnTo>
                  <a:lnTo>
                    <a:pt x="269" y="904"/>
                  </a:lnTo>
                  <a:lnTo>
                    <a:pt x="263" y="950"/>
                  </a:lnTo>
                  <a:lnTo>
                    <a:pt x="258" y="995"/>
                  </a:lnTo>
                  <a:lnTo>
                    <a:pt x="252" y="1039"/>
                  </a:lnTo>
                  <a:lnTo>
                    <a:pt x="248" y="1083"/>
                  </a:lnTo>
                  <a:lnTo>
                    <a:pt x="245" y="1126"/>
                  </a:lnTo>
                  <a:lnTo>
                    <a:pt x="243" y="1167"/>
                  </a:lnTo>
                  <a:lnTo>
                    <a:pt x="242" y="1207"/>
                  </a:lnTo>
                  <a:lnTo>
                    <a:pt x="241" y="1247"/>
                  </a:lnTo>
                  <a:lnTo>
                    <a:pt x="241" y="1286"/>
                  </a:lnTo>
                  <a:lnTo>
                    <a:pt x="242" y="1323"/>
                  </a:lnTo>
                  <a:lnTo>
                    <a:pt x="243" y="1358"/>
                  </a:lnTo>
                  <a:lnTo>
                    <a:pt x="246" y="1392"/>
                  </a:lnTo>
                  <a:lnTo>
                    <a:pt x="249" y="1425"/>
                  </a:lnTo>
                  <a:lnTo>
                    <a:pt x="250" y="1433"/>
                  </a:lnTo>
                  <a:lnTo>
                    <a:pt x="249" y="1440"/>
                  </a:lnTo>
                  <a:lnTo>
                    <a:pt x="247" y="1446"/>
                  </a:lnTo>
                  <a:lnTo>
                    <a:pt x="245" y="1450"/>
                  </a:lnTo>
                  <a:lnTo>
                    <a:pt x="240" y="1454"/>
                  </a:lnTo>
                  <a:lnTo>
                    <a:pt x="235" y="1455"/>
                  </a:lnTo>
                  <a:lnTo>
                    <a:pt x="228" y="1456"/>
                  </a:lnTo>
                  <a:lnTo>
                    <a:pt x="221" y="1455"/>
                  </a:lnTo>
                  <a:lnTo>
                    <a:pt x="212" y="1453"/>
                  </a:lnTo>
                  <a:lnTo>
                    <a:pt x="202" y="1450"/>
                  </a:lnTo>
                  <a:lnTo>
                    <a:pt x="193" y="1446"/>
                  </a:lnTo>
                  <a:lnTo>
                    <a:pt x="183" y="1441"/>
                  </a:lnTo>
                  <a:lnTo>
                    <a:pt x="171" y="1434"/>
                  </a:lnTo>
                  <a:lnTo>
                    <a:pt x="158" y="1423"/>
                  </a:lnTo>
                  <a:lnTo>
                    <a:pt x="150" y="1415"/>
                  </a:lnTo>
                  <a:lnTo>
                    <a:pt x="144" y="1407"/>
                  </a:lnTo>
                  <a:lnTo>
                    <a:pt x="138" y="1398"/>
                  </a:lnTo>
                  <a:lnTo>
                    <a:pt x="132" y="1388"/>
                  </a:lnTo>
                  <a:lnTo>
                    <a:pt x="126" y="1376"/>
                  </a:lnTo>
                  <a:lnTo>
                    <a:pt x="120" y="1362"/>
                  </a:lnTo>
                  <a:lnTo>
                    <a:pt x="115" y="1347"/>
                  </a:lnTo>
                  <a:lnTo>
                    <a:pt x="110" y="1331"/>
                  </a:lnTo>
                  <a:lnTo>
                    <a:pt x="106" y="1311"/>
                  </a:lnTo>
                  <a:lnTo>
                    <a:pt x="101" y="1291"/>
                  </a:lnTo>
                  <a:lnTo>
                    <a:pt x="98" y="1268"/>
                  </a:lnTo>
                  <a:lnTo>
                    <a:pt x="96" y="1243"/>
                  </a:lnTo>
                  <a:lnTo>
                    <a:pt x="94" y="1201"/>
                  </a:lnTo>
                  <a:lnTo>
                    <a:pt x="94" y="1154"/>
                  </a:lnTo>
                  <a:lnTo>
                    <a:pt x="95" y="1101"/>
                  </a:lnTo>
                  <a:lnTo>
                    <a:pt x="98" y="1045"/>
                  </a:lnTo>
                  <a:lnTo>
                    <a:pt x="103" y="985"/>
                  </a:lnTo>
                  <a:lnTo>
                    <a:pt x="111" y="922"/>
                  </a:lnTo>
                  <a:lnTo>
                    <a:pt x="119" y="858"/>
                  </a:lnTo>
                  <a:lnTo>
                    <a:pt x="129" y="791"/>
                  </a:lnTo>
                  <a:lnTo>
                    <a:pt x="130" y="785"/>
                  </a:lnTo>
                  <a:lnTo>
                    <a:pt x="123" y="785"/>
                  </a:lnTo>
                  <a:lnTo>
                    <a:pt x="109" y="785"/>
                  </a:lnTo>
                  <a:lnTo>
                    <a:pt x="95" y="784"/>
                  </a:lnTo>
                  <a:lnTo>
                    <a:pt x="82" y="782"/>
                  </a:lnTo>
                  <a:lnTo>
                    <a:pt x="70" y="778"/>
                  </a:lnTo>
                  <a:lnTo>
                    <a:pt x="64" y="776"/>
                  </a:lnTo>
                  <a:lnTo>
                    <a:pt x="59" y="774"/>
                  </a:lnTo>
                  <a:lnTo>
                    <a:pt x="52" y="771"/>
                  </a:lnTo>
                  <a:lnTo>
                    <a:pt x="47" y="767"/>
                  </a:lnTo>
                  <a:lnTo>
                    <a:pt x="42" y="763"/>
                  </a:lnTo>
                  <a:lnTo>
                    <a:pt x="38" y="758"/>
                  </a:lnTo>
                  <a:lnTo>
                    <a:pt x="33" y="753"/>
                  </a:lnTo>
                  <a:lnTo>
                    <a:pt x="29" y="747"/>
                  </a:lnTo>
                  <a:lnTo>
                    <a:pt x="21" y="734"/>
                  </a:lnTo>
                  <a:lnTo>
                    <a:pt x="14" y="721"/>
                  </a:lnTo>
                  <a:lnTo>
                    <a:pt x="8" y="709"/>
                  </a:lnTo>
                  <a:lnTo>
                    <a:pt x="4" y="698"/>
                  </a:lnTo>
                  <a:lnTo>
                    <a:pt x="1" y="689"/>
                  </a:lnTo>
                  <a:lnTo>
                    <a:pt x="0" y="679"/>
                  </a:lnTo>
                  <a:lnTo>
                    <a:pt x="1" y="672"/>
                  </a:lnTo>
                  <a:lnTo>
                    <a:pt x="4" y="665"/>
                  </a:lnTo>
                  <a:lnTo>
                    <a:pt x="7" y="662"/>
                  </a:lnTo>
                  <a:lnTo>
                    <a:pt x="10" y="658"/>
                  </a:lnTo>
                  <a:lnTo>
                    <a:pt x="15" y="656"/>
                  </a:lnTo>
                  <a:lnTo>
                    <a:pt x="21" y="654"/>
                  </a:lnTo>
                  <a:lnTo>
                    <a:pt x="27" y="653"/>
                  </a:lnTo>
                  <a:lnTo>
                    <a:pt x="35" y="653"/>
                  </a:lnTo>
                  <a:lnTo>
                    <a:pt x="43" y="653"/>
                  </a:lnTo>
                  <a:lnTo>
                    <a:pt x="52" y="655"/>
                  </a:lnTo>
                  <a:lnTo>
                    <a:pt x="73" y="657"/>
                  </a:lnTo>
                  <a:lnTo>
                    <a:pt x="95" y="659"/>
                  </a:lnTo>
                  <a:lnTo>
                    <a:pt x="119" y="661"/>
                  </a:lnTo>
                  <a:lnTo>
                    <a:pt x="145" y="661"/>
                  </a:lnTo>
                  <a:lnTo>
                    <a:pt x="152" y="661"/>
                  </a:lnTo>
                  <a:lnTo>
                    <a:pt x="153" y="656"/>
                  </a:lnTo>
                  <a:lnTo>
                    <a:pt x="164" y="609"/>
                  </a:lnTo>
                  <a:lnTo>
                    <a:pt x="174" y="563"/>
                  </a:lnTo>
                  <a:lnTo>
                    <a:pt x="184" y="518"/>
                  </a:lnTo>
                  <a:lnTo>
                    <a:pt x="196" y="474"/>
                  </a:lnTo>
                  <a:lnTo>
                    <a:pt x="208" y="431"/>
                  </a:lnTo>
                  <a:lnTo>
                    <a:pt x="220" y="391"/>
                  </a:lnTo>
                  <a:lnTo>
                    <a:pt x="233" y="351"/>
                  </a:lnTo>
                  <a:lnTo>
                    <a:pt x="246" y="312"/>
                  </a:lnTo>
                  <a:lnTo>
                    <a:pt x="260" y="275"/>
                  </a:lnTo>
                  <a:lnTo>
                    <a:pt x="273" y="240"/>
                  </a:lnTo>
                  <a:lnTo>
                    <a:pt x="287" y="205"/>
                  </a:lnTo>
                  <a:lnTo>
                    <a:pt x="301" y="172"/>
                  </a:lnTo>
                  <a:lnTo>
                    <a:pt x="317" y="142"/>
                  </a:lnTo>
                  <a:lnTo>
                    <a:pt x="332" y="113"/>
                  </a:lnTo>
                  <a:lnTo>
                    <a:pt x="347" y="85"/>
                  </a:lnTo>
                  <a:lnTo>
                    <a:pt x="363" y="60"/>
                  </a:lnTo>
                  <a:lnTo>
                    <a:pt x="373" y="46"/>
                  </a:lnTo>
                  <a:lnTo>
                    <a:pt x="383" y="34"/>
                  </a:lnTo>
                  <a:lnTo>
                    <a:pt x="395" y="23"/>
                  </a:lnTo>
                  <a:lnTo>
                    <a:pt x="407" y="15"/>
                  </a:lnTo>
                  <a:lnTo>
                    <a:pt x="420" y="9"/>
                  </a:lnTo>
                  <a:lnTo>
                    <a:pt x="434" y="4"/>
                  </a:lnTo>
                  <a:lnTo>
                    <a:pt x="448" y="1"/>
                  </a:lnTo>
                  <a:lnTo>
                    <a:pt x="463" y="0"/>
                  </a:lnTo>
                  <a:lnTo>
                    <a:pt x="475" y="1"/>
                  </a:lnTo>
                  <a:lnTo>
                    <a:pt x="488" y="3"/>
                  </a:lnTo>
                  <a:lnTo>
                    <a:pt x="500" y="5"/>
                  </a:lnTo>
                  <a:lnTo>
                    <a:pt x="514" y="10"/>
                  </a:lnTo>
                  <a:lnTo>
                    <a:pt x="527" y="15"/>
                  </a:lnTo>
                  <a:lnTo>
                    <a:pt x="541" y="21"/>
                  </a:lnTo>
                  <a:lnTo>
                    <a:pt x="554" y="29"/>
                  </a:lnTo>
                  <a:lnTo>
                    <a:pt x="569" y="39"/>
                  </a:lnTo>
                  <a:lnTo>
                    <a:pt x="580" y="47"/>
                  </a:lnTo>
                  <a:lnTo>
                    <a:pt x="589" y="55"/>
                  </a:lnTo>
                  <a:lnTo>
                    <a:pt x="598" y="64"/>
                  </a:lnTo>
                  <a:lnTo>
                    <a:pt x="606" y="74"/>
                  </a:lnTo>
                  <a:lnTo>
                    <a:pt x="612" y="84"/>
                  </a:lnTo>
                  <a:lnTo>
                    <a:pt x="619" y="95"/>
                  </a:lnTo>
                  <a:lnTo>
                    <a:pt x="624" y="105"/>
                  </a:lnTo>
                  <a:lnTo>
                    <a:pt x="627" y="115"/>
                  </a:lnTo>
                  <a:lnTo>
                    <a:pt x="630" y="126"/>
                  </a:lnTo>
                  <a:lnTo>
                    <a:pt x="632" y="136"/>
                  </a:lnTo>
                  <a:lnTo>
                    <a:pt x="633" y="146"/>
                  </a:lnTo>
                  <a:lnTo>
                    <a:pt x="634" y="156"/>
                  </a:lnTo>
                  <a:lnTo>
                    <a:pt x="633" y="165"/>
                  </a:lnTo>
                  <a:lnTo>
                    <a:pt x="632" y="173"/>
                  </a:lnTo>
                  <a:lnTo>
                    <a:pt x="630" y="181"/>
                  </a:lnTo>
                  <a:lnTo>
                    <a:pt x="627" y="188"/>
                  </a:lnTo>
                  <a:lnTo>
                    <a:pt x="624" y="194"/>
                  </a:lnTo>
                  <a:lnTo>
                    <a:pt x="621" y="200"/>
                  </a:lnTo>
                  <a:lnTo>
                    <a:pt x="617" y="204"/>
                  </a:lnTo>
                  <a:lnTo>
                    <a:pt x="613" y="208"/>
                  </a:lnTo>
                  <a:lnTo>
                    <a:pt x="609" y="210"/>
                  </a:lnTo>
                  <a:lnTo>
                    <a:pt x="606" y="213"/>
                  </a:lnTo>
                  <a:lnTo>
                    <a:pt x="602" y="214"/>
                  </a:lnTo>
                  <a:lnTo>
                    <a:pt x="598" y="214"/>
                  </a:lnTo>
                  <a:lnTo>
                    <a:pt x="595" y="214"/>
                  </a:lnTo>
                  <a:lnTo>
                    <a:pt x="592" y="213"/>
                  </a:lnTo>
                  <a:lnTo>
                    <a:pt x="589" y="211"/>
                  </a:lnTo>
                  <a:lnTo>
                    <a:pt x="587" y="209"/>
                  </a:lnTo>
                  <a:lnTo>
                    <a:pt x="582" y="203"/>
                  </a:lnTo>
                  <a:lnTo>
                    <a:pt x="578" y="195"/>
                  </a:lnTo>
                  <a:lnTo>
                    <a:pt x="573" y="182"/>
                  </a:lnTo>
                  <a:lnTo>
                    <a:pt x="567" y="172"/>
                  </a:lnTo>
                  <a:lnTo>
                    <a:pt x="559" y="163"/>
                  </a:lnTo>
                  <a:lnTo>
                    <a:pt x="552" y="155"/>
                  </a:lnTo>
                  <a:lnTo>
                    <a:pt x="544" y="150"/>
                  </a:lnTo>
                  <a:lnTo>
                    <a:pt x="535" y="146"/>
                  </a:lnTo>
                  <a:lnTo>
                    <a:pt x="525" y="144"/>
                  </a:lnTo>
                  <a:lnTo>
                    <a:pt x="515" y="144"/>
                  </a:lnTo>
                  <a:lnTo>
                    <a:pt x="509" y="144"/>
                  </a:lnTo>
                  <a:lnTo>
                    <a:pt x="503" y="145"/>
                  </a:lnTo>
                  <a:lnTo>
                    <a:pt x="499" y="147"/>
                  </a:lnTo>
                  <a:lnTo>
                    <a:pt x="494" y="149"/>
                  </a:lnTo>
                  <a:lnTo>
                    <a:pt x="486" y="154"/>
                  </a:lnTo>
                  <a:lnTo>
                    <a:pt x="478" y="161"/>
                  </a:lnTo>
                  <a:lnTo>
                    <a:pt x="471" y="170"/>
                  </a:lnTo>
                  <a:lnTo>
                    <a:pt x="464" y="180"/>
                  </a:lnTo>
                  <a:lnTo>
                    <a:pt x="457" y="193"/>
                  </a:lnTo>
                  <a:lnTo>
                    <a:pt x="451" y="206"/>
                  </a:lnTo>
                  <a:lnTo>
                    <a:pt x="432" y="252"/>
                  </a:lnTo>
                  <a:lnTo>
                    <a:pt x="414" y="300"/>
                  </a:lnTo>
                  <a:lnTo>
                    <a:pt x="396" y="351"/>
                  </a:lnTo>
                  <a:lnTo>
                    <a:pt x="378" y="405"/>
                  </a:lnTo>
                  <a:lnTo>
                    <a:pt x="362" y="461"/>
                  </a:lnTo>
                  <a:lnTo>
                    <a:pt x="345" y="519"/>
                  </a:lnTo>
                  <a:lnTo>
                    <a:pt x="331" y="579"/>
                  </a:lnTo>
                  <a:lnTo>
                    <a:pt x="316" y="641"/>
                  </a:lnTo>
                  <a:lnTo>
                    <a:pt x="315" y="649"/>
                  </a:lnTo>
                  <a:lnTo>
                    <a:pt x="323" y="648"/>
                  </a:lnTo>
                  <a:lnTo>
                    <a:pt x="354" y="643"/>
                  </a:lnTo>
                  <a:lnTo>
                    <a:pt x="388" y="638"/>
                  </a:lnTo>
                  <a:lnTo>
                    <a:pt x="422" y="633"/>
                  </a:lnTo>
                  <a:lnTo>
                    <a:pt x="455" y="625"/>
                  </a:lnTo>
                  <a:lnTo>
                    <a:pt x="490" y="619"/>
                  </a:lnTo>
                  <a:lnTo>
                    <a:pt x="525" y="611"/>
                  </a:lnTo>
                  <a:lnTo>
                    <a:pt x="559" y="604"/>
                  </a:lnTo>
                  <a:lnTo>
                    <a:pt x="594" y="595"/>
                  </a:lnTo>
                  <a:lnTo>
                    <a:pt x="595" y="595"/>
                  </a:lnTo>
                  <a:lnTo>
                    <a:pt x="596" y="594"/>
                  </a:lnTo>
                  <a:lnTo>
                    <a:pt x="608" y="583"/>
                  </a:lnTo>
                  <a:lnTo>
                    <a:pt x="622" y="571"/>
                  </a:lnTo>
                  <a:lnTo>
                    <a:pt x="636" y="561"/>
                  </a:lnTo>
                  <a:lnTo>
                    <a:pt x="650" y="551"/>
                  </a:lnTo>
                  <a:lnTo>
                    <a:pt x="666" y="542"/>
                  </a:lnTo>
                  <a:lnTo>
                    <a:pt x="681" y="534"/>
                  </a:lnTo>
                  <a:lnTo>
                    <a:pt x="696" y="525"/>
                  </a:lnTo>
                  <a:lnTo>
                    <a:pt x="712" y="518"/>
                  </a:lnTo>
                  <a:lnTo>
                    <a:pt x="730" y="511"/>
                  </a:lnTo>
                  <a:lnTo>
                    <a:pt x="746" y="506"/>
                  </a:lnTo>
                  <a:lnTo>
                    <a:pt x="762" y="501"/>
                  </a:lnTo>
                  <a:lnTo>
                    <a:pt x="780" y="497"/>
                  </a:lnTo>
                  <a:lnTo>
                    <a:pt x="796" y="493"/>
                  </a:lnTo>
                  <a:lnTo>
                    <a:pt x="812" y="491"/>
                  </a:lnTo>
                  <a:lnTo>
                    <a:pt x="829" y="490"/>
                  </a:lnTo>
                  <a:lnTo>
                    <a:pt x="844" y="489"/>
                  </a:lnTo>
                  <a:lnTo>
                    <a:pt x="891" y="544"/>
                  </a:lnTo>
                  <a:lnTo>
                    <a:pt x="840" y="5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98" name="Freeform 48"/>
            <p:cNvSpPr>
              <a:spLocks/>
            </p:cNvSpPr>
            <p:nvPr userDrawn="1"/>
          </p:nvSpPr>
          <p:spPr bwMode="gray">
            <a:xfrm>
              <a:off x="6540" y="596"/>
              <a:ext cx="34" cy="32"/>
            </a:xfrm>
            <a:custGeom>
              <a:avLst/>
              <a:gdLst>
                <a:gd name="T0" fmla="*/ 255 w 405"/>
                <a:gd name="T1" fmla="*/ 101 h 383"/>
                <a:gd name="T2" fmla="*/ 269 w 405"/>
                <a:gd name="T3" fmla="*/ 105 h 383"/>
                <a:gd name="T4" fmla="*/ 281 w 405"/>
                <a:gd name="T5" fmla="*/ 113 h 383"/>
                <a:gd name="T6" fmla="*/ 289 w 405"/>
                <a:gd name="T7" fmla="*/ 122 h 383"/>
                <a:gd name="T8" fmla="*/ 293 w 405"/>
                <a:gd name="T9" fmla="*/ 132 h 383"/>
                <a:gd name="T10" fmla="*/ 294 w 405"/>
                <a:gd name="T11" fmla="*/ 143 h 383"/>
                <a:gd name="T12" fmla="*/ 290 w 405"/>
                <a:gd name="T13" fmla="*/ 159 h 383"/>
                <a:gd name="T14" fmla="*/ 277 w 405"/>
                <a:gd name="T15" fmla="*/ 177 h 383"/>
                <a:gd name="T16" fmla="*/ 254 w 405"/>
                <a:gd name="T17" fmla="*/ 199 h 383"/>
                <a:gd name="T18" fmla="*/ 221 w 405"/>
                <a:gd name="T19" fmla="*/ 224 h 383"/>
                <a:gd name="T20" fmla="*/ 182 w 405"/>
                <a:gd name="T21" fmla="*/ 249 h 383"/>
                <a:gd name="T22" fmla="*/ 136 w 405"/>
                <a:gd name="T23" fmla="*/ 275 h 383"/>
                <a:gd name="T24" fmla="*/ 99 w 405"/>
                <a:gd name="T25" fmla="*/ 294 h 383"/>
                <a:gd name="T26" fmla="*/ 95 w 405"/>
                <a:gd name="T27" fmla="*/ 383 h 383"/>
                <a:gd name="T28" fmla="*/ 141 w 405"/>
                <a:gd name="T29" fmla="*/ 362 h 383"/>
                <a:gd name="T30" fmla="*/ 223 w 405"/>
                <a:gd name="T31" fmla="*/ 322 h 383"/>
                <a:gd name="T32" fmla="*/ 279 w 405"/>
                <a:gd name="T33" fmla="*/ 289 h 383"/>
                <a:gd name="T34" fmla="*/ 312 w 405"/>
                <a:gd name="T35" fmla="*/ 268 h 383"/>
                <a:gd name="T36" fmla="*/ 341 w 405"/>
                <a:gd name="T37" fmla="*/ 244 h 383"/>
                <a:gd name="T38" fmla="*/ 367 w 405"/>
                <a:gd name="T39" fmla="*/ 221 h 383"/>
                <a:gd name="T40" fmla="*/ 384 w 405"/>
                <a:gd name="T41" fmla="*/ 200 h 383"/>
                <a:gd name="T42" fmla="*/ 394 w 405"/>
                <a:gd name="T43" fmla="*/ 183 h 383"/>
                <a:gd name="T44" fmla="*/ 401 w 405"/>
                <a:gd name="T45" fmla="*/ 167 h 383"/>
                <a:gd name="T46" fmla="*/ 404 w 405"/>
                <a:gd name="T47" fmla="*/ 150 h 383"/>
                <a:gd name="T48" fmla="*/ 405 w 405"/>
                <a:gd name="T49" fmla="*/ 129 h 383"/>
                <a:gd name="T50" fmla="*/ 400 w 405"/>
                <a:gd name="T51" fmla="*/ 103 h 383"/>
                <a:gd name="T52" fmla="*/ 390 w 405"/>
                <a:gd name="T53" fmla="*/ 83 h 383"/>
                <a:gd name="T54" fmla="*/ 378 w 405"/>
                <a:gd name="T55" fmla="*/ 65 h 383"/>
                <a:gd name="T56" fmla="*/ 363 w 405"/>
                <a:gd name="T57" fmla="*/ 48 h 383"/>
                <a:gd name="T58" fmla="*/ 344 w 405"/>
                <a:gd name="T59" fmla="*/ 34 h 383"/>
                <a:gd name="T60" fmla="*/ 324 w 405"/>
                <a:gd name="T61" fmla="*/ 22 h 383"/>
                <a:gd name="T62" fmla="*/ 302 w 405"/>
                <a:gd name="T63" fmla="*/ 12 h 383"/>
                <a:gd name="T64" fmla="*/ 281 w 405"/>
                <a:gd name="T65" fmla="*/ 4 h 383"/>
                <a:gd name="T66" fmla="*/ 259 w 405"/>
                <a:gd name="T67" fmla="*/ 1 h 383"/>
                <a:gd name="T68" fmla="*/ 198 w 405"/>
                <a:gd name="T69" fmla="*/ 59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5" h="383">
                  <a:moveTo>
                    <a:pt x="247" y="101"/>
                  </a:moveTo>
                  <a:lnTo>
                    <a:pt x="255" y="101"/>
                  </a:lnTo>
                  <a:lnTo>
                    <a:pt x="262" y="103"/>
                  </a:lnTo>
                  <a:lnTo>
                    <a:pt x="269" y="105"/>
                  </a:lnTo>
                  <a:lnTo>
                    <a:pt x="275" y="109"/>
                  </a:lnTo>
                  <a:lnTo>
                    <a:pt x="281" y="113"/>
                  </a:lnTo>
                  <a:lnTo>
                    <a:pt x="285" y="117"/>
                  </a:lnTo>
                  <a:lnTo>
                    <a:pt x="289" y="122"/>
                  </a:lnTo>
                  <a:lnTo>
                    <a:pt x="292" y="127"/>
                  </a:lnTo>
                  <a:lnTo>
                    <a:pt x="293" y="132"/>
                  </a:lnTo>
                  <a:lnTo>
                    <a:pt x="294" y="137"/>
                  </a:lnTo>
                  <a:lnTo>
                    <a:pt x="294" y="143"/>
                  </a:lnTo>
                  <a:lnTo>
                    <a:pt x="292" y="150"/>
                  </a:lnTo>
                  <a:lnTo>
                    <a:pt x="290" y="159"/>
                  </a:lnTo>
                  <a:lnTo>
                    <a:pt x="285" y="168"/>
                  </a:lnTo>
                  <a:lnTo>
                    <a:pt x="277" y="177"/>
                  </a:lnTo>
                  <a:lnTo>
                    <a:pt x="268" y="187"/>
                  </a:lnTo>
                  <a:lnTo>
                    <a:pt x="254" y="199"/>
                  </a:lnTo>
                  <a:lnTo>
                    <a:pt x="238" y="212"/>
                  </a:lnTo>
                  <a:lnTo>
                    <a:pt x="221" y="224"/>
                  </a:lnTo>
                  <a:lnTo>
                    <a:pt x="203" y="237"/>
                  </a:lnTo>
                  <a:lnTo>
                    <a:pt x="182" y="249"/>
                  </a:lnTo>
                  <a:lnTo>
                    <a:pt x="160" y="263"/>
                  </a:lnTo>
                  <a:lnTo>
                    <a:pt x="136" y="275"/>
                  </a:lnTo>
                  <a:lnTo>
                    <a:pt x="111" y="288"/>
                  </a:lnTo>
                  <a:lnTo>
                    <a:pt x="99" y="294"/>
                  </a:lnTo>
                  <a:lnTo>
                    <a:pt x="0" y="370"/>
                  </a:lnTo>
                  <a:lnTo>
                    <a:pt x="95" y="383"/>
                  </a:lnTo>
                  <a:lnTo>
                    <a:pt x="99" y="381"/>
                  </a:lnTo>
                  <a:lnTo>
                    <a:pt x="141" y="362"/>
                  </a:lnTo>
                  <a:lnTo>
                    <a:pt x="183" y="342"/>
                  </a:lnTo>
                  <a:lnTo>
                    <a:pt x="223" y="322"/>
                  </a:lnTo>
                  <a:lnTo>
                    <a:pt x="261" y="300"/>
                  </a:lnTo>
                  <a:lnTo>
                    <a:pt x="279" y="289"/>
                  </a:lnTo>
                  <a:lnTo>
                    <a:pt x="295" y="279"/>
                  </a:lnTo>
                  <a:lnTo>
                    <a:pt x="312" y="268"/>
                  </a:lnTo>
                  <a:lnTo>
                    <a:pt x="327" y="257"/>
                  </a:lnTo>
                  <a:lnTo>
                    <a:pt x="341" y="244"/>
                  </a:lnTo>
                  <a:lnTo>
                    <a:pt x="354" y="233"/>
                  </a:lnTo>
                  <a:lnTo>
                    <a:pt x="367" y="221"/>
                  </a:lnTo>
                  <a:lnTo>
                    <a:pt x="377" y="210"/>
                  </a:lnTo>
                  <a:lnTo>
                    <a:pt x="384" y="200"/>
                  </a:lnTo>
                  <a:lnTo>
                    <a:pt x="389" y="192"/>
                  </a:lnTo>
                  <a:lnTo>
                    <a:pt x="394" y="183"/>
                  </a:lnTo>
                  <a:lnTo>
                    <a:pt x="398" y="175"/>
                  </a:lnTo>
                  <a:lnTo>
                    <a:pt x="401" y="167"/>
                  </a:lnTo>
                  <a:lnTo>
                    <a:pt x="403" y="159"/>
                  </a:lnTo>
                  <a:lnTo>
                    <a:pt x="404" y="150"/>
                  </a:lnTo>
                  <a:lnTo>
                    <a:pt x="405" y="143"/>
                  </a:lnTo>
                  <a:lnTo>
                    <a:pt x="405" y="129"/>
                  </a:lnTo>
                  <a:lnTo>
                    <a:pt x="403" y="116"/>
                  </a:lnTo>
                  <a:lnTo>
                    <a:pt x="400" y="103"/>
                  </a:lnTo>
                  <a:lnTo>
                    <a:pt x="395" y="92"/>
                  </a:lnTo>
                  <a:lnTo>
                    <a:pt x="390" y="83"/>
                  </a:lnTo>
                  <a:lnTo>
                    <a:pt x="385" y="74"/>
                  </a:lnTo>
                  <a:lnTo>
                    <a:pt x="378" y="65"/>
                  </a:lnTo>
                  <a:lnTo>
                    <a:pt x="371" y="56"/>
                  </a:lnTo>
                  <a:lnTo>
                    <a:pt x="363" y="48"/>
                  </a:lnTo>
                  <a:lnTo>
                    <a:pt x="353" y="40"/>
                  </a:lnTo>
                  <a:lnTo>
                    <a:pt x="344" y="34"/>
                  </a:lnTo>
                  <a:lnTo>
                    <a:pt x="334" y="27"/>
                  </a:lnTo>
                  <a:lnTo>
                    <a:pt x="324" y="22"/>
                  </a:lnTo>
                  <a:lnTo>
                    <a:pt x="314" y="16"/>
                  </a:lnTo>
                  <a:lnTo>
                    <a:pt x="302" y="12"/>
                  </a:lnTo>
                  <a:lnTo>
                    <a:pt x="292" y="7"/>
                  </a:lnTo>
                  <a:lnTo>
                    <a:pt x="281" y="4"/>
                  </a:lnTo>
                  <a:lnTo>
                    <a:pt x="270" y="2"/>
                  </a:lnTo>
                  <a:lnTo>
                    <a:pt x="259" y="1"/>
                  </a:lnTo>
                  <a:lnTo>
                    <a:pt x="247" y="0"/>
                  </a:lnTo>
                  <a:lnTo>
                    <a:pt x="198" y="59"/>
                  </a:lnTo>
                  <a:lnTo>
                    <a:pt x="247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99" name="Freeform 49"/>
            <p:cNvSpPr>
              <a:spLocks/>
            </p:cNvSpPr>
            <p:nvPr userDrawn="1"/>
          </p:nvSpPr>
          <p:spPr bwMode="gray">
            <a:xfrm>
              <a:off x="6473" y="596"/>
              <a:ext cx="191" cy="122"/>
            </a:xfrm>
            <a:custGeom>
              <a:avLst/>
              <a:gdLst>
                <a:gd name="T0" fmla="*/ 982 w 2289"/>
                <a:gd name="T1" fmla="*/ 130 h 1460"/>
                <a:gd name="T2" fmla="*/ 920 w 2289"/>
                <a:gd name="T3" fmla="*/ 214 h 1460"/>
                <a:gd name="T4" fmla="*/ 891 w 2289"/>
                <a:gd name="T5" fmla="*/ 387 h 1460"/>
                <a:gd name="T6" fmla="*/ 936 w 2289"/>
                <a:gd name="T7" fmla="*/ 481 h 1460"/>
                <a:gd name="T8" fmla="*/ 1034 w 2289"/>
                <a:gd name="T9" fmla="*/ 514 h 1460"/>
                <a:gd name="T10" fmla="*/ 1200 w 2289"/>
                <a:gd name="T11" fmla="*/ 464 h 1460"/>
                <a:gd name="T12" fmla="*/ 1394 w 2289"/>
                <a:gd name="T13" fmla="*/ 312 h 1460"/>
                <a:gd name="T14" fmla="*/ 1433 w 2289"/>
                <a:gd name="T15" fmla="*/ 157 h 1460"/>
                <a:gd name="T16" fmla="*/ 1486 w 2289"/>
                <a:gd name="T17" fmla="*/ 59 h 1460"/>
                <a:gd name="T18" fmla="*/ 1544 w 2289"/>
                <a:gd name="T19" fmla="*/ 51 h 1460"/>
                <a:gd name="T20" fmla="*/ 1625 w 2289"/>
                <a:gd name="T21" fmla="*/ 91 h 1460"/>
                <a:gd name="T22" fmla="*/ 1634 w 2289"/>
                <a:gd name="T23" fmla="*/ 139 h 1460"/>
                <a:gd name="T24" fmla="*/ 1565 w 2289"/>
                <a:gd name="T25" fmla="*/ 346 h 1460"/>
                <a:gd name="T26" fmla="*/ 1568 w 2289"/>
                <a:gd name="T27" fmla="*/ 436 h 1460"/>
                <a:gd name="T28" fmla="*/ 1616 w 2289"/>
                <a:gd name="T29" fmla="*/ 424 h 1460"/>
                <a:gd name="T30" fmla="*/ 1755 w 2289"/>
                <a:gd name="T31" fmla="*/ 283 h 1460"/>
                <a:gd name="T32" fmla="*/ 1888 w 2289"/>
                <a:gd name="T33" fmla="*/ 183 h 1460"/>
                <a:gd name="T34" fmla="*/ 1988 w 2289"/>
                <a:gd name="T35" fmla="*/ 199 h 1460"/>
                <a:gd name="T36" fmla="*/ 2063 w 2289"/>
                <a:gd name="T37" fmla="*/ 256 h 1460"/>
                <a:gd name="T38" fmla="*/ 2136 w 2289"/>
                <a:gd name="T39" fmla="*/ 408 h 1460"/>
                <a:gd name="T40" fmla="*/ 2229 w 2289"/>
                <a:gd name="T41" fmla="*/ 531 h 1460"/>
                <a:gd name="T42" fmla="*/ 2287 w 2289"/>
                <a:gd name="T43" fmla="*/ 580 h 1460"/>
                <a:gd name="T44" fmla="*/ 2259 w 2289"/>
                <a:gd name="T45" fmla="*/ 612 h 1460"/>
                <a:gd name="T46" fmla="*/ 2126 w 2289"/>
                <a:gd name="T47" fmla="*/ 583 h 1460"/>
                <a:gd name="T48" fmla="*/ 1973 w 2289"/>
                <a:gd name="T49" fmla="*/ 441 h 1460"/>
                <a:gd name="T50" fmla="*/ 1884 w 2289"/>
                <a:gd name="T51" fmla="*/ 335 h 1460"/>
                <a:gd name="T52" fmla="*/ 1759 w 2289"/>
                <a:gd name="T53" fmla="*/ 434 h 1460"/>
                <a:gd name="T54" fmla="*/ 1620 w 2289"/>
                <a:gd name="T55" fmla="*/ 580 h 1460"/>
                <a:gd name="T56" fmla="*/ 1534 w 2289"/>
                <a:gd name="T57" fmla="*/ 588 h 1460"/>
                <a:gd name="T58" fmla="*/ 1425 w 2289"/>
                <a:gd name="T59" fmla="*/ 523 h 1460"/>
                <a:gd name="T60" fmla="*/ 1351 w 2289"/>
                <a:gd name="T61" fmla="*/ 466 h 1460"/>
                <a:gd name="T62" fmla="*/ 1157 w 2289"/>
                <a:gd name="T63" fmla="*/ 584 h 1460"/>
                <a:gd name="T64" fmla="*/ 993 w 2289"/>
                <a:gd name="T65" fmla="*/ 613 h 1460"/>
                <a:gd name="T66" fmla="*/ 823 w 2289"/>
                <a:gd name="T67" fmla="*/ 555 h 1460"/>
                <a:gd name="T68" fmla="*/ 720 w 2289"/>
                <a:gd name="T69" fmla="*/ 457 h 1460"/>
                <a:gd name="T70" fmla="*/ 448 w 2289"/>
                <a:gd name="T71" fmla="*/ 594 h 1460"/>
                <a:gd name="T72" fmla="*/ 392 w 2289"/>
                <a:gd name="T73" fmla="*/ 862 h 1460"/>
                <a:gd name="T74" fmla="*/ 328 w 2289"/>
                <a:gd name="T75" fmla="*/ 1161 h 1460"/>
                <a:gd name="T76" fmla="*/ 215 w 2289"/>
                <a:gd name="T77" fmla="*/ 1376 h 1460"/>
                <a:gd name="T78" fmla="*/ 114 w 2289"/>
                <a:gd name="T79" fmla="*/ 1448 h 1460"/>
                <a:gd name="T80" fmla="*/ 0 w 2289"/>
                <a:gd name="T81" fmla="*/ 1423 h 1460"/>
                <a:gd name="T82" fmla="*/ 95 w 2289"/>
                <a:gd name="T83" fmla="*/ 1349 h 1460"/>
                <a:gd name="T84" fmla="*/ 163 w 2289"/>
                <a:gd name="T85" fmla="*/ 1228 h 1460"/>
                <a:gd name="T86" fmla="*/ 213 w 2289"/>
                <a:gd name="T87" fmla="*/ 1035 h 1460"/>
                <a:gd name="T88" fmla="*/ 240 w 2289"/>
                <a:gd name="T89" fmla="*/ 617 h 1460"/>
                <a:gd name="T90" fmla="*/ 195 w 2289"/>
                <a:gd name="T91" fmla="*/ 511 h 1460"/>
                <a:gd name="T92" fmla="*/ 92 w 2289"/>
                <a:gd name="T93" fmla="*/ 565 h 1460"/>
                <a:gd name="T94" fmla="*/ 143 w 2289"/>
                <a:gd name="T95" fmla="*/ 433 h 1460"/>
                <a:gd name="T96" fmla="*/ 254 w 2289"/>
                <a:gd name="T97" fmla="*/ 332 h 1460"/>
                <a:gd name="T98" fmla="*/ 297 w 2289"/>
                <a:gd name="T99" fmla="*/ 230 h 1460"/>
                <a:gd name="T100" fmla="*/ 267 w 2289"/>
                <a:gd name="T101" fmla="*/ 178 h 1460"/>
                <a:gd name="T102" fmla="*/ 261 w 2289"/>
                <a:gd name="T103" fmla="*/ 74 h 1460"/>
                <a:gd name="T104" fmla="*/ 335 w 2289"/>
                <a:gd name="T105" fmla="*/ 118 h 1460"/>
                <a:gd name="T106" fmla="*/ 398 w 2289"/>
                <a:gd name="T107" fmla="*/ 108 h 1460"/>
                <a:gd name="T108" fmla="*/ 489 w 2289"/>
                <a:gd name="T109" fmla="*/ 137 h 1460"/>
                <a:gd name="T110" fmla="*/ 505 w 2289"/>
                <a:gd name="T111" fmla="*/ 181 h 1460"/>
                <a:gd name="T112" fmla="*/ 456 w 2289"/>
                <a:gd name="T113" fmla="*/ 322 h 1460"/>
                <a:gd name="T114" fmla="*/ 427 w 2289"/>
                <a:gd name="T115" fmla="*/ 510 h 1460"/>
                <a:gd name="T116" fmla="*/ 690 w 2289"/>
                <a:gd name="T117" fmla="*/ 385 h 1460"/>
                <a:gd name="T118" fmla="*/ 720 w 2289"/>
                <a:gd name="T119" fmla="*/ 256 h 1460"/>
                <a:gd name="T120" fmla="*/ 812 w 2289"/>
                <a:gd name="T121" fmla="*/ 126 h 1460"/>
                <a:gd name="T122" fmla="*/ 957 w 2289"/>
                <a:gd name="T123" fmla="*/ 26 h 1460"/>
                <a:gd name="T124" fmla="*/ 1042 w 2289"/>
                <a:gd name="T125" fmla="*/ 101 h 1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89" h="1460">
                  <a:moveTo>
                    <a:pt x="1042" y="101"/>
                  </a:moveTo>
                  <a:lnTo>
                    <a:pt x="1034" y="101"/>
                  </a:lnTo>
                  <a:lnTo>
                    <a:pt x="1027" y="103"/>
                  </a:lnTo>
                  <a:lnTo>
                    <a:pt x="1020" y="105"/>
                  </a:lnTo>
                  <a:lnTo>
                    <a:pt x="1013" y="109"/>
                  </a:lnTo>
                  <a:lnTo>
                    <a:pt x="1003" y="116"/>
                  </a:lnTo>
                  <a:lnTo>
                    <a:pt x="992" y="122"/>
                  </a:lnTo>
                  <a:lnTo>
                    <a:pt x="982" y="130"/>
                  </a:lnTo>
                  <a:lnTo>
                    <a:pt x="973" y="138"/>
                  </a:lnTo>
                  <a:lnTo>
                    <a:pt x="964" y="147"/>
                  </a:lnTo>
                  <a:lnTo>
                    <a:pt x="956" y="158"/>
                  </a:lnTo>
                  <a:lnTo>
                    <a:pt x="948" y="168"/>
                  </a:lnTo>
                  <a:lnTo>
                    <a:pt x="939" y="178"/>
                  </a:lnTo>
                  <a:lnTo>
                    <a:pt x="932" y="189"/>
                  </a:lnTo>
                  <a:lnTo>
                    <a:pt x="926" y="201"/>
                  </a:lnTo>
                  <a:lnTo>
                    <a:pt x="920" y="214"/>
                  </a:lnTo>
                  <a:lnTo>
                    <a:pt x="914" y="226"/>
                  </a:lnTo>
                  <a:lnTo>
                    <a:pt x="909" y="239"/>
                  </a:lnTo>
                  <a:lnTo>
                    <a:pt x="905" y="253"/>
                  </a:lnTo>
                  <a:lnTo>
                    <a:pt x="901" y="268"/>
                  </a:lnTo>
                  <a:lnTo>
                    <a:pt x="898" y="282"/>
                  </a:lnTo>
                  <a:lnTo>
                    <a:pt x="894" y="294"/>
                  </a:lnTo>
                  <a:lnTo>
                    <a:pt x="890" y="383"/>
                  </a:lnTo>
                  <a:lnTo>
                    <a:pt x="891" y="387"/>
                  </a:lnTo>
                  <a:lnTo>
                    <a:pt x="893" y="401"/>
                  </a:lnTo>
                  <a:lnTo>
                    <a:pt x="898" y="416"/>
                  </a:lnTo>
                  <a:lnTo>
                    <a:pt x="902" y="429"/>
                  </a:lnTo>
                  <a:lnTo>
                    <a:pt x="907" y="441"/>
                  </a:lnTo>
                  <a:lnTo>
                    <a:pt x="913" y="453"/>
                  </a:lnTo>
                  <a:lnTo>
                    <a:pt x="920" y="463"/>
                  </a:lnTo>
                  <a:lnTo>
                    <a:pt x="928" y="472"/>
                  </a:lnTo>
                  <a:lnTo>
                    <a:pt x="936" y="481"/>
                  </a:lnTo>
                  <a:lnTo>
                    <a:pt x="947" y="488"/>
                  </a:lnTo>
                  <a:lnTo>
                    <a:pt x="957" y="495"/>
                  </a:lnTo>
                  <a:lnTo>
                    <a:pt x="968" y="500"/>
                  </a:lnTo>
                  <a:lnTo>
                    <a:pt x="979" y="506"/>
                  </a:lnTo>
                  <a:lnTo>
                    <a:pt x="992" y="510"/>
                  </a:lnTo>
                  <a:lnTo>
                    <a:pt x="1006" y="512"/>
                  </a:lnTo>
                  <a:lnTo>
                    <a:pt x="1019" y="514"/>
                  </a:lnTo>
                  <a:lnTo>
                    <a:pt x="1034" y="514"/>
                  </a:lnTo>
                  <a:lnTo>
                    <a:pt x="1054" y="513"/>
                  </a:lnTo>
                  <a:lnTo>
                    <a:pt x="1073" y="511"/>
                  </a:lnTo>
                  <a:lnTo>
                    <a:pt x="1093" y="507"/>
                  </a:lnTo>
                  <a:lnTo>
                    <a:pt x="1114" y="501"/>
                  </a:lnTo>
                  <a:lnTo>
                    <a:pt x="1135" y="494"/>
                  </a:lnTo>
                  <a:lnTo>
                    <a:pt x="1157" y="485"/>
                  </a:lnTo>
                  <a:lnTo>
                    <a:pt x="1178" y="475"/>
                  </a:lnTo>
                  <a:lnTo>
                    <a:pt x="1200" y="464"/>
                  </a:lnTo>
                  <a:lnTo>
                    <a:pt x="1224" y="449"/>
                  </a:lnTo>
                  <a:lnTo>
                    <a:pt x="1246" y="435"/>
                  </a:lnTo>
                  <a:lnTo>
                    <a:pt x="1271" y="418"/>
                  </a:lnTo>
                  <a:lnTo>
                    <a:pt x="1294" y="400"/>
                  </a:lnTo>
                  <a:lnTo>
                    <a:pt x="1319" y="380"/>
                  </a:lnTo>
                  <a:lnTo>
                    <a:pt x="1343" y="359"/>
                  </a:lnTo>
                  <a:lnTo>
                    <a:pt x="1369" y="336"/>
                  </a:lnTo>
                  <a:lnTo>
                    <a:pt x="1394" y="312"/>
                  </a:lnTo>
                  <a:lnTo>
                    <a:pt x="1395" y="311"/>
                  </a:lnTo>
                  <a:lnTo>
                    <a:pt x="1396" y="309"/>
                  </a:lnTo>
                  <a:lnTo>
                    <a:pt x="1401" y="279"/>
                  </a:lnTo>
                  <a:lnTo>
                    <a:pt x="1407" y="252"/>
                  </a:lnTo>
                  <a:lnTo>
                    <a:pt x="1413" y="227"/>
                  </a:lnTo>
                  <a:lnTo>
                    <a:pt x="1419" y="203"/>
                  </a:lnTo>
                  <a:lnTo>
                    <a:pt x="1425" y="180"/>
                  </a:lnTo>
                  <a:lnTo>
                    <a:pt x="1433" y="157"/>
                  </a:lnTo>
                  <a:lnTo>
                    <a:pt x="1441" y="133"/>
                  </a:lnTo>
                  <a:lnTo>
                    <a:pt x="1450" y="110"/>
                  </a:lnTo>
                  <a:lnTo>
                    <a:pt x="1457" y="96"/>
                  </a:lnTo>
                  <a:lnTo>
                    <a:pt x="1463" y="84"/>
                  </a:lnTo>
                  <a:lnTo>
                    <a:pt x="1470" y="74"/>
                  </a:lnTo>
                  <a:lnTo>
                    <a:pt x="1477" y="65"/>
                  </a:lnTo>
                  <a:lnTo>
                    <a:pt x="1482" y="62"/>
                  </a:lnTo>
                  <a:lnTo>
                    <a:pt x="1486" y="59"/>
                  </a:lnTo>
                  <a:lnTo>
                    <a:pt x="1491" y="55"/>
                  </a:lnTo>
                  <a:lnTo>
                    <a:pt x="1496" y="52"/>
                  </a:lnTo>
                  <a:lnTo>
                    <a:pt x="1501" y="51"/>
                  </a:lnTo>
                  <a:lnTo>
                    <a:pt x="1508" y="49"/>
                  </a:lnTo>
                  <a:lnTo>
                    <a:pt x="1515" y="48"/>
                  </a:lnTo>
                  <a:lnTo>
                    <a:pt x="1521" y="48"/>
                  </a:lnTo>
                  <a:lnTo>
                    <a:pt x="1532" y="49"/>
                  </a:lnTo>
                  <a:lnTo>
                    <a:pt x="1544" y="51"/>
                  </a:lnTo>
                  <a:lnTo>
                    <a:pt x="1557" y="54"/>
                  </a:lnTo>
                  <a:lnTo>
                    <a:pt x="1573" y="59"/>
                  </a:lnTo>
                  <a:lnTo>
                    <a:pt x="1584" y="64"/>
                  </a:lnTo>
                  <a:lnTo>
                    <a:pt x="1594" y="68"/>
                  </a:lnTo>
                  <a:lnTo>
                    <a:pt x="1603" y="73"/>
                  </a:lnTo>
                  <a:lnTo>
                    <a:pt x="1612" y="79"/>
                  </a:lnTo>
                  <a:lnTo>
                    <a:pt x="1619" y="85"/>
                  </a:lnTo>
                  <a:lnTo>
                    <a:pt x="1625" y="91"/>
                  </a:lnTo>
                  <a:lnTo>
                    <a:pt x="1629" y="97"/>
                  </a:lnTo>
                  <a:lnTo>
                    <a:pt x="1633" y="104"/>
                  </a:lnTo>
                  <a:lnTo>
                    <a:pt x="1635" y="110"/>
                  </a:lnTo>
                  <a:lnTo>
                    <a:pt x="1636" y="116"/>
                  </a:lnTo>
                  <a:lnTo>
                    <a:pt x="1636" y="121"/>
                  </a:lnTo>
                  <a:lnTo>
                    <a:pt x="1636" y="127"/>
                  </a:lnTo>
                  <a:lnTo>
                    <a:pt x="1636" y="133"/>
                  </a:lnTo>
                  <a:lnTo>
                    <a:pt x="1634" y="139"/>
                  </a:lnTo>
                  <a:lnTo>
                    <a:pt x="1632" y="145"/>
                  </a:lnTo>
                  <a:lnTo>
                    <a:pt x="1630" y="151"/>
                  </a:lnTo>
                  <a:lnTo>
                    <a:pt x="1614" y="187"/>
                  </a:lnTo>
                  <a:lnTo>
                    <a:pt x="1599" y="222"/>
                  </a:lnTo>
                  <a:lnTo>
                    <a:pt x="1588" y="254"/>
                  </a:lnTo>
                  <a:lnTo>
                    <a:pt x="1579" y="286"/>
                  </a:lnTo>
                  <a:lnTo>
                    <a:pt x="1571" y="317"/>
                  </a:lnTo>
                  <a:lnTo>
                    <a:pt x="1565" y="346"/>
                  </a:lnTo>
                  <a:lnTo>
                    <a:pt x="1562" y="376"/>
                  </a:lnTo>
                  <a:lnTo>
                    <a:pt x="1560" y="406"/>
                  </a:lnTo>
                  <a:lnTo>
                    <a:pt x="1560" y="414"/>
                  </a:lnTo>
                  <a:lnTo>
                    <a:pt x="1561" y="422"/>
                  </a:lnTo>
                  <a:lnTo>
                    <a:pt x="1562" y="426"/>
                  </a:lnTo>
                  <a:lnTo>
                    <a:pt x="1563" y="430"/>
                  </a:lnTo>
                  <a:lnTo>
                    <a:pt x="1565" y="433"/>
                  </a:lnTo>
                  <a:lnTo>
                    <a:pt x="1568" y="436"/>
                  </a:lnTo>
                  <a:lnTo>
                    <a:pt x="1572" y="439"/>
                  </a:lnTo>
                  <a:lnTo>
                    <a:pt x="1576" y="441"/>
                  </a:lnTo>
                  <a:lnTo>
                    <a:pt x="1581" y="442"/>
                  </a:lnTo>
                  <a:lnTo>
                    <a:pt x="1587" y="441"/>
                  </a:lnTo>
                  <a:lnTo>
                    <a:pt x="1593" y="439"/>
                  </a:lnTo>
                  <a:lnTo>
                    <a:pt x="1600" y="435"/>
                  </a:lnTo>
                  <a:lnTo>
                    <a:pt x="1607" y="430"/>
                  </a:lnTo>
                  <a:lnTo>
                    <a:pt x="1616" y="424"/>
                  </a:lnTo>
                  <a:lnTo>
                    <a:pt x="1626" y="414"/>
                  </a:lnTo>
                  <a:lnTo>
                    <a:pt x="1639" y="401"/>
                  </a:lnTo>
                  <a:lnTo>
                    <a:pt x="1653" y="386"/>
                  </a:lnTo>
                  <a:lnTo>
                    <a:pt x="1670" y="369"/>
                  </a:lnTo>
                  <a:lnTo>
                    <a:pt x="1690" y="348"/>
                  </a:lnTo>
                  <a:lnTo>
                    <a:pt x="1710" y="327"/>
                  </a:lnTo>
                  <a:lnTo>
                    <a:pt x="1733" y="306"/>
                  </a:lnTo>
                  <a:lnTo>
                    <a:pt x="1755" y="283"/>
                  </a:lnTo>
                  <a:lnTo>
                    <a:pt x="1778" y="262"/>
                  </a:lnTo>
                  <a:lnTo>
                    <a:pt x="1801" y="242"/>
                  </a:lnTo>
                  <a:lnTo>
                    <a:pt x="1824" y="224"/>
                  </a:lnTo>
                  <a:lnTo>
                    <a:pt x="1845" y="208"/>
                  </a:lnTo>
                  <a:lnTo>
                    <a:pt x="1850" y="204"/>
                  </a:lnTo>
                  <a:lnTo>
                    <a:pt x="1865" y="195"/>
                  </a:lnTo>
                  <a:lnTo>
                    <a:pt x="1880" y="187"/>
                  </a:lnTo>
                  <a:lnTo>
                    <a:pt x="1888" y="183"/>
                  </a:lnTo>
                  <a:lnTo>
                    <a:pt x="1897" y="181"/>
                  </a:lnTo>
                  <a:lnTo>
                    <a:pt x="1906" y="179"/>
                  </a:lnTo>
                  <a:lnTo>
                    <a:pt x="1917" y="178"/>
                  </a:lnTo>
                  <a:lnTo>
                    <a:pt x="1927" y="179"/>
                  </a:lnTo>
                  <a:lnTo>
                    <a:pt x="1937" y="181"/>
                  </a:lnTo>
                  <a:lnTo>
                    <a:pt x="1948" y="183"/>
                  </a:lnTo>
                  <a:lnTo>
                    <a:pt x="1959" y="187"/>
                  </a:lnTo>
                  <a:lnTo>
                    <a:pt x="1988" y="199"/>
                  </a:lnTo>
                  <a:lnTo>
                    <a:pt x="2011" y="212"/>
                  </a:lnTo>
                  <a:lnTo>
                    <a:pt x="2022" y="218"/>
                  </a:lnTo>
                  <a:lnTo>
                    <a:pt x="2030" y="224"/>
                  </a:lnTo>
                  <a:lnTo>
                    <a:pt x="2039" y="230"/>
                  </a:lnTo>
                  <a:lnTo>
                    <a:pt x="2046" y="236"/>
                  </a:lnTo>
                  <a:lnTo>
                    <a:pt x="2052" y="242"/>
                  </a:lnTo>
                  <a:lnTo>
                    <a:pt x="2058" y="249"/>
                  </a:lnTo>
                  <a:lnTo>
                    <a:pt x="2063" y="256"/>
                  </a:lnTo>
                  <a:lnTo>
                    <a:pt x="2069" y="263"/>
                  </a:lnTo>
                  <a:lnTo>
                    <a:pt x="2077" y="278"/>
                  </a:lnTo>
                  <a:lnTo>
                    <a:pt x="2084" y="294"/>
                  </a:lnTo>
                  <a:lnTo>
                    <a:pt x="2094" y="320"/>
                  </a:lnTo>
                  <a:lnTo>
                    <a:pt x="2104" y="343"/>
                  </a:lnTo>
                  <a:lnTo>
                    <a:pt x="2115" y="366"/>
                  </a:lnTo>
                  <a:lnTo>
                    <a:pt x="2126" y="387"/>
                  </a:lnTo>
                  <a:lnTo>
                    <a:pt x="2136" y="408"/>
                  </a:lnTo>
                  <a:lnTo>
                    <a:pt x="2147" y="427"/>
                  </a:lnTo>
                  <a:lnTo>
                    <a:pt x="2158" y="444"/>
                  </a:lnTo>
                  <a:lnTo>
                    <a:pt x="2169" y="462"/>
                  </a:lnTo>
                  <a:lnTo>
                    <a:pt x="2181" y="478"/>
                  </a:lnTo>
                  <a:lnTo>
                    <a:pt x="2192" y="492"/>
                  </a:lnTo>
                  <a:lnTo>
                    <a:pt x="2204" y="507"/>
                  </a:lnTo>
                  <a:lnTo>
                    <a:pt x="2216" y="519"/>
                  </a:lnTo>
                  <a:lnTo>
                    <a:pt x="2229" y="531"/>
                  </a:lnTo>
                  <a:lnTo>
                    <a:pt x="2241" y="541"/>
                  </a:lnTo>
                  <a:lnTo>
                    <a:pt x="2253" y="552"/>
                  </a:lnTo>
                  <a:lnTo>
                    <a:pt x="2266" y="560"/>
                  </a:lnTo>
                  <a:lnTo>
                    <a:pt x="2273" y="564"/>
                  </a:lnTo>
                  <a:lnTo>
                    <a:pt x="2278" y="568"/>
                  </a:lnTo>
                  <a:lnTo>
                    <a:pt x="2282" y="572"/>
                  </a:lnTo>
                  <a:lnTo>
                    <a:pt x="2285" y="576"/>
                  </a:lnTo>
                  <a:lnTo>
                    <a:pt x="2287" y="580"/>
                  </a:lnTo>
                  <a:lnTo>
                    <a:pt x="2289" y="584"/>
                  </a:lnTo>
                  <a:lnTo>
                    <a:pt x="2289" y="588"/>
                  </a:lnTo>
                  <a:lnTo>
                    <a:pt x="2289" y="592"/>
                  </a:lnTo>
                  <a:lnTo>
                    <a:pt x="2286" y="597"/>
                  </a:lnTo>
                  <a:lnTo>
                    <a:pt x="2282" y="602"/>
                  </a:lnTo>
                  <a:lnTo>
                    <a:pt x="2276" y="606"/>
                  </a:lnTo>
                  <a:lnTo>
                    <a:pt x="2267" y="609"/>
                  </a:lnTo>
                  <a:lnTo>
                    <a:pt x="2259" y="612"/>
                  </a:lnTo>
                  <a:lnTo>
                    <a:pt x="2249" y="613"/>
                  </a:lnTo>
                  <a:lnTo>
                    <a:pt x="2238" y="614"/>
                  </a:lnTo>
                  <a:lnTo>
                    <a:pt x="2226" y="614"/>
                  </a:lnTo>
                  <a:lnTo>
                    <a:pt x="2205" y="611"/>
                  </a:lnTo>
                  <a:lnTo>
                    <a:pt x="2186" y="607"/>
                  </a:lnTo>
                  <a:lnTo>
                    <a:pt x="2165" y="601"/>
                  </a:lnTo>
                  <a:lnTo>
                    <a:pt x="2145" y="592"/>
                  </a:lnTo>
                  <a:lnTo>
                    <a:pt x="2126" y="583"/>
                  </a:lnTo>
                  <a:lnTo>
                    <a:pt x="2106" y="571"/>
                  </a:lnTo>
                  <a:lnTo>
                    <a:pt x="2086" y="558"/>
                  </a:lnTo>
                  <a:lnTo>
                    <a:pt x="2066" y="543"/>
                  </a:lnTo>
                  <a:lnTo>
                    <a:pt x="2047" y="526"/>
                  </a:lnTo>
                  <a:lnTo>
                    <a:pt x="2029" y="508"/>
                  </a:lnTo>
                  <a:lnTo>
                    <a:pt x="2009" y="487"/>
                  </a:lnTo>
                  <a:lnTo>
                    <a:pt x="1991" y="465"/>
                  </a:lnTo>
                  <a:lnTo>
                    <a:pt x="1973" y="441"/>
                  </a:lnTo>
                  <a:lnTo>
                    <a:pt x="1954" y="416"/>
                  </a:lnTo>
                  <a:lnTo>
                    <a:pt x="1937" y="388"/>
                  </a:lnTo>
                  <a:lnTo>
                    <a:pt x="1920" y="360"/>
                  </a:lnTo>
                  <a:lnTo>
                    <a:pt x="1913" y="351"/>
                  </a:lnTo>
                  <a:lnTo>
                    <a:pt x="1906" y="344"/>
                  </a:lnTo>
                  <a:lnTo>
                    <a:pt x="1899" y="339"/>
                  </a:lnTo>
                  <a:lnTo>
                    <a:pt x="1892" y="336"/>
                  </a:lnTo>
                  <a:lnTo>
                    <a:pt x="1884" y="335"/>
                  </a:lnTo>
                  <a:lnTo>
                    <a:pt x="1875" y="335"/>
                  </a:lnTo>
                  <a:lnTo>
                    <a:pt x="1867" y="338"/>
                  </a:lnTo>
                  <a:lnTo>
                    <a:pt x="1857" y="343"/>
                  </a:lnTo>
                  <a:lnTo>
                    <a:pt x="1838" y="358"/>
                  </a:lnTo>
                  <a:lnTo>
                    <a:pt x="1821" y="372"/>
                  </a:lnTo>
                  <a:lnTo>
                    <a:pt x="1804" y="387"/>
                  </a:lnTo>
                  <a:lnTo>
                    <a:pt x="1789" y="402"/>
                  </a:lnTo>
                  <a:lnTo>
                    <a:pt x="1759" y="434"/>
                  </a:lnTo>
                  <a:lnTo>
                    <a:pt x="1730" y="468"/>
                  </a:lnTo>
                  <a:lnTo>
                    <a:pt x="1712" y="488"/>
                  </a:lnTo>
                  <a:lnTo>
                    <a:pt x="1692" y="511"/>
                  </a:lnTo>
                  <a:lnTo>
                    <a:pt x="1671" y="535"/>
                  </a:lnTo>
                  <a:lnTo>
                    <a:pt x="1647" y="560"/>
                  </a:lnTo>
                  <a:lnTo>
                    <a:pt x="1638" y="568"/>
                  </a:lnTo>
                  <a:lnTo>
                    <a:pt x="1629" y="574"/>
                  </a:lnTo>
                  <a:lnTo>
                    <a:pt x="1620" y="580"/>
                  </a:lnTo>
                  <a:lnTo>
                    <a:pt x="1611" y="585"/>
                  </a:lnTo>
                  <a:lnTo>
                    <a:pt x="1600" y="588"/>
                  </a:lnTo>
                  <a:lnTo>
                    <a:pt x="1590" y="591"/>
                  </a:lnTo>
                  <a:lnTo>
                    <a:pt x="1580" y="592"/>
                  </a:lnTo>
                  <a:lnTo>
                    <a:pt x="1569" y="593"/>
                  </a:lnTo>
                  <a:lnTo>
                    <a:pt x="1557" y="592"/>
                  </a:lnTo>
                  <a:lnTo>
                    <a:pt x="1545" y="590"/>
                  </a:lnTo>
                  <a:lnTo>
                    <a:pt x="1534" y="588"/>
                  </a:lnTo>
                  <a:lnTo>
                    <a:pt x="1522" y="584"/>
                  </a:lnTo>
                  <a:lnTo>
                    <a:pt x="1509" y="579"/>
                  </a:lnTo>
                  <a:lnTo>
                    <a:pt x="1495" y="573"/>
                  </a:lnTo>
                  <a:lnTo>
                    <a:pt x="1482" y="566"/>
                  </a:lnTo>
                  <a:lnTo>
                    <a:pt x="1469" y="558"/>
                  </a:lnTo>
                  <a:lnTo>
                    <a:pt x="1452" y="546"/>
                  </a:lnTo>
                  <a:lnTo>
                    <a:pt x="1438" y="535"/>
                  </a:lnTo>
                  <a:lnTo>
                    <a:pt x="1425" y="523"/>
                  </a:lnTo>
                  <a:lnTo>
                    <a:pt x="1414" y="510"/>
                  </a:lnTo>
                  <a:lnTo>
                    <a:pt x="1404" y="495"/>
                  </a:lnTo>
                  <a:lnTo>
                    <a:pt x="1397" y="480"/>
                  </a:lnTo>
                  <a:lnTo>
                    <a:pt x="1391" y="464"/>
                  </a:lnTo>
                  <a:lnTo>
                    <a:pt x="1387" y="446"/>
                  </a:lnTo>
                  <a:lnTo>
                    <a:pt x="1385" y="437"/>
                  </a:lnTo>
                  <a:lnTo>
                    <a:pt x="1378" y="443"/>
                  </a:lnTo>
                  <a:lnTo>
                    <a:pt x="1351" y="466"/>
                  </a:lnTo>
                  <a:lnTo>
                    <a:pt x="1319" y="491"/>
                  </a:lnTo>
                  <a:lnTo>
                    <a:pt x="1299" y="506"/>
                  </a:lnTo>
                  <a:lnTo>
                    <a:pt x="1279" y="520"/>
                  </a:lnTo>
                  <a:lnTo>
                    <a:pt x="1257" y="534"/>
                  </a:lnTo>
                  <a:lnTo>
                    <a:pt x="1233" y="547"/>
                  </a:lnTo>
                  <a:lnTo>
                    <a:pt x="1209" y="561"/>
                  </a:lnTo>
                  <a:lnTo>
                    <a:pt x="1183" y="573"/>
                  </a:lnTo>
                  <a:lnTo>
                    <a:pt x="1157" y="584"/>
                  </a:lnTo>
                  <a:lnTo>
                    <a:pt x="1130" y="594"/>
                  </a:lnTo>
                  <a:lnTo>
                    <a:pt x="1103" y="603"/>
                  </a:lnTo>
                  <a:lnTo>
                    <a:pt x="1074" y="609"/>
                  </a:lnTo>
                  <a:lnTo>
                    <a:pt x="1060" y="611"/>
                  </a:lnTo>
                  <a:lnTo>
                    <a:pt x="1045" y="613"/>
                  </a:lnTo>
                  <a:lnTo>
                    <a:pt x="1031" y="613"/>
                  </a:lnTo>
                  <a:lnTo>
                    <a:pt x="1017" y="614"/>
                  </a:lnTo>
                  <a:lnTo>
                    <a:pt x="993" y="613"/>
                  </a:lnTo>
                  <a:lnTo>
                    <a:pt x="970" y="610"/>
                  </a:lnTo>
                  <a:lnTo>
                    <a:pt x="948" y="606"/>
                  </a:lnTo>
                  <a:lnTo>
                    <a:pt x="925" y="601"/>
                  </a:lnTo>
                  <a:lnTo>
                    <a:pt x="904" y="593"/>
                  </a:lnTo>
                  <a:lnTo>
                    <a:pt x="882" y="585"/>
                  </a:lnTo>
                  <a:lnTo>
                    <a:pt x="862" y="576"/>
                  </a:lnTo>
                  <a:lnTo>
                    <a:pt x="842" y="566"/>
                  </a:lnTo>
                  <a:lnTo>
                    <a:pt x="823" y="555"/>
                  </a:lnTo>
                  <a:lnTo>
                    <a:pt x="806" y="542"/>
                  </a:lnTo>
                  <a:lnTo>
                    <a:pt x="788" y="530"/>
                  </a:lnTo>
                  <a:lnTo>
                    <a:pt x="773" y="517"/>
                  </a:lnTo>
                  <a:lnTo>
                    <a:pt x="759" y="503"/>
                  </a:lnTo>
                  <a:lnTo>
                    <a:pt x="746" y="489"/>
                  </a:lnTo>
                  <a:lnTo>
                    <a:pt x="733" y="475"/>
                  </a:lnTo>
                  <a:lnTo>
                    <a:pt x="723" y="461"/>
                  </a:lnTo>
                  <a:lnTo>
                    <a:pt x="720" y="457"/>
                  </a:lnTo>
                  <a:lnTo>
                    <a:pt x="716" y="459"/>
                  </a:lnTo>
                  <a:lnTo>
                    <a:pt x="673" y="477"/>
                  </a:lnTo>
                  <a:lnTo>
                    <a:pt x="632" y="496"/>
                  </a:lnTo>
                  <a:lnTo>
                    <a:pt x="593" y="516"/>
                  </a:lnTo>
                  <a:lnTo>
                    <a:pt x="555" y="535"/>
                  </a:lnTo>
                  <a:lnTo>
                    <a:pt x="517" y="556"/>
                  </a:lnTo>
                  <a:lnTo>
                    <a:pt x="481" y="575"/>
                  </a:lnTo>
                  <a:lnTo>
                    <a:pt x="448" y="594"/>
                  </a:lnTo>
                  <a:lnTo>
                    <a:pt x="414" y="615"/>
                  </a:lnTo>
                  <a:lnTo>
                    <a:pt x="412" y="616"/>
                  </a:lnTo>
                  <a:lnTo>
                    <a:pt x="412" y="619"/>
                  </a:lnTo>
                  <a:lnTo>
                    <a:pt x="408" y="683"/>
                  </a:lnTo>
                  <a:lnTo>
                    <a:pt x="404" y="752"/>
                  </a:lnTo>
                  <a:lnTo>
                    <a:pt x="401" y="787"/>
                  </a:lnTo>
                  <a:lnTo>
                    <a:pt x="397" y="824"/>
                  </a:lnTo>
                  <a:lnTo>
                    <a:pt x="392" y="862"/>
                  </a:lnTo>
                  <a:lnTo>
                    <a:pt x="387" y="900"/>
                  </a:lnTo>
                  <a:lnTo>
                    <a:pt x="381" y="937"/>
                  </a:lnTo>
                  <a:lnTo>
                    <a:pt x="374" y="975"/>
                  </a:lnTo>
                  <a:lnTo>
                    <a:pt x="367" y="1013"/>
                  </a:lnTo>
                  <a:lnTo>
                    <a:pt x="359" y="1051"/>
                  </a:lnTo>
                  <a:lnTo>
                    <a:pt x="350" y="1088"/>
                  </a:lnTo>
                  <a:lnTo>
                    <a:pt x="340" y="1125"/>
                  </a:lnTo>
                  <a:lnTo>
                    <a:pt x="328" y="1161"/>
                  </a:lnTo>
                  <a:lnTo>
                    <a:pt x="316" y="1196"/>
                  </a:lnTo>
                  <a:lnTo>
                    <a:pt x="304" y="1227"/>
                  </a:lnTo>
                  <a:lnTo>
                    <a:pt x="291" y="1257"/>
                  </a:lnTo>
                  <a:lnTo>
                    <a:pt x="276" y="1285"/>
                  </a:lnTo>
                  <a:lnTo>
                    <a:pt x="262" y="1311"/>
                  </a:lnTo>
                  <a:lnTo>
                    <a:pt x="247" y="1334"/>
                  </a:lnTo>
                  <a:lnTo>
                    <a:pt x="231" y="1357"/>
                  </a:lnTo>
                  <a:lnTo>
                    <a:pt x="215" y="1376"/>
                  </a:lnTo>
                  <a:lnTo>
                    <a:pt x="199" y="1394"/>
                  </a:lnTo>
                  <a:lnTo>
                    <a:pt x="180" y="1409"/>
                  </a:lnTo>
                  <a:lnTo>
                    <a:pt x="163" y="1423"/>
                  </a:lnTo>
                  <a:lnTo>
                    <a:pt x="153" y="1429"/>
                  </a:lnTo>
                  <a:lnTo>
                    <a:pt x="144" y="1434"/>
                  </a:lnTo>
                  <a:lnTo>
                    <a:pt x="135" y="1439"/>
                  </a:lnTo>
                  <a:lnTo>
                    <a:pt x="124" y="1444"/>
                  </a:lnTo>
                  <a:lnTo>
                    <a:pt x="114" y="1448"/>
                  </a:lnTo>
                  <a:lnTo>
                    <a:pt x="105" y="1451"/>
                  </a:lnTo>
                  <a:lnTo>
                    <a:pt x="95" y="1454"/>
                  </a:lnTo>
                  <a:lnTo>
                    <a:pt x="85" y="1456"/>
                  </a:lnTo>
                  <a:lnTo>
                    <a:pt x="73" y="1458"/>
                  </a:lnTo>
                  <a:lnTo>
                    <a:pt x="63" y="1459"/>
                  </a:lnTo>
                  <a:lnTo>
                    <a:pt x="52" y="1460"/>
                  </a:lnTo>
                  <a:lnTo>
                    <a:pt x="42" y="1460"/>
                  </a:lnTo>
                  <a:lnTo>
                    <a:pt x="0" y="1423"/>
                  </a:lnTo>
                  <a:lnTo>
                    <a:pt x="22" y="1384"/>
                  </a:lnTo>
                  <a:lnTo>
                    <a:pt x="34" y="1383"/>
                  </a:lnTo>
                  <a:lnTo>
                    <a:pt x="44" y="1381"/>
                  </a:lnTo>
                  <a:lnTo>
                    <a:pt x="55" y="1377"/>
                  </a:lnTo>
                  <a:lnTo>
                    <a:pt x="65" y="1372"/>
                  </a:lnTo>
                  <a:lnTo>
                    <a:pt x="75" y="1366"/>
                  </a:lnTo>
                  <a:lnTo>
                    <a:pt x="86" y="1358"/>
                  </a:lnTo>
                  <a:lnTo>
                    <a:pt x="95" y="1349"/>
                  </a:lnTo>
                  <a:lnTo>
                    <a:pt x="104" y="1337"/>
                  </a:lnTo>
                  <a:lnTo>
                    <a:pt x="113" y="1326"/>
                  </a:lnTo>
                  <a:lnTo>
                    <a:pt x="122" y="1313"/>
                  </a:lnTo>
                  <a:lnTo>
                    <a:pt x="132" y="1298"/>
                  </a:lnTo>
                  <a:lnTo>
                    <a:pt x="140" y="1282"/>
                  </a:lnTo>
                  <a:lnTo>
                    <a:pt x="148" y="1265"/>
                  </a:lnTo>
                  <a:lnTo>
                    <a:pt x="156" y="1248"/>
                  </a:lnTo>
                  <a:lnTo>
                    <a:pt x="163" y="1228"/>
                  </a:lnTo>
                  <a:lnTo>
                    <a:pt x="171" y="1208"/>
                  </a:lnTo>
                  <a:lnTo>
                    <a:pt x="177" y="1186"/>
                  </a:lnTo>
                  <a:lnTo>
                    <a:pt x="185" y="1164"/>
                  </a:lnTo>
                  <a:lnTo>
                    <a:pt x="191" y="1140"/>
                  </a:lnTo>
                  <a:lnTo>
                    <a:pt x="197" y="1115"/>
                  </a:lnTo>
                  <a:lnTo>
                    <a:pt x="203" y="1089"/>
                  </a:lnTo>
                  <a:lnTo>
                    <a:pt x="208" y="1063"/>
                  </a:lnTo>
                  <a:lnTo>
                    <a:pt x="213" y="1035"/>
                  </a:lnTo>
                  <a:lnTo>
                    <a:pt x="217" y="1008"/>
                  </a:lnTo>
                  <a:lnTo>
                    <a:pt x="225" y="949"/>
                  </a:lnTo>
                  <a:lnTo>
                    <a:pt x="231" y="885"/>
                  </a:lnTo>
                  <a:lnTo>
                    <a:pt x="237" y="820"/>
                  </a:lnTo>
                  <a:lnTo>
                    <a:pt x="239" y="752"/>
                  </a:lnTo>
                  <a:lnTo>
                    <a:pt x="240" y="738"/>
                  </a:lnTo>
                  <a:lnTo>
                    <a:pt x="240" y="620"/>
                  </a:lnTo>
                  <a:lnTo>
                    <a:pt x="240" y="617"/>
                  </a:lnTo>
                  <a:lnTo>
                    <a:pt x="239" y="585"/>
                  </a:lnTo>
                  <a:lnTo>
                    <a:pt x="238" y="553"/>
                  </a:lnTo>
                  <a:lnTo>
                    <a:pt x="236" y="519"/>
                  </a:lnTo>
                  <a:lnTo>
                    <a:pt x="235" y="485"/>
                  </a:lnTo>
                  <a:lnTo>
                    <a:pt x="234" y="470"/>
                  </a:lnTo>
                  <a:lnTo>
                    <a:pt x="224" y="481"/>
                  </a:lnTo>
                  <a:lnTo>
                    <a:pt x="210" y="496"/>
                  </a:lnTo>
                  <a:lnTo>
                    <a:pt x="195" y="511"/>
                  </a:lnTo>
                  <a:lnTo>
                    <a:pt x="176" y="525"/>
                  </a:lnTo>
                  <a:lnTo>
                    <a:pt x="157" y="538"/>
                  </a:lnTo>
                  <a:lnTo>
                    <a:pt x="147" y="544"/>
                  </a:lnTo>
                  <a:lnTo>
                    <a:pt x="136" y="549"/>
                  </a:lnTo>
                  <a:lnTo>
                    <a:pt x="125" y="555"/>
                  </a:lnTo>
                  <a:lnTo>
                    <a:pt x="114" y="559"/>
                  </a:lnTo>
                  <a:lnTo>
                    <a:pt x="103" y="562"/>
                  </a:lnTo>
                  <a:lnTo>
                    <a:pt x="92" y="565"/>
                  </a:lnTo>
                  <a:lnTo>
                    <a:pt x="80" y="567"/>
                  </a:lnTo>
                  <a:lnTo>
                    <a:pt x="68" y="568"/>
                  </a:lnTo>
                  <a:lnTo>
                    <a:pt x="27" y="514"/>
                  </a:lnTo>
                  <a:lnTo>
                    <a:pt x="86" y="449"/>
                  </a:lnTo>
                  <a:lnTo>
                    <a:pt x="99" y="448"/>
                  </a:lnTo>
                  <a:lnTo>
                    <a:pt x="113" y="445"/>
                  </a:lnTo>
                  <a:lnTo>
                    <a:pt x="128" y="440"/>
                  </a:lnTo>
                  <a:lnTo>
                    <a:pt x="143" y="433"/>
                  </a:lnTo>
                  <a:lnTo>
                    <a:pt x="158" y="425"/>
                  </a:lnTo>
                  <a:lnTo>
                    <a:pt x="172" y="415"/>
                  </a:lnTo>
                  <a:lnTo>
                    <a:pt x="188" y="402"/>
                  </a:lnTo>
                  <a:lnTo>
                    <a:pt x="202" y="390"/>
                  </a:lnTo>
                  <a:lnTo>
                    <a:pt x="216" y="377"/>
                  </a:lnTo>
                  <a:lnTo>
                    <a:pt x="229" y="363"/>
                  </a:lnTo>
                  <a:lnTo>
                    <a:pt x="242" y="347"/>
                  </a:lnTo>
                  <a:lnTo>
                    <a:pt x="254" y="332"/>
                  </a:lnTo>
                  <a:lnTo>
                    <a:pt x="265" y="316"/>
                  </a:lnTo>
                  <a:lnTo>
                    <a:pt x="274" y="300"/>
                  </a:lnTo>
                  <a:lnTo>
                    <a:pt x="284" y="285"/>
                  </a:lnTo>
                  <a:lnTo>
                    <a:pt x="291" y="269"/>
                  </a:lnTo>
                  <a:lnTo>
                    <a:pt x="294" y="260"/>
                  </a:lnTo>
                  <a:lnTo>
                    <a:pt x="296" y="249"/>
                  </a:lnTo>
                  <a:lnTo>
                    <a:pt x="297" y="240"/>
                  </a:lnTo>
                  <a:lnTo>
                    <a:pt x="297" y="230"/>
                  </a:lnTo>
                  <a:lnTo>
                    <a:pt x="296" y="221"/>
                  </a:lnTo>
                  <a:lnTo>
                    <a:pt x="293" y="212"/>
                  </a:lnTo>
                  <a:lnTo>
                    <a:pt x="290" y="202"/>
                  </a:lnTo>
                  <a:lnTo>
                    <a:pt x="285" y="194"/>
                  </a:lnTo>
                  <a:lnTo>
                    <a:pt x="281" y="189"/>
                  </a:lnTo>
                  <a:lnTo>
                    <a:pt x="277" y="185"/>
                  </a:lnTo>
                  <a:lnTo>
                    <a:pt x="272" y="181"/>
                  </a:lnTo>
                  <a:lnTo>
                    <a:pt x="267" y="178"/>
                  </a:lnTo>
                  <a:lnTo>
                    <a:pt x="263" y="175"/>
                  </a:lnTo>
                  <a:lnTo>
                    <a:pt x="257" y="174"/>
                  </a:lnTo>
                  <a:lnTo>
                    <a:pt x="252" y="172"/>
                  </a:lnTo>
                  <a:lnTo>
                    <a:pt x="247" y="172"/>
                  </a:lnTo>
                  <a:lnTo>
                    <a:pt x="193" y="124"/>
                  </a:lnTo>
                  <a:lnTo>
                    <a:pt x="237" y="72"/>
                  </a:lnTo>
                  <a:lnTo>
                    <a:pt x="250" y="73"/>
                  </a:lnTo>
                  <a:lnTo>
                    <a:pt x="261" y="74"/>
                  </a:lnTo>
                  <a:lnTo>
                    <a:pt x="272" y="77"/>
                  </a:lnTo>
                  <a:lnTo>
                    <a:pt x="282" y="80"/>
                  </a:lnTo>
                  <a:lnTo>
                    <a:pt x="292" y="84"/>
                  </a:lnTo>
                  <a:lnTo>
                    <a:pt x="301" y="89"/>
                  </a:lnTo>
                  <a:lnTo>
                    <a:pt x="308" y="94"/>
                  </a:lnTo>
                  <a:lnTo>
                    <a:pt x="315" y="99"/>
                  </a:lnTo>
                  <a:lnTo>
                    <a:pt x="326" y="109"/>
                  </a:lnTo>
                  <a:lnTo>
                    <a:pt x="335" y="118"/>
                  </a:lnTo>
                  <a:lnTo>
                    <a:pt x="340" y="124"/>
                  </a:lnTo>
                  <a:lnTo>
                    <a:pt x="342" y="127"/>
                  </a:lnTo>
                  <a:lnTo>
                    <a:pt x="345" y="132"/>
                  </a:lnTo>
                  <a:lnTo>
                    <a:pt x="350" y="128"/>
                  </a:lnTo>
                  <a:lnTo>
                    <a:pt x="361" y="120"/>
                  </a:lnTo>
                  <a:lnTo>
                    <a:pt x="372" y="114"/>
                  </a:lnTo>
                  <a:lnTo>
                    <a:pt x="386" y="110"/>
                  </a:lnTo>
                  <a:lnTo>
                    <a:pt x="398" y="108"/>
                  </a:lnTo>
                  <a:lnTo>
                    <a:pt x="412" y="106"/>
                  </a:lnTo>
                  <a:lnTo>
                    <a:pt x="425" y="109"/>
                  </a:lnTo>
                  <a:lnTo>
                    <a:pt x="440" y="112"/>
                  </a:lnTo>
                  <a:lnTo>
                    <a:pt x="454" y="118"/>
                  </a:lnTo>
                  <a:lnTo>
                    <a:pt x="464" y="123"/>
                  </a:lnTo>
                  <a:lnTo>
                    <a:pt x="473" y="127"/>
                  </a:lnTo>
                  <a:lnTo>
                    <a:pt x="481" y="132"/>
                  </a:lnTo>
                  <a:lnTo>
                    <a:pt x="489" y="137"/>
                  </a:lnTo>
                  <a:lnTo>
                    <a:pt x="494" y="141"/>
                  </a:lnTo>
                  <a:lnTo>
                    <a:pt x="498" y="146"/>
                  </a:lnTo>
                  <a:lnTo>
                    <a:pt x="502" y="151"/>
                  </a:lnTo>
                  <a:lnTo>
                    <a:pt x="504" y="157"/>
                  </a:lnTo>
                  <a:lnTo>
                    <a:pt x="505" y="162"/>
                  </a:lnTo>
                  <a:lnTo>
                    <a:pt x="506" y="168"/>
                  </a:lnTo>
                  <a:lnTo>
                    <a:pt x="506" y="174"/>
                  </a:lnTo>
                  <a:lnTo>
                    <a:pt x="505" y="181"/>
                  </a:lnTo>
                  <a:lnTo>
                    <a:pt x="504" y="188"/>
                  </a:lnTo>
                  <a:lnTo>
                    <a:pt x="501" y="196"/>
                  </a:lnTo>
                  <a:lnTo>
                    <a:pt x="498" y="206"/>
                  </a:lnTo>
                  <a:lnTo>
                    <a:pt x="494" y="215"/>
                  </a:lnTo>
                  <a:lnTo>
                    <a:pt x="485" y="233"/>
                  </a:lnTo>
                  <a:lnTo>
                    <a:pt x="476" y="258"/>
                  </a:lnTo>
                  <a:lnTo>
                    <a:pt x="466" y="287"/>
                  </a:lnTo>
                  <a:lnTo>
                    <a:pt x="456" y="322"/>
                  </a:lnTo>
                  <a:lnTo>
                    <a:pt x="445" y="362"/>
                  </a:lnTo>
                  <a:lnTo>
                    <a:pt x="435" y="406"/>
                  </a:lnTo>
                  <a:lnTo>
                    <a:pt x="430" y="429"/>
                  </a:lnTo>
                  <a:lnTo>
                    <a:pt x="426" y="454"/>
                  </a:lnTo>
                  <a:lnTo>
                    <a:pt x="422" y="478"/>
                  </a:lnTo>
                  <a:lnTo>
                    <a:pt x="419" y="504"/>
                  </a:lnTo>
                  <a:lnTo>
                    <a:pt x="418" y="515"/>
                  </a:lnTo>
                  <a:lnTo>
                    <a:pt x="427" y="510"/>
                  </a:lnTo>
                  <a:lnTo>
                    <a:pt x="464" y="490"/>
                  </a:lnTo>
                  <a:lnTo>
                    <a:pt x="501" y="472"/>
                  </a:lnTo>
                  <a:lnTo>
                    <a:pt x="536" y="455"/>
                  </a:lnTo>
                  <a:lnTo>
                    <a:pt x="571" y="438"/>
                  </a:lnTo>
                  <a:lnTo>
                    <a:pt x="604" y="423"/>
                  </a:lnTo>
                  <a:lnTo>
                    <a:pt x="635" y="410"/>
                  </a:lnTo>
                  <a:lnTo>
                    <a:pt x="664" y="396"/>
                  </a:lnTo>
                  <a:lnTo>
                    <a:pt x="690" y="385"/>
                  </a:lnTo>
                  <a:lnTo>
                    <a:pt x="694" y="383"/>
                  </a:lnTo>
                  <a:lnTo>
                    <a:pt x="694" y="380"/>
                  </a:lnTo>
                  <a:lnTo>
                    <a:pt x="695" y="358"/>
                  </a:lnTo>
                  <a:lnTo>
                    <a:pt x="697" y="335"/>
                  </a:lnTo>
                  <a:lnTo>
                    <a:pt x="701" y="315"/>
                  </a:lnTo>
                  <a:lnTo>
                    <a:pt x="706" y="294"/>
                  </a:lnTo>
                  <a:lnTo>
                    <a:pt x="712" y="274"/>
                  </a:lnTo>
                  <a:lnTo>
                    <a:pt x="720" y="256"/>
                  </a:lnTo>
                  <a:lnTo>
                    <a:pt x="728" y="236"/>
                  </a:lnTo>
                  <a:lnTo>
                    <a:pt x="737" y="219"/>
                  </a:lnTo>
                  <a:lnTo>
                    <a:pt x="749" y="201"/>
                  </a:lnTo>
                  <a:lnTo>
                    <a:pt x="760" y="185"/>
                  </a:lnTo>
                  <a:lnTo>
                    <a:pt x="772" y="169"/>
                  </a:lnTo>
                  <a:lnTo>
                    <a:pt x="784" y="153"/>
                  </a:lnTo>
                  <a:lnTo>
                    <a:pt x="798" y="139"/>
                  </a:lnTo>
                  <a:lnTo>
                    <a:pt x="812" y="126"/>
                  </a:lnTo>
                  <a:lnTo>
                    <a:pt x="826" y="113"/>
                  </a:lnTo>
                  <a:lnTo>
                    <a:pt x="840" y="99"/>
                  </a:lnTo>
                  <a:lnTo>
                    <a:pt x="855" y="88"/>
                  </a:lnTo>
                  <a:lnTo>
                    <a:pt x="870" y="77"/>
                  </a:lnTo>
                  <a:lnTo>
                    <a:pt x="884" y="67"/>
                  </a:lnTo>
                  <a:lnTo>
                    <a:pt x="900" y="58"/>
                  </a:lnTo>
                  <a:lnTo>
                    <a:pt x="928" y="40"/>
                  </a:lnTo>
                  <a:lnTo>
                    <a:pt x="957" y="26"/>
                  </a:lnTo>
                  <a:lnTo>
                    <a:pt x="982" y="15"/>
                  </a:lnTo>
                  <a:lnTo>
                    <a:pt x="1006" y="7"/>
                  </a:lnTo>
                  <a:lnTo>
                    <a:pt x="1017" y="4"/>
                  </a:lnTo>
                  <a:lnTo>
                    <a:pt x="1026" y="2"/>
                  </a:lnTo>
                  <a:lnTo>
                    <a:pt x="1035" y="1"/>
                  </a:lnTo>
                  <a:lnTo>
                    <a:pt x="1042" y="0"/>
                  </a:lnTo>
                  <a:lnTo>
                    <a:pt x="1091" y="53"/>
                  </a:lnTo>
                  <a:lnTo>
                    <a:pt x="1042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100" name="Freeform 50"/>
            <p:cNvSpPr>
              <a:spLocks/>
            </p:cNvSpPr>
            <p:nvPr userDrawn="1"/>
          </p:nvSpPr>
          <p:spPr bwMode="gray">
            <a:xfrm>
              <a:off x="7147" y="571"/>
              <a:ext cx="17" cy="15"/>
            </a:xfrm>
            <a:custGeom>
              <a:avLst/>
              <a:gdLst>
                <a:gd name="T0" fmla="*/ 44 w 202"/>
                <a:gd name="T1" fmla="*/ 0 h 178"/>
                <a:gd name="T2" fmla="*/ 32 w 202"/>
                <a:gd name="T3" fmla="*/ 1 h 178"/>
                <a:gd name="T4" fmla="*/ 21 w 202"/>
                <a:gd name="T5" fmla="*/ 3 h 178"/>
                <a:gd name="T6" fmla="*/ 17 w 202"/>
                <a:gd name="T7" fmla="*/ 5 h 178"/>
                <a:gd name="T8" fmla="*/ 13 w 202"/>
                <a:gd name="T9" fmla="*/ 7 h 178"/>
                <a:gd name="T10" fmla="*/ 10 w 202"/>
                <a:gd name="T11" fmla="*/ 9 h 178"/>
                <a:gd name="T12" fmla="*/ 8 w 202"/>
                <a:gd name="T13" fmla="*/ 12 h 178"/>
                <a:gd name="T14" fmla="*/ 4 w 202"/>
                <a:gd name="T15" fmla="*/ 19 h 178"/>
                <a:gd name="T16" fmla="*/ 1 w 202"/>
                <a:gd name="T17" fmla="*/ 25 h 178"/>
                <a:gd name="T18" fmla="*/ 0 w 202"/>
                <a:gd name="T19" fmla="*/ 32 h 178"/>
                <a:gd name="T20" fmla="*/ 1 w 202"/>
                <a:gd name="T21" fmla="*/ 38 h 178"/>
                <a:gd name="T22" fmla="*/ 2 w 202"/>
                <a:gd name="T23" fmla="*/ 45 h 178"/>
                <a:gd name="T24" fmla="*/ 5 w 202"/>
                <a:gd name="T25" fmla="*/ 51 h 178"/>
                <a:gd name="T26" fmla="*/ 7 w 202"/>
                <a:gd name="T27" fmla="*/ 57 h 178"/>
                <a:gd name="T28" fmla="*/ 10 w 202"/>
                <a:gd name="T29" fmla="*/ 63 h 178"/>
                <a:gd name="T30" fmla="*/ 15 w 202"/>
                <a:gd name="T31" fmla="*/ 74 h 178"/>
                <a:gd name="T32" fmla="*/ 22 w 202"/>
                <a:gd name="T33" fmla="*/ 84 h 178"/>
                <a:gd name="T34" fmla="*/ 30 w 202"/>
                <a:gd name="T35" fmla="*/ 95 h 178"/>
                <a:gd name="T36" fmla="*/ 38 w 202"/>
                <a:gd name="T37" fmla="*/ 104 h 178"/>
                <a:gd name="T38" fmla="*/ 48 w 202"/>
                <a:gd name="T39" fmla="*/ 114 h 178"/>
                <a:gd name="T40" fmla="*/ 59 w 202"/>
                <a:gd name="T41" fmla="*/ 124 h 178"/>
                <a:gd name="T42" fmla="*/ 69 w 202"/>
                <a:gd name="T43" fmla="*/ 133 h 178"/>
                <a:gd name="T44" fmla="*/ 80 w 202"/>
                <a:gd name="T45" fmla="*/ 141 h 178"/>
                <a:gd name="T46" fmla="*/ 91 w 202"/>
                <a:gd name="T47" fmla="*/ 149 h 178"/>
                <a:gd name="T48" fmla="*/ 102 w 202"/>
                <a:gd name="T49" fmla="*/ 156 h 178"/>
                <a:gd name="T50" fmla="*/ 114 w 202"/>
                <a:gd name="T51" fmla="*/ 162 h 178"/>
                <a:gd name="T52" fmla="*/ 125 w 202"/>
                <a:gd name="T53" fmla="*/ 168 h 178"/>
                <a:gd name="T54" fmla="*/ 136 w 202"/>
                <a:gd name="T55" fmla="*/ 172 h 178"/>
                <a:gd name="T56" fmla="*/ 146 w 202"/>
                <a:gd name="T57" fmla="*/ 175 h 178"/>
                <a:gd name="T58" fmla="*/ 157 w 202"/>
                <a:gd name="T59" fmla="*/ 177 h 178"/>
                <a:gd name="T60" fmla="*/ 166 w 202"/>
                <a:gd name="T61" fmla="*/ 178 h 178"/>
                <a:gd name="T62" fmla="*/ 171 w 202"/>
                <a:gd name="T63" fmla="*/ 178 h 178"/>
                <a:gd name="T64" fmla="*/ 176 w 202"/>
                <a:gd name="T65" fmla="*/ 177 h 178"/>
                <a:gd name="T66" fmla="*/ 181 w 202"/>
                <a:gd name="T67" fmla="*/ 176 h 178"/>
                <a:gd name="T68" fmla="*/ 185 w 202"/>
                <a:gd name="T69" fmla="*/ 174 h 178"/>
                <a:gd name="T70" fmla="*/ 188 w 202"/>
                <a:gd name="T71" fmla="*/ 172 h 178"/>
                <a:gd name="T72" fmla="*/ 192 w 202"/>
                <a:gd name="T73" fmla="*/ 170 h 178"/>
                <a:gd name="T74" fmla="*/ 195 w 202"/>
                <a:gd name="T75" fmla="*/ 167 h 178"/>
                <a:gd name="T76" fmla="*/ 197 w 202"/>
                <a:gd name="T77" fmla="*/ 163 h 178"/>
                <a:gd name="T78" fmla="*/ 200 w 202"/>
                <a:gd name="T79" fmla="*/ 158 h 178"/>
                <a:gd name="T80" fmla="*/ 201 w 202"/>
                <a:gd name="T81" fmla="*/ 153 h 178"/>
                <a:gd name="T82" fmla="*/ 202 w 202"/>
                <a:gd name="T83" fmla="*/ 147 h 178"/>
                <a:gd name="T84" fmla="*/ 202 w 202"/>
                <a:gd name="T85" fmla="*/ 141 h 178"/>
                <a:gd name="T86" fmla="*/ 202 w 202"/>
                <a:gd name="T87" fmla="*/ 134 h 178"/>
                <a:gd name="T88" fmla="*/ 201 w 202"/>
                <a:gd name="T89" fmla="*/ 126 h 178"/>
                <a:gd name="T90" fmla="*/ 199 w 202"/>
                <a:gd name="T91" fmla="*/ 118 h 178"/>
                <a:gd name="T92" fmla="*/ 196 w 202"/>
                <a:gd name="T93" fmla="*/ 109 h 178"/>
                <a:gd name="T94" fmla="*/ 193 w 202"/>
                <a:gd name="T95" fmla="*/ 100 h 178"/>
                <a:gd name="T96" fmla="*/ 189 w 202"/>
                <a:gd name="T97" fmla="*/ 91 h 178"/>
                <a:gd name="T98" fmla="*/ 185 w 202"/>
                <a:gd name="T99" fmla="*/ 83 h 178"/>
                <a:gd name="T100" fmla="*/ 179 w 202"/>
                <a:gd name="T101" fmla="*/ 75 h 178"/>
                <a:gd name="T102" fmla="*/ 173 w 202"/>
                <a:gd name="T103" fmla="*/ 65 h 178"/>
                <a:gd name="T104" fmla="*/ 167 w 202"/>
                <a:gd name="T105" fmla="*/ 57 h 178"/>
                <a:gd name="T106" fmla="*/ 160 w 202"/>
                <a:gd name="T107" fmla="*/ 50 h 178"/>
                <a:gd name="T108" fmla="*/ 151 w 202"/>
                <a:gd name="T109" fmla="*/ 43 h 178"/>
                <a:gd name="T110" fmla="*/ 138 w 202"/>
                <a:gd name="T111" fmla="*/ 34 h 178"/>
                <a:gd name="T112" fmla="*/ 125 w 202"/>
                <a:gd name="T113" fmla="*/ 25 h 178"/>
                <a:gd name="T114" fmla="*/ 111 w 202"/>
                <a:gd name="T115" fmla="*/ 18 h 178"/>
                <a:gd name="T116" fmla="*/ 97 w 202"/>
                <a:gd name="T117" fmla="*/ 11 h 178"/>
                <a:gd name="T118" fmla="*/ 83 w 202"/>
                <a:gd name="T119" fmla="*/ 6 h 178"/>
                <a:gd name="T120" fmla="*/ 70 w 202"/>
                <a:gd name="T121" fmla="*/ 3 h 178"/>
                <a:gd name="T122" fmla="*/ 57 w 202"/>
                <a:gd name="T123" fmla="*/ 1 h 178"/>
                <a:gd name="T124" fmla="*/ 44 w 202"/>
                <a:gd name="T125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2" h="178">
                  <a:moveTo>
                    <a:pt x="44" y="0"/>
                  </a:moveTo>
                  <a:lnTo>
                    <a:pt x="32" y="1"/>
                  </a:lnTo>
                  <a:lnTo>
                    <a:pt x="21" y="3"/>
                  </a:lnTo>
                  <a:lnTo>
                    <a:pt x="17" y="5"/>
                  </a:lnTo>
                  <a:lnTo>
                    <a:pt x="13" y="7"/>
                  </a:lnTo>
                  <a:lnTo>
                    <a:pt x="10" y="9"/>
                  </a:lnTo>
                  <a:lnTo>
                    <a:pt x="8" y="12"/>
                  </a:lnTo>
                  <a:lnTo>
                    <a:pt x="4" y="19"/>
                  </a:lnTo>
                  <a:lnTo>
                    <a:pt x="1" y="25"/>
                  </a:lnTo>
                  <a:lnTo>
                    <a:pt x="0" y="32"/>
                  </a:lnTo>
                  <a:lnTo>
                    <a:pt x="1" y="38"/>
                  </a:lnTo>
                  <a:lnTo>
                    <a:pt x="2" y="45"/>
                  </a:lnTo>
                  <a:lnTo>
                    <a:pt x="5" y="51"/>
                  </a:lnTo>
                  <a:lnTo>
                    <a:pt x="7" y="57"/>
                  </a:lnTo>
                  <a:lnTo>
                    <a:pt x="10" y="63"/>
                  </a:lnTo>
                  <a:lnTo>
                    <a:pt x="15" y="74"/>
                  </a:lnTo>
                  <a:lnTo>
                    <a:pt x="22" y="84"/>
                  </a:lnTo>
                  <a:lnTo>
                    <a:pt x="30" y="95"/>
                  </a:lnTo>
                  <a:lnTo>
                    <a:pt x="38" y="104"/>
                  </a:lnTo>
                  <a:lnTo>
                    <a:pt x="48" y="114"/>
                  </a:lnTo>
                  <a:lnTo>
                    <a:pt x="59" y="124"/>
                  </a:lnTo>
                  <a:lnTo>
                    <a:pt x="69" y="133"/>
                  </a:lnTo>
                  <a:lnTo>
                    <a:pt x="80" y="141"/>
                  </a:lnTo>
                  <a:lnTo>
                    <a:pt x="91" y="149"/>
                  </a:lnTo>
                  <a:lnTo>
                    <a:pt x="102" y="156"/>
                  </a:lnTo>
                  <a:lnTo>
                    <a:pt x="114" y="162"/>
                  </a:lnTo>
                  <a:lnTo>
                    <a:pt x="125" y="168"/>
                  </a:lnTo>
                  <a:lnTo>
                    <a:pt x="136" y="172"/>
                  </a:lnTo>
                  <a:lnTo>
                    <a:pt x="146" y="175"/>
                  </a:lnTo>
                  <a:lnTo>
                    <a:pt x="157" y="177"/>
                  </a:lnTo>
                  <a:lnTo>
                    <a:pt x="166" y="178"/>
                  </a:lnTo>
                  <a:lnTo>
                    <a:pt x="171" y="178"/>
                  </a:lnTo>
                  <a:lnTo>
                    <a:pt x="176" y="177"/>
                  </a:lnTo>
                  <a:lnTo>
                    <a:pt x="181" y="176"/>
                  </a:lnTo>
                  <a:lnTo>
                    <a:pt x="185" y="174"/>
                  </a:lnTo>
                  <a:lnTo>
                    <a:pt x="188" y="172"/>
                  </a:lnTo>
                  <a:lnTo>
                    <a:pt x="192" y="170"/>
                  </a:lnTo>
                  <a:lnTo>
                    <a:pt x="195" y="167"/>
                  </a:lnTo>
                  <a:lnTo>
                    <a:pt x="197" y="163"/>
                  </a:lnTo>
                  <a:lnTo>
                    <a:pt x="200" y="158"/>
                  </a:lnTo>
                  <a:lnTo>
                    <a:pt x="201" y="153"/>
                  </a:lnTo>
                  <a:lnTo>
                    <a:pt x="202" y="147"/>
                  </a:lnTo>
                  <a:lnTo>
                    <a:pt x="202" y="141"/>
                  </a:lnTo>
                  <a:lnTo>
                    <a:pt x="202" y="134"/>
                  </a:lnTo>
                  <a:lnTo>
                    <a:pt x="201" y="126"/>
                  </a:lnTo>
                  <a:lnTo>
                    <a:pt x="199" y="118"/>
                  </a:lnTo>
                  <a:lnTo>
                    <a:pt x="196" y="109"/>
                  </a:lnTo>
                  <a:lnTo>
                    <a:pt x="193" y="100"/>
                  </a:lnTo>
                  <a:lnTo>
                    <a:pt x="189" y="91"/>
                  </a:lnTo>
                  <a:lnTo>
                    <a:pt x="185" y="83"/>
                  </a:lnTo>
                  <a:lnTo>
                    <a:pt x="179" y="75"/>
                  </a:lnTo>
                  <a:lnTo>
                    <a:pt x="173" y="65"/>
                  </a:lnTo>
                  <a:lnTo>
                    <a:pt x="167" y="57"/>
                  </a:lnTo>
                  <a:lnTo>
                    <a:pt x="160" y="50"/>
                  </a:lnTo>
                  <a:lnTo>
                    <a:pt x="151" y="43"/>
                  </a:lnTo>
                  <a:lnTo>
                    <a:pt x="138" y="34"/>
                  </a:lnTo>
                  <a:lnTo>
                    <a:pt x="125" y="25"/>
                  </a:lnTo>
                  <a:lnTo>
                    <a:pt x="111" y="18"/>
                  </a:lnTo>
                  <a:lnTo>
                    <a:pt x="97" y="11"/>
                  </a:lnTo>
                  <a:lnTo>
                    <a:pt x="83" y="6"/>
                  </a:lnTo>
                  <a:lnTo>
                    <a:pt x="70" y="3"/>
                  </a:lnTo>
                  <a:lnTo>
                    <a:pt x="57" y="1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101" name="Freeform 51"/>
            <p:cNvSpPr>
              <a:spLocks/>
            </p:cNvSpPr>
            <p:nvPr userDrawn="1"/>
          </p:nvSpPr>
          <p:spPr bwMode="gray">
            <a:xfrm>
              <a:off x="6747" y="571"/>
              <a:ext cx="17" cy="13"/>
            </a:xfrm>
            <a:custGeom>
              <a:avLst/>
              <a:gdLst>
                <a:gd name="T0" fmla="*/ 39 w 203"/>
                <a:gd name="T1" fmla="*/ 0 h 161"/>
                <a:gd name="T2" fmla="*/ 31 w 203"/>
                <a:gd name="T3" fmla="*/ 1 h 161"/>
                <a:gd name="T4" fmla="*/ 23 w 203"/>
                <a:gd name="T5" fmla="*/ 3 h 161"/>
                <a:gd name="T6" fmla="*/ 17 w 203"/>
                <a:gd name="T7" fmla="*/ 7 h 161"/>
                <a:gd name="T8" fmla="*/ 11 w 203"/>
                <a:gd name="T9" fmla="*/ 12 h 161"/>
                <a:gd name="T10" fmla="*/ 6 w 203"/>
                <a:gd name="T11" fmla="*/ 18 h 161"/>
                <a:gd name="T12" fmla="*/ 3 w 203"/>
                <a:gd name="T13" fmla="*/ 26 h 161"/>
                <a:gd name="T14" fmla="*/ 1 w 203"/>
                <a:gd name="T15" fmla="*/ 32 h 161"/>
                <a:gd name="T16" fmla="*/ 0 w 203"/>
                <a:gd name="T17" fmla="*/ 39 h 161"/>
                <a:gd name="T18" fmla="*/ 1 w 203"/>
                <a:gd name="T19" fmla="*/ 46 h 161"/>
                <a:gd name="T20" fmla="*/ 2 w 203"/>
                <a:gd name="T21" fmla="*/ 53 h 161"/>
                <a:gd name="T22" fmla="*/ 4 w 203"/>
                <a:gd name="T23" fmla="*/ 60 h 161"/>
                <a:gd name="T24" fmla="*/ 8 w 203"/>
                <a:gd name="T25" fmla="*/ 68 h 161"/>
                <a:gd name="T26" fmla="*/ 13 w 203"/>
                <a:gd name="T27" fmla="*/ 78 h 161"/>
                <a:gd name="T28" fmla="*/ 19 w 203"/>
                <a:gd name="T29" fmla="*/ 86 h 161"/>
                <a:gd name="T30" fmla="*/ 26 w 203"/>
                <a:gd name="T31" fmla="*/ 94 h 161"/>
                <a:gd name="T32" fmla="*/ 34 w 203"/>
                <a:gd name="T33" fmla="*/ 103 h 161"/>
                <a:gd name="T34" fmla="*/ 42 w 203"/>
                <a:gd name="T35" fmla="*/ 111 h 161"/>
                <a:gd name="T36" fmla="*/ 52 w 203"/>
                <a:gd name="T37" fmla="*/ 118 h 161"/>
                <a:gd name="T38" fmla="*/ 62 w 203"/>
                <a:gd name="T39" fmla="*/ 126 h 161"/>
                <a:gd name="T40" fmla="*/ 73 w 203"/>
                <a:gd name="T41" fmla="*/ 133 h 161"/>
                <a:gd name="T42" fmla="*/ 83 w 203"/>
                <a:gd name="T43" fmla="*/ 139 h 161"/>
                <a:gd name="T44" fmla="*/ 94 w 203"/>
                <a:gd name="T45" fmla="*/ 144 h 161"/>
                <a:gd name="T46" fmla="*/ 105 w 203"/>
                <a:gd name="T47" fmla="*/ 149 h 161"/>
                <a:gd name="T48" fmla="*/ 117 w 203"/>
                <a:gd name="T49" fmla="*/ 153 h 161"/>
                <a:gd name="T50" fmla="*/ 128 w 203"/>
                <a:gd name="T51" fmla="*/ 157 h 161"/>
                <a:gd name="T52" fmla="*/ 139 w 203"/>
                <a:gd name="T53" fmla="*/ 159 h 161"/>
                <a:gd name="T54" fmla="*/ 149 w 203"/>
                <a:gd name="T55" fmla="*/ 161 h 161"/>
                <a:gd name="T56" fmla="*/ 159 w 203"/>
                <a:gd name="T57" fmla="*/ 161 h 161"/>
                <a:gd name="T58" fmla="*/ 167 w 203"/>
                <a:gd name="T59" fmla="*/ 161 h 161"/>
                <a:gd name="T60" fmla="*/ 173 w 203"/>
                <a:gd name="T61" fmla="*/ 160 h 161"/>
                <a:gd name="T62" fmla="*/ 179 w 203"/>
                <a:gd name="T63" fmla="*/ 159 h 161"/>
                <a:gd name="T64" fmla="*/ 184 w 203"/>
                <a:gd name="T65" fmla="*/ 157 h 161"/>
                <a:gd name="T66" fmla="*/ 189 w 203"/>
                <a:gd name="T67" fmla="*/ 155 h 161"/>
                <a:gd name="T68" fmla="*/ 193 w 203"/>
                <a:gd name="T69" fmla="*/ 152 h 161"/>
                <a:gd name="T70" fmla="*/ 197 w 203"/>
                <a:gd name="T71" fmla="*/ 149 h 161"/>
                <a:gd name="T72" fmla="*/ 201 w 203"/>
                <a:gd name="T73" fmla="*/ 145 h 161"/>
                <a:gd name="T74" fmla="*/ 202 w 203"/>
                <a:gd name="T75" fmla="*/ 142 h 161"/>
                <a:gd name="T76" fmla="*/ 203 w 203"/>
                <a:gd name="T77" fmla="*/ 139 h 161"/>
                <a:gd name="T78" fmla="*/ 203 w 203"/>
                <a:gd name="T79" fmla="*/ 135 h 161"/>
                <a:gd name="T80" fmla="*/ 203 w 203"/>
                <a:gd name="T81" fmla="*/ 131 h 161"/>
                <a:gd name="T82" fmla="*/ 201 w 203"/>
                <a:gd name="T83" fmla="*/ 124 h 161"/>
                <a:gd name="T84" fmla="*/ 198 w 203"/>
                <a:gd name="T85" fmla="*/ 117 h 161"/>
                <a:gd name="T86" fmla="*/ 193 w 203"/>
                <a:gd name="T87" fmla="*/ 107 h 161"/>
                <a:gd name="T88" fmla="*/ 187 w 203"/>
                <a:gd name="T89" fmla="*/ 98 h 161"/>
                <a:gd name="T90" fmla="*/ 179 w 203"/>
                <a:gd name="T91" fmla="*/ 88 h 161"/>
                <a:gd name="T92" fmla="*/ 171 w 203"/>
                <a:gd name="T93" fmla="*/ 78 h 161"/>
                <a:gd name="T94" fmla="*/ 162 w 203"/>
                <a:gd name="T95" fmla="*/ 68 h 161"/>
                <a:gd name="T96" fmla="*/ 151 w 203"/>
                <a:gd name="T97" fmla="*/ 58 h 161"/>
                <a:gd name="T98" fmla="*/ 140 w 203"/>
                <a:gd name="T99" fmla="*/ 49 h 161"/>
                <a:gd name="T100" fmla="*/ 129 w 203"/>
                <a:gd name="T101" fmla="*/ 40 h 161"/>
                <a:gd name="T102" fmla="*/ 118 w 203"/>
                <a:gd name="T103" fmla="*/ 32 h 161"/>
                <a:gd name="T104" fmla="*/ 105 w 203"/>
                <a:gd name="T105" fmla="*/ 24 h 161"/>
                <a:gd name="T106" fmla="*/ 94 w 203"/>
                <a:gd name="T107" fmla="*/ 17 h 161"/>
                <a:gd name="T108" fmla="*/ 82 w 203"/>
                <a:gd name="T109" fmla="*/ 11 h 161"/>
                <a:gd name="T110" fmla="*/ 71 w 203"/>
                <a:gd name="T111" fmla="*/ 6 h 161"/>
                <a:gd name="T112" fmla="*/ 60 w 203"/>
                <a:gd name="T113" fmla="*/ 3 h 161"/>
                <a:gd name="T114" fmla="*/ 49 w 203"/>
                <a:gd name="T115" fmla="*/ 1 h 161"/>
                <a:gd name="T116" fmla="*/ 39 w 203"/>
                <a:gd name="T117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3" h="161">
                  <a:moveTo>
                    <a:pt x="39" y="0"/>
                  </a:moveTo>
                  <a:lnTo>
                    <a:pt x="31" y="1"/>
                  </a:lnTo>
                  <a:lnTo>
                    <a:pt x="23" y="3"/>
                  </a:lnTo>
                  <a:lnTo>
                    <a:pt x="17" y="7"/>
                  </a:lnTo>
                  <a:lnTo>
                    <a:pt x="11" y="12"/>
                  </a:lnTo>
                  <a:lnTo>
                    <a:pt x="6" y="18"/>
                  </a:lnTo>
                  <a:lnTo>
                    <a:pt x="3" y="26"/>
                  </a:lnTo>
                  <a:lnTo>
                    <a:pt x="1" y="32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2" y="53"/>
                  </a:lnTo>
                  <a:lnTo>
                    <a:pt x="4" y="60"/>
                  </a:lnTo>
                  <a:lnTo>
                    <a:pt x="8" y="68"/>
                  </a:lnTo>
                  <a:lnTo>
                    <a:pt x="13" y="78"/>
                  </a:lnTo>
                  <a:lnTo>
                    <a:pt x="19" y="86"/>
                  </a:lnTo>
                  <a:lnTo>
                    <a:pt x="26" y="94"/>
                  </a:lnTo>
                  <a:lnTo>
                    <a:pt x="34" y="103"/>
                  </a:lnTo>
                  <a:lnTo>
                    <a:pt x="42" y="111"/>
                  </a:lnTo>
                  <a:lnTo>
                    <a:pt x="52" y="118"/>
                  </a:lnTo>
                  <a:lnTo>
                    <a:pt x="62" y="126"/>
                  </a:lnTo>
                  <a:lnTo>
                    <a:pt x="73" y="133"/>
                  </a:lnTo>
                  <a:lnTo>
                    <a:pt x="83" y="139"/>
                  </a:lnTo>
                  <a:lnTo>
                    <a:pt x="94" y="144"/>
                  </a:lnTo>
                  <a:lnTo>
                    <a:pt x="105" y="149"/>
                  </a:lnTo>
                  <a:lnTo>
                    <a:pt x="117" y="153"/>
                  </a:lnTo>
                  <a:lnTo>
                    <a:pt x="128" y="157"/>
                  </a:lnTo>
                  <a:lnTo>
                    <a:pt x="139" y="159"/>
                  </a:lnTo>
                  <a:lnTo>
                    <a:pt x="149" y="161"/>
                  </a:lnTo>
                  <a:lnTo>
                    <a:pt x="159" y="161"/>
                  </a:lnTo>
                  <a:lnTo>
                    <a:pt x="167" y="161"/>
                  </a:lnTo>
                  <a:lnTo>
                    <a:pt x="173" y="160"/>
                  </a:lnTo>
                  <a:lnTo>
                    <a:pt x="179" y="159"/>
                  </a:lnTo>
                  <a:lnTo>
                    <a:pt x="184" y="157"/>
                  </a:lnTo>
                  <a:lnTo>
                    <a:pt x="189" y="155"/>
                  </a:lnTo>
                  <a:lnTo>
                    <a:pt x="193" y="152"/>
                  </a:lnTo>
                  <a:lnTo>
                    <a:pt x="197" y="149"/>
                  </a:lnTo>
                  <a:lnTo>
                    <a:pt x="201" y="145"/>
                  </a:lnTo>
                  <a:lnTo>
                    <a:pt x="202" y="142"/>
                  </a:lnTo>
                  <a:lnTo>
                    <a:pt x="203" y="139"/>
                  </a:lnTo>
                  <a:lnTo>
                    <a:pt x="203" y="135"/>
                  </a:lnTo>
                  <a:lnTo>
                    <a:pt x="203" y="131"/>
                  </a:lnTo>
                  <a:lnTo>
                    <a:pt x="201" y="124"/>
                  </a:lnTo>
                  <a:lnTo>
                    <a:pt x="198" y="117"/>
                  </a:lnTo>
                  <a:lnTo>
                    <a:pt x="193" y="107"/>
                  </a:lnTo>
                  <a:lnTo>
                    <a:pt x="187" y="98"/>
                  </a:lnTo>
                  <a:lnTo>
                    <a:pt x="179" y="88"/>
                  </a:lnTo>
                  <a:lnTo>
                    <a:pt x="171" y="78"/>
                  </a:lnTo>
                  <a:lnTo>
                    <a:pt x="162" y="68"/>
                  </a:lnTo>
                  <a:lnTo>
                    <a:pt x="151" y="58"/>
                  </a:lnTo>
                  <a:lnTo>
                    <a:pt x="140" y="49"/>
                  </a:lnTo>
                  <a:lnTo>
                    <a:pt x="129" y="40"/>
                  </a:lnTo>
                  <a:lnTo>
                    <a:pt x="118" y="32"/>
                  </a:lnTo>
                  <a:lnTo>
                    <a:pt x="105" y="24"/>
                  </a:lnTo>
                  <a:lnTo>
                    <a:pt x="94" y="17"/>
                  </a:lnTo>
                  <a:lnTo>
                    <a:pt x="82" y="11"/>
                  </a:lnTo>
                  <a:lnTo>
                    <a:pt x="71" y="6"/>
                  </a:lnTo>
                  <a:lnTo>
                    <a:pt x="60" y="3"/>
                  </a:lnTo>
                  <a:lnTo>
                    <a:pt x="49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102" name="Freeform 52"/>
            <p:cNvSpPr>
              <a:spLocks/>
            </p:cNvSpPr>
            <p:nvPr userDrawn="1"/>
          </p:nvSpPr>
          <p:spPr bwMode="gray">
            <a:xfrm>
              <a:off x="6162" y="347"/>
              <a:ext cx="109" cy="148"/>
            </a:xfrm>
            <a:custGeom>
              <a:avLst/>
              <a:gdLst>
                <a:gd name="T0" fmla="*/ 139 w 1310"/>
                <a:gd name="T1" fmla="*/ 1401 h 1770"/>
                <a:gd name="T2" fmla="*/ 306 w 1310"/>
                <a:gd name="T3" fmla="*/ 1438 h 1770"/>
                <a:gd name="T4" fmla="*/ 458 w 1310"/>
                <a:gd name="T5" fmla="*/ 1457 h 1770"/>
                <a:gd name="T6" fmla="*/ 615 w 1310"/>
                <a:gd name="T7" fmla="*/ 1458 h 1770"/>
                <a:gd name="T8" fmla="*/ 741 w 1310"/>
                <a:gd name="T9" fmla="*/ 1434 h 1770"/>
                <a:gd name="T10" fmla="*/ 790 w 1310"/>
                <a:gd name="T11" fmla="*/ 1409 h 1770"/>
                <a:gd name="T12" fmla="*/ 825 w 1310"/>
                <a:gd name="T13" fmla="*/ 1378 h 1770"/>
                <a:gd name="T14" fmla="*/ 844 w 1310"/>
                <a:gd name="T15" fmla="*/ 1337 h 1770"/>
                <a:gd name="T16" fmla="*/ 848 w 1310"/>
                <a:gd name="T17" fmla="*/ 1285 h 1770"/>
                <a:gd name="T18" fmla="*/ 824 w 1310"/>
                <a:gd name="T19" fmla="*/ 1220 h 1770"/>
                <a:gd name="T20" fmla="*/ 749 w 1310"/>
                <a:gd name="T21" fmla="*/ 1161 h 1770"/>
                <a:gd name="T22" fmla="*/ 571 w 1310"/>
                <a:gd name="T23" fmla="*/ 1078 h 1770"/>
                <a:gd name="T24" fmla="*/ 321 w 1310"/>
                <a:gd name="T25" fmla="*/ 964 h 1770"/>
                <a:gd name="T26" fmla="*/ 198 w 1310"/>
                <a:gd name="T27" fmla="*/ 893 h 1770"/>
                <a:gd name="T28" fmla="*/ 116 w 1310"/>
                <a:gd name="T29" fmla="*/ 826 h 1770"/>
                <a:gd name="T30" fmla="*/ 52 w 1310"/>
                <a:gd name="T31" fmla="*/ 736 h 1770"/>
                <a:gd name="T32" fmla="*/ 13 w 1310"/>
                <a:gd name="T33" fmla="*/ 633 h 1770"/>
                <a:gd name="T34" fmla="*/ 0 w 1310"/>
                <a:gd name="T35" fmla="*/ 516 h 1770"/>
                <a:gd name="T36" fmla="*/ 19 w 1310"/>
                <a:gd name="T37" fmla="*/ 370 h 1770"/>
                <a:gd name="T38" fmla="*/ 75 w 1310"/>
                <a:gd name="T39" fmla="*/ 247 h 1770"/>
                <a:gd name="T40" fmla="*/ 169 w 1310"/>
                <a:gd name="T41" fmla="*/ 148 h 1770"/>
                <a:gd name="T42" fmla="*/ 294 w 1310"/>
                <a:gd name="T43" fmla="*/ 73 h 1770"/>
                <a:gd name="T44" fmla="*/ 443 w 1310"/>
                <a:gd name="T45" fmla="*/ 24 h 1770"/>
                <a:gd name="T46" fmla="*/ 614 w 1310"/>
                <a:gd name="T47" fmla="*/ 2 h 1770"/>
                <a:gd name="T48" fmla="*/ 836 w 1310"/>
                <a:gd name="T49" fmla="*/ 8 h 1770"/>
                <a:gd name="T50" fmla="*/ 1177 w 1310"/>
                <a:gd name="T51" fmla="*/ 61 h 1770"/>
                <a:gd name="T52" fmla="*/ 1060 w 1310"/>
                <a:gd name="T53" fmla="*/ 344 h 1770"/>
                <a:gd name="T54" fmla="*/ 921 w 1310"/>
                <a:gd name="T55" fmla="*/ 309 h 1770"/>
                <a:gd name="T56" fmla="*/ 787 w 1310"/>
                <a:gd name="T57" fmla="*/ 292 h 1770"/>
                <a:gd name="T58" fmla="*/ 638 w 1310"/>
                <a:gd name="T59" fmla="*/ 296 h 1770"/>
                <a:gd name="T60" fmla="*/ 521 w 1310"/>
                <a:gd name="T61" fmla="*/ 331 h 1770"/>
                <a:gd name="T62" fmla="*/ 483 w 1310"/>
                <a:gd name="T63" fmla="*/ 359 h 1770"/>
                <a:gd name="T64" fmla="*/ 459 w 1310"/>
                <a:gd name="T65" fmla="*/ 395 h 1770"/>
                <a:gd name="T66" fmla="*/ 450 w 1310"/>
                <a:gd name="T67" fmla="*/ 439 h 1770"/>
                <a:gd name="T68" fmla="*/ 463 w 1310"/>
                <a:gd name="T69" fmla="*/ 502 h 1770"/>
                <a:gd name="T70" fmla="*/ 521 w 1310"/>
                <a:gd name="T71" fmla="*/ 553 h 1770"/>
                <a:gd name="T72" fmla="*/ 674 w 1310"/>
                <a:gd name="T73" fmla="*/ 629 h 1770"/>
                <a:gd name="T74" fmla="*/ 946 w 1310"/>
                <a:gd name="T75" fmla="*/ 756 h 1770"/>
                <a:gd name="T76" fmla="*/ 1080 w 1310"/>
                <a:gd name="T77" fmla="*/ 832 h 1770"/>
                <a:gd name="T78" fmla="*/ 1174 w 1310"/>
                <a:gd name="T79" fmla="*/ 901 h 1770"/>
                <a:gd name="T80" fmla="*/ 1241 w 1310"/>
                <a:gd name="T81" fmla="*/ 979 h 1770"/>
                <a:gd name="T82" fmla="*/ 1287 w 1310"/>
                <a:gd name="T83" fmla="*/ 1074 h 1770"/>
                <a:gd name="T84" fmla="*/ 1308 w 1310"/>
                <a:gd name="T85" fmla="*/ 1182 h 1770"/>
                <a:gd name="T86" fmla="*/ 1301 w 1310"/>
                <a:gd name="T87" fmla="*/ 1328 h 1770"/>
                <a:gd name="T88" fmla="*/ 1276 w 1310"/>
                <a:gd name="T89" fmla="*/ 1418 h 1770"/>
                <a:gd name="T90" fmla="*/ 1242 w 1310"/>
                <a:gd name="T91" fmla="*/ 1486 h 1770"/>
                <a:gd name="T92" fmla="*/ 1196 w 1310"/>
                <a:gd name="T93" fmla="*/ 1547 h 1770"/>
                <a:gd name="T94" fmla="*/ 1098 w 1310"/>
                <a:gd name="T95" fmla="*/ 1633 h 1770"/>
                <a:gd name="T96" fmla="*/ 965 w 1310"/>
                <a:gd name="T97" fmla="*/ 1703 h 1770"/>
                <a:gd name="T98" fmla="*/ 813 w 1310"/>
                <a:gd name="T99" fmla="*/ 1747 h 1770"/>
                <a:gd name="T100" fmla="*/ 639 w 1310"/>
                <a:gd name="T101" fmla="*/ 1768 h 1770"/>
                <a:gd name="T102" fmla="*/ 366 w 1310"/>
                <a:gd name="T103" fmla="*/ 1761 h 1770"/>
                <a:gd name="T104" fmla="*/ 34 w 1310"/>
                <a:gd name="T105" fmla="*/ 1707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0" h="1770">
                  <a:moveTo>
                    <a:pt x="34" y="1707"/>
                  </a:moveTo>
                  <a:lnTo>
                    <a:pt x="34" y="1371"/>
                  </a:lnTo>
                  <a:lnTo>
                    <a:pt x="70" y="1382"/>
                  </a:lnTo>
                  <a:lnTo>
                    <a:pt x="105" y="1392"/>
                  </a:lnTo>
                  <a:lnTo>
                    <a:pt x="139" y="1401"/>
                  </a:lnTo>
                  <a:lnTo>
                    <a:pt x="174" y="1410"/>
                  </a:lnTo>
                  <a:lnTo>
                    <a:pt x="208" y="1419"/>
                  </a:lnTo>
                  <a:lnTo>
                    <a:pt x="240" y="1426"/>
                  </a:lnTo>
                  <a:lnTo>
                    <a:pt x="273" y="1432"/>
                  </a:lnTo>
                  <a:lnTo>
                    <a:pt x="306" y="1438"/>
                  </a:lnTo>
                  <a:lnTo>
                    <a:pt x="336" y="1444"/>
                  </a:lnTo>
                  <a:lnTo>
                    <a:pt x="368" y="1448"/>
                  </a:lnTo>
                  <a:lnTo>
                    <a:pt x="399" y="1452"/>
                  </a:lnTo>
                  <a:lnTo>
                    <a:pt x="428" y="1455"/>
                  </a:lnTo>
                  <a:lnTo>
                    <a:pt x="458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3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7" y="1451"/>
                  </a:lnTo>
                  <a:lnTo>
                    <a:pt x="705" y="1445"/>
                  </a:lnTo>
                  <a:lnTo>
                    <a:pt x="729" y="1438"/>
                  </a:lnTo>
                  <a:lnTo>
                    <a:pt x="741" y="1434"/>
                  </a:lnTo>
                  <a:lnTo>
                    <a:pt x="751" y="1430"/>
                  </a:lnTo>
                  <a:lnTo>
                    <a:pt x="763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3" y="1391"/>
                  </a:lnTo>
                  <a:lnTo>
                    <a:pt x="819" y="1385"/>
                  </a:lnTo>
                  <a:lnTo>
                    <a:pt x="825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8" y="1354"/>
                  </a:lnTo>
                  <a:lnTo>
                    <a:pt x="841" y="1346"/>
                  </a:lnTo>
                  <a:lnTo>
                    <a:pt x="844" y="1337"/>
                  </a:lnTo>
                  <a:lnTo>
                    <a:pt x="846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8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5" y="1208"/>
                  </a:lnTo>
                  <a:lnTo>
                    <a:pt x="804" y="1198"/>
                  </a:lnTo>
                  <a:lnTo>
                    <a:pt x="790" y="1187"/>
                  </a:lnTo>
                  <a:lnTo>
                    <a:pt x="773" y="1175"/>
                  </a:lnTo>
                  <a:lnTo>
                    <a:pt x="749" y="1161"/>
                  </a:lnTo>
                  <a:lnTo>
                    <a:pt x="723" y="1146"/>
                  </a:lnTo>
                  <a:lnTo>
                    <a:pt x="691" y="1131"/>
                  </a:lnTo>
                  <a:lnTo>
                    <a:pt x="656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5"/>
                  </a:lnTo>
                  <a:lnTo>
                    <a:pt x="352" y="980"/>
                  </a:lnTo>
                  <a:lnTo>
                    <a:pt x="321" y="964"/>
                  </a:lnTo>
                  <a:lnTo>
                    <a:pt x="292" y="949"/>
                  </a:lnTo>
                  <a:lnTo>
                    <a:pt x="266" y="935"/>
                  </a:lnTo>
                  <a:lnTo>
                    <a:pt x="241" y="921"/>
                  </a:lnTo>
                  <a:lnTo>
                    <a:pt x="219" y="906"/>
                  </a:lnTo>
                  <a:lnTo>
                    <a:pt x="198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6" y="854"/>
                  </a:lnTo>
                  <a:lnTo>
                    <a:pt x="132" y="842"/>
                  </a:lnTo>
                  <a:lnTo>
                    <a:pt x="116" y="826"/>
                  </a:lnTo>
                  <a:lnTo>
                    <a:pt x="101" y="808"/>
                  </a:lnTo>
                  <a:lnTo>
                    <a:pt x="87" y="791"/>
                  </a:lnTo>
                  <a:lnTo>
                    <a:pt x="74" y="773"/>
                  </a:lnTo>
                  <a:lnTo>
                    <a:pt x="62" y="754"/>
                  </a:lnTo>
                  <a:lnTo>
                    <a:pt x="52" y="736"/>
                  </a:lnTo>
                  <a:lnTo>
                    <a:pt x="42" y="715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5" y="588"/>
                  </a:lnTo>
                  <a:lnTo>
                    <a:pt x="2" y="564"/>
                  </a:lnTo>
                  <a:lnTo>
                    <a:pt x="1" y="541"/>
                  </a:lnTo>
                  <a:lnTo>
                    <a:pt x="0" y="516"/>
                  </a:lnTo>
                  <a:lnTo>
                    <a:pt x="1" y="485"/>
                  </a:lnTo>
                  <a:lnTo>
                    <a:pt x="3" y="455"/>
                  </a:lnTo>
                  <a:lnTo>
                    <a:pt x="7" y="425"/>
                  </a:lnTo>
                  <a:lnTo>
                    <a:pt x="12" y="397"/>
                  </a:lnTo>
                  <a:lnTo>
                    <a:pt x="19" y="370"/>
                  </a:lnTo>
                  <a:lnTo>
                    <a:pt x="27" y="344"/>
                  </a:lnTo>
                  <a:lnTo>
                    <a:pt x="36" y="318"/>
                  </a:lnTo>
                  <a:lnTo>
                    <a:pt x="48" y="294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8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3" y="61"/>
                  </a:lnTo>
                  <a:lnTo>
                    <a:pt x="352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6" y="18"/>
                  </a:lnTo>
                  <a:lnTo>
                    <a:pt x="509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1" y="0"/>
                  </a:lnTo>
                  <a:lnTo>
                    <a:pt x="689" y="0"/>
                  </a:lnTo>
                  <a:lnTo>
                    <a:pt x="733" y="0"/>
                  </a:lnTo>
                  <a:lnTo>
                    <a:pt x="783" y="3"/>
                  </a:lnTo>
                  <a:lnTo>
                    <a:pt x="836" y="8"/>
                  </a:lnTo>
                  <a:lnTo>
                    <a:pt x="895" y="15"/>
                  </a:lnTo>
                  <a:lnTo>
                    <a:pt x="958" y="23"/>
                  </a:lnTo>
                  <a:lnTo>
                    <a:pt x="1027" y="35"/>
                  </a:lnTo>
                  <a:lnTo>
                    <a:pt x="1099" y="47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8" y="363"/>
                  </a:lnTo>
                  <a:lnTo>
                    <a:pt x="1089" y="353"/>
                  </a:lnTo>
                  <a:lnTo>
                    <a:pt x="1060" y="344"/>
                  </a:lnTo>
                  <a:lnTo>
                    <a:pt x="1032" y="336"/>
                  </a:lnTo>
                  <a:lnTo>
                    <a:pt x="1003" y="327"/>
                  </a:lnTo>
                  <a:lnTo>
                    <a:pt x="976" y="320"/>
                  </a:lnTo>
                  <a:lnTo>
                    <a:pt x="947" y="314"/>
                  </a:lnTo>
                  <a:lnTo>
                    <a:pt x="921" y="309"/>
                  </a:lnTo>
                  <a:lnTo>
                    <a:pt x="893" y="304"/>
                  </a:lnTo>
                  <a:lnTo>
                    <a:pt x="867" y="300"/>
                  </a:lnTo>
                  <a:lnTo>
                    <a:pt x="839" y="297"/>
                  </a:lnTo>
                  <a:lnTo>
                    <a:pt x="814" y="294"/>
                  </a:lnTo>
                  <a:lnTo>
                    <a:pt x="787" y="292"/>
                  </a:lnTo>
                  <a:lnTo>
                    <a:pt x="762" y="291"/>
                  </a:lnTo>
                  <a:lnTo>
                    <a:pt x="736" y="291"/>
                  </a:lnTo>
                  <a:lnTo>
                    <a:pt x="700" y="292"/>
                  </a:lnTo>
                  <a:lnTo>
                    <a:pt x="669" y="293"/>
                  </a:lnTo>
                  <a:lnTo>
                    <a:pt x="638" y="296"/>
                  </a:lnTo>
                  <a:lnTo>
                    <a:pt x="610" y="301"/>
                  </a:lnTo>
                  <a:lnTo>
                    <a:pt x="584" y="306"/>
                  </a:lnTo>
                  <a:lnTo>
                    <a:pt x="561" y="313"/>
                  </a:lnTo>
                  <a:lnTo>
                    <a:pt x="539" y="321"/>
                  </a:lnTo>
                  <a:lnTo>
                    <a:pt x="521" y="331"/>
                  </a:lnTo>
                  <a:lnTo>
                    <a:pt x="512" y="336"/>
                  </a:lnTo>
                  <a:lnTo>
                    <a:pt x="504" y="341"/>
                  </a:lnTo>
                  <a:lnTo>
                    <a:pt x="496" y="346"/>
                  </a:lnTo>
                  <a:lnTo>
                    <a:pt x="489" y="352"/>
                  </a:lnTo>
                  <a:lnTo>
                    <a:pt x="483" y="359"/>
                  </a:lnTo>
                  <a:lnTo>
                    <a:pt x="477" y="365"/>
                  </a:lnTo>
                  <a:lnTo>
                    <a:pt x="472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6" y="403"/>
                  </a:lnTo>
                  <a:lnTo>
                    <a:pt x="454" y="411"/>
                  </a:lnTo>
                  <a:lnTo>
                    <a:pt x="452" y="420"/>
                  </a:lnTo>
                  <a:lnTo>
                    <a:pt x="450" y="430"/>
                  </a:lnTo>
                  <a:lnTo>
                    <a:pt x="450" y="439"/>
                  </a:lnTo>
                  <a:lnTo>
                    <a:pt x="448" y="449"/>
                  </a:lnTo>
                  <a:lnTo>
                    <a:pt x="450" y="463"/>
                  </a:lnTo>
                  <a:lnTo>
                    <a:pt x="453" y="477"/>
                  </a:lnTo>
                  <a:lnTo>
                    <a:pt x="457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3" y="536"/>
                  </a:lnTo>
                  <a:lnTo>
                    <a:pt x="507" y="545"/>
                  </a:lnTo>
                  <a:lnTo>
                    <a:pt x="521" y="553"/>
                  </a:lnTo>
                  <a:lnTo>
                    <a:pt x="541" y="564"/>
                  </a:lnTo>
                  <a:lnTo>
                    <a:pt x="567" y="577"/>
                  </a:lnTo>
                  <a:lnTo>
                    <a:pt x="597" y="592"/>
                  </a:lnTo>
                  <a:lnTo>
                    <a:pt x="633" y="609"/>
                  </a:lnTo>
                  <a:lnTo>
                    <a:pt x="674" y="629"/>
                  </a:lnTo>
                  <a:lnTo>
                    <a:pt x="720" y="649"/>
                  </a:lnTo>
                  <a:lnTo>
                    <a:pt x="772" y="672"/>
                  </a:lnTo>
                  <a:lnTo>
                    <a:pt x="846" y="707"/>
                  </a:lnTo>
                  <a:lnTo>
                    <a:pt x="915" y="740"/>
                  </a:lnTo>
                  <a:lnTo>
                    <a:pt x="946" y="756"/>
                  </a:lnTo>
                  <a:lnTo>
                    <a:pt x="976" y="771"/>
                  </a:lnTo>
                  <a:lnTo>
                    <a:pt x="1004" y="787"/>
                  </a:lnTo>
                  <a:lnTo>
                    <a:pt x="1032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2" y="846"/>
                  </a:lnTo>
                  <a:lnTo>
                    <a:pt x="1123" y="860"/>
                  </a:lnTo>
                  <a:lnTo>
                    <a:pt x="1141" y="875"/>
                  </a:lnTo>
                  <a:lnTo>
                    <a:pt x="1158" y="888"/>
                  </a:lnTo>
                  <a:lnTo>
                    <a:pt x="1174" y="901"/>
                  </a:lnTo>
                  <a:lnTo>
                    <a:pt x="1187" y="913"/>
                  </a:lnTo>
                  <a:lnTo>
                    <a:pt x="1202" y="930"/>
                  </a:lnTo>
                  <a:lnTo>
                    <a:pt x="1216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2" y="997"/>
                  </a:lnTo>
                  <a:lnTo>
                    <a:pt x="1262" y="1015"/>
                  </a:lnTo>
                  <a:lnTo>
                    <a:pt x="1271" y="1034"/>
                  </a:lnTo>
                  <a:lnTo>
                    <a:pt x="1279" y="1053"/>
                  </a:lnTo>
                  <a:lnTo>
                    <a:pt x="1287" y="1074"/>
                  </a:lnTo>
                  <a:lnTo>
                    <a:pt x="1293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8" y="1182"/>
                  </a:lnTo>
                  <a:lnTo>
                    <a:pt x="1309" y="1204"/>
                  </a:lnTo>
                  <a:lnTo>
                    <a:pt x="1310" y="1229"/>
                  </a:lnTo>
                  <a:lnTo>
                    <a:pt x="1309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7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1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8" y="1633"/>
                  </a:lnTo>
                  <a:lnTo>
                    <a:pt x="1069" y="1651"/>
                  </a:lnTo>
                  <a:lnTo>
                    <a:pt x="1044" y="1666"/>
                  </a:lnTo>
                  <a:lnTo>
                    <a:pt x="1019" y="1679"/>
                  </a:lnTo>
                  <a:lnTo>
                    <a:pt x="992" y="1691"/>
                  </a:lnTo>
                  <a:lnTo>
                    <a:pt x="965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3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2" y="1762"/>
                  </a:lnTo>
                  <a:lnTo>
                    <a:pt x="676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6" y="1761"/>
                  </a:lnTo>
                  <a:lnTo>
                    <a:pt x="300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1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103" name="Freeform 53"/>
            <p:cNvSpPr>
              <a:spLocks/>
            </p:cNvSpPr>
            <p:nvPr userDrawn="1"/>
          </p:nvSpPr>
          <p:spPr bwMode="gray">
            <a:xfrm>
              <a:off x="6294" y="350"/>
              <a:ext cx="39" cy="142"/>
            </a:xfrm>
            <a:custGeom>
              <a:avLst/>
              <a:gdLst>
                <a:gd name="T0" fmla="*/ 476 w 476"/>
                <a:gd name="T1" fmla="*/ 0 h 1706"/>
                <a:gd name="T2" fmla="*/ 476 w 476"/>
                <a:gd name="T3" fmla="*/ 1706 h 1706"/>
                <a:gd name="T4" fmla="*/ 0 w 476"/>
                <a:gd name="T5" fmla="*/ 1706 h 1706"/>
                <a:gd name="T6" fmla="*/ 0 w 476"/>
                <a:gd name="T7" fmla="*/ 0 h 1706"/>
                <a:gd name="T8" fmla="*/ 238 w 476"/>
                <a:gd name="T9" fmla="*/ 285 h 1706"/>
                <a:gd name="T10" fmla="*/ 476 w 476"/>
                <a:gd name="T11" fmla="*/ 0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6" h="1706">
                  <a:moveTo>
                    <a:pt x="476" y="0"/>
                  </a:moveTo>
                  <a:lnTo>
                    <a:pt x="476" y="1706"/>
                  </a:lnTo>
                  <a:lnTo>
                    <a:pt x="0" y="1706"/>
                  </a:lnTo>
                  <a:lnTo>
                    <a:pt x="0" y="0"/>
                  </a:lnTo>
                  <a:lnTo>
                    <a:pt x="238" y="285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104" name="Freeform 54"/>
            <p:cNvSpPr>
              <a:spLocks/>
            </p:cNvSpPr>
            <p:nvPr userDrawn="1"/>
          </p:nvSpPr>
          <p:spPr bwMode="gray">
            <a:xfrm>
              <a:off x="6294" y="350"/>
              <a:ext cx="39" cy="44"/>
            </a:xfrm>
            <a:custGeom>
              <a:avLst/>
              <a:gdLst>
                <a:gd name="T0" fmla="*/ 476 w 476"/>
                <a:gd name="T1" fmla="*/ 0 h 530"/>
                <a:gd name="T2" fmla="*/ 0 w 476"/>
                <a:gd name="T3" fmla="*/ 0 h 530"/>
                <a:gd name="T4" fmla="*/ 238 w 476"/>
                <a:gd name="T5" fmla="*/ 530 h 530"/>
                <a:gd name="T6" fmla="*/ 476 w 476"/>
                <a:gd name="T7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6" h="530">
                  <a:moveTo>
                    <a:pt x="476" y="0"/>
                  </a:moveTo>
                  <a:lnTo>
                    <a:pt x="0" y="0"/>
                  </a:lnTo>
                  <a:lnTo>
                    <a:pt x="238" y="530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105" name="Freeform 55"/>
            <p:cNvSpPr>
              <a:spLocks/>
            </p:cNvSpPr>
            <p:nvPr userDrawn="1"/>
          </p:nvSpPr>
          <p:spPr bwMode="gray">
            <a:xfrm>
              <a:off x="6370" y="350"/>
              <a:ext cx="103" cy="142"/>
            </a:xfrm>
            <a:custGeom>
              <a:avLst/>
              <a:gdLst>
                <a:gd name="T0" fmla="*/ 0 w 1241"/>
                <a:gd name="T1" fmla="*/ 1706 h 1706"/>
                <a:gd name="T2" fmla="*/ 0 w 1241"/>
                <a:gd name="T3" fmla="*/ 0 h 1706"/>
                <a:gd name="T4" fmla="*/ 1222 w 1241"/>
                <a:gd name="T5" fmla="*/ 0 h 1706"/>
                <a:gd name="T6" fmla="*/ 1222 w 1241"/>
                <a:gd name="T7" fmla="*/ 309 h 1706"/>
                <a:gd name="T8" fmla="*/ 459 w 1241"/>
                <a:gd name="T9" fmla="*/ 309 h 1706"/>
                <a:gd name="T10" fmla="*/ 459 w 1241"/>
                <a:gd name="T11" fmla="*/ 693 h 1706"/>
                <a:gd name="T12" fmla="*/ 1123 w 1241"/>
                <a:gd name="T13" fmla="*/ 693 h 1706"/>
                <a:gd name="T14" fmla="*/ 1123 w 1241"/>
                <a:gd name="T15" fmla="*/ 975 h 1706"/>
                <a:gd name="T16" fmla="*/ 459 w 1241"/>
                <a:gd name="T17" fmla="*/ 975 h 1706"/>
                <a:gd name="T18" fmla="*/ 459 w 1241"/>
                <a:gd name="T19" fmla="*/ 1380 h 1706"/>
                <a:gd name="T20" fmla="*/ 1241 w 1241"/>
                <a:gd name="T21" fmla="*/ 1380 h 1706"/>
                <a:gd name="T22" fmla="*/ 1241 w 1241"/>
                <a:gd name="T23" fmla="*/ 1706 h 1706"/>
                <a:gd name="T24" fmla="*/ 0 w 1241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1" h="1706">
                  <a:moveTo>
                    <a:pt x="0" y="1706"/>
                  </a:moveTo>
                  <a:lnTo>
                    <a:pt x="0" y="0"/>
                  </a:lnTo>
                  <a:lnTo>
                    <a:pt x="1222" y="0"/>
                  </a:lnTo>
                  <a:lnTo>
                    <a:pt x="1222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1" y="1380"/>
                  </a:lnTo>
                  <a:lnTo>
                    <a:pt x="1241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106" name="Freeform 56"/>
            <p:cNvSpPr>
              <a:spLocks/>
            </p:cNvSpPr>
            <p:nvPr userDrawn="1"/>
          </p:nvSpPr>
          <p:spPr bwMode="gray">
            <a:xfrm>
              <a:off x="6499" y="350"/>
              <a:ext cx="173" cy="143"/>
            </a:xfrm>
            <a:custGeom>
              <a:avLst/>
              <a:gdLst>
                <a:gd name="T0" fmla="*/ 0 w 2073"/>
                <a:gd name="T1" fmla="*/ 1706 h 1723"/>
                <a:gd name="T2" fmla="*/ 0 w 2073"/>
                <a:gd name="T3" fmla="*/ 0 h 1723"/>
                <a:gd name="T4" fmla="*/ 617 w 2073"/>
                <a:gd name="T5" fmla="*/ 0 h 1723"/>
                <a:gd name="T6" fmla="*/ 1047 w 2073"/>
                <a:gd name="T7" fmla="*/ 1090 h 1723"/>
                <a:gd name="T8" fmla="*/ 1486 w 2073"/>
                <a:gd name="T9" fmla="*/ 0 h 1723"/>
                <a:gd name="T10" fmla="*/ 2073 w 2073"/>
                <a:gd name="T11" fmla="*/ 0 h 1723"/>
                <a:gd name="T12" fmla="*/ 2073 w 2073"/>
                <a:gd name="T13" fmla="*/ 1706 h 1723"/>
                <a:gd name="T14" fmla="*/ 1621 w 2073"/>
                <a:gd name="T15" fmla="*/ 1706 h 1723"/>
                <a:gd name="T16" fmla="*/ 1621 w 2073"/>
                <a:gd name="T17" fmla="*/ 499 h 1723"/>
                <a:gd name="T18" fmla="*/ 1121 w 2073"/>
                <a:gd name="T19" fmla="*/ 1723 h 1723"/>
                <a:gd name="T20" fmla="*/ 826 w 2073"/>
                <a:gd name="T21" fmla="*/ 1723 h 1723"/>
                <a:gd name="T22" fmla="*/ 336 w 2073"/>
                <a:gd name="T23" fmla="*/ 499 h 1723"/>
                <a:gd name="T24" fmla="*/ 336 w 2073"/>
                <a:gd name="T25" fmla="*/ 1706 h 1723"/>
                <a:gd name="T26" fmla="*/ 0 w 2073"/>
                <a:gd name="T27" fmla="*/ 1706 h 1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73" h="1723">
                  <a:moveTo>
                    <a:pt x="0" y="1706"/>
                  </a:moveTo>
                  <a:lnTo>
                    <a:pt x="0" y="0"/>
                  </a:lnTo>
                  <a:lnTo>
                    <a:pt x="617" y="0"/>
                  </a:lnTo>
                  <a:lnTo>
                    <a:pt x="1047" y="1090"/>
                  </a:lnTo>
                  <a:lnTo>
                    <a:pt x="1486" y="0"/>
                  </a:lnTo>
                  <a:lnTo>
                    <a:pt x="2073" y="0"/>
                  </a:lnTo>
                  <a:lnTo>
                    <a:pt x="2073" y="1706"/>
                  </a:lnTo>
                  <a:lnTo>
                    <a:pt x="1621" y="1706"/>
                  </a:lnTo>
                  <a:lnTo>
                    <a:pt x="1621" y="499"/>
                  </a:lnTo>
                  <a:lnTo>
                    <a:pt x="1121" y="1723"/>
                  </a:lnTo>
                  <a:lnTo>
                    <a:pt x="826" y="1723"/>
                  </a:lnTo>
                  <a:lnTo>
                    <a:pt x="336" y="499"/>
                  </a:lnTo>
                  <a:lnTo>
                    <a:pt x="336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107" name="Freeform 57"/>
            <p:cNvSpPr>
              <a:spLocks/>
            </p:cNvSpPr>
            <p:nvPr userDrawn="1"/>
          </p:nvSpPr>
          <p:spPr bwMode="gray">
            <a:xfrm>
              <a:off x="6708" y="350"/>
              <a:ext cx="104" cy="142"/>
            </a:xfrm>
            <a:custGeom>
              <a:avLst/>
              <a:gdLst>
                <a:gd name="T0" fmla="*/ 0 w 1242"/>
                <a:gd name="T1" fmla="*/ 1706 h 1706"/>
                <a:gd name="T2" fmla="*/ 0 w 1242"/>
                <a:gd name="T3" fmla="*/ 0 h 1706"/>
                <a:gd name="T4" fmla="*/ 1221 w 1242"/>
                <a:gd name="T5" fmla="*/ 0 h 1706"/>
                <a:gd name="T6" fmla="*/ 1221 w 1242"/>
                <a:gd name="T7" fmla="*/ 309 h 1706"/>
                <a:gd name="T8" fmla="*/ 459 w 1242"/>
                <a:gd name="T9" fmla="*/ 309 h 1706"/>
                <a:gd name="T10" fmla="*/ 459 w 1242"/>
                <a:gd name="T11" fmla="*/ 693 h 1706"/>
                <a:gd name="T12" fmla="*/ 1123 w 1242"/>
                <a:gd name="T13" fmla="*/ 693 h 1706"/>
                <a:gd name="T14" fmla="*/ 1123 w 1242"/>
                <a:gd name="T15" fmla="*/ 975 h 1706"/>
                <a:gd name="T16" fmla="*/ 459 w 1242"/>
                <a:gd name="T17" fmla="*/ 975 h 1706"/>
                <a:gd name="T18" fmla="*/ 459 w 1242"/>
                <a:gd name="T19" fmla="*/ 1380 h 1706"/>
                <a:gd name="T20" fmla="*/ 1242 w 1242"/>
                <a:gd name="T21" fmla="*/ 1380 h 1706"/>
                <a:gd name="T22" fmla="*/ 1242 w 1242"/>
                <a:gd name="T23" fmla="*/ 1706 h 1706"/>
                <a:gd name="T24" fmla="*/ 0 w 1242"/>
                <a:gd name="T25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2" h="1706">
                  <a:moveTo>
                    <a:pt x="0" y="1706"/>
                  </a:moveTo>
                  <a:lnTo>
                    <a:pt x="0" y="0"/>
                  </a:lnTo>
                  <a:lnTo>
                    <a:pt x="1221" y="0"/>
                  </a:lnTo>
                  <a:lnTo>
                    <a:pt x="1221" y="309"/>
                  </a:lnTo>
                  <a:lnTo>
                    <a:pt x="459" y="309"/>
                  </a:lnTo>
                  <a:lnTo>
                    <a:pt x="459" y="693"/>
                  </a:lnTo>
                  <a:lnTo>
                    <a:pt x="1123" y="693"/>
                  </a:lnTo>
                  <a:lnTo>
                    <a:pt x="1123" y="975"/>
                  </a:lnTo>
                  <a:lnTo>
                    <a:pt x="459" y="975"/>
                  </a:lnTo>
                  <a:lnTo>
                    <a:pt x="459" y="1380"/>
                  </a:lnTo>
                  <a:lnTo>
                    <a:pt x="1242" y="1380"/>
                  </a:lnTo>
                  <a:lnTo>
                    <a:pt x="1242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108" name="Freeform 58"/>
            <p:cNvSpPr>
              <a:spLocks/>
            </p:cNvSpPr>
            <p:nvPr userDrawn="1"/>
          </p:nvSpPr>
          <p:spPr bwMode="gray">
            <a:xfrm>
              <a:off x="6838" y="350"/>
              <a:ext cx="123" cy="142"/>
            </a:xfrm>
            <a:custGeom>
              <a:avLst/>
              <a:gdLst>
                <a:gd name="T0" fmla="*/ 0 w 1473"/>
                <a:gd name="T1" fmla="*/ 1706 h 1706"/>
                <a:gd name="T2" fmla="*/ 0 w 1473"/>
                <a:gd name="T3" fmla="*/ 0 h 1706"/>
                <a:gd name="T4" fmla="*/ 551 w 1473"/>
                <a:gd name="T5" fmla="*/ 0 h 1706"/>
                <a:gd name="T6" fmla="*/ 1137 w 1473"/>
                <a:gd name="T7" fmla="*/ 1142 h 1706"/>
                <a:gd name="T8" fmla="*/ 1137 w 1473"/>
                <a:gd name="T9" fmla="*/ 0 h 1706"/>
                <a:gd name="T10" fmla="*/ 1473 w 1473"/>
                <a:gd name="T11" fmla="*/ 0 h 1706"/>
                <a:gd name="T12" fmla="*/ 1473 w 1473"/>
                <a:gd name="T13" fmla="*/ 1706 h 1706"/>
                <a:gd name="T14" fmla="*/ 936 w 1473"/>
                <a:gd name="T15" fmla="*/ 1706 h 1706"/>
                <a:gd name="T16" fmla="*/ 335 w 1473"/>
                <a:gd name="T17" fmla="*/ 549 h 1706"/>
                <a:gd name="T18" fmla="*/ 335 w 1473"/>
                <a:gd name="T19" fmla="*/ 1706 h 1706"/>
                <a:gd name="T20" fmla="*/ 0 w 1473"/>
                <a:gd name="T21" fmla="*/ 1706 h 1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73" h="1706">
                  <a:moveTo>
                    <a:pt x="0" y="1706"/>
                  </a:moveTo>
                  <a:lnTo>
                    <a:pt x="0" y="0"/>
                  </a:lnTo>
                  <a:lnTo>
                    <a:pt x="551" y="0"/>
                  </a:lnTo>
                  <a:lnTo>
                    <a:pt x="1137" y="1142"/>
                  </a:lnTo>
                  <a:lnTo>
                    <a:pt x="1137" y="0"/>
                  </a:lnTo>
                  <a:lnTo>
                    <a:pt x="1473" y="0"/>
                  </a:lnTo>
                  <a:lnTo>
                    <a:pt x="1473" y="1706"/>
                  </a:lnTo>
                  <a:lnTo>
                    <a:pt x="936" y="1706"/>
                  </a:lnTo>
                  <a:lnTo>
                    <a:pt x="335" y="549"/>
                  </a:lnTo>
                  <a:lnTo>
                    <a:pt x="335" y="1706"/>
                  </a:lnTo>
                  <a:lnTo>
                    <a:pt x="0" y="1706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  <p:sp>
          <p:nvSpPr>
            <p:cNvPr id="109" name="Freeform 59"/>
            <p:cNvSpPr>
              <a:spLocks/>
            </p:cNvSpPr>
            <p:nvPr userDrawn="1"/>
          </p:nvSpPr>
          <p:spPr bwMode="gray">
            <a:xfrm>
              <a:off x="6986" y="347"/>
              <a:ext cx="109" cy="148"/>
            </a:xfrm>
            <a:custGeom>
              <a:avLst/>
              <a:gdLst>
                <a:gd name="T0" fmla="*/ 138 w 1309"/>
                <a:gd name="T1" fmla="*/ 1401 h 1770"/>
                <a:gd name="T2" fmla="*/ 303 w 1309"/>
                <a:gd name="T3" fmla="*/ 1438 h 1770"/>
                <a:gd name="T4" fmla="*/ 456 w 1309"/>
                <a:gd name="T5" fmla="*/ 1457 h 1770"/>
                <a:gd name="T6" fmla="*/ 615 w 1309"/>
                <a:gd name="T7" fmla="*/ 1458 h 1770"/>
                <a:gd name="T8" fmla="*/ 740 w 1309"/>
                <a:gd name="T9" fmla="*/ 1434 h 1770"/>
                <a:gd name="T10" fmla="*/ 790 w 1309"/>
                <a:gd name="T11" fmla="*/ 1409 h 1770"/>
                <a:gd name="T12" fmla="*/ 824 w 1309"/>
                <a:gd name="T13" fmla="*/ 1378 h 1770"/>
                <a:gd name="T14" fmla="*/ 843 w 1309"/>
                <a:gd name="T15" fmla="*/ 1337 h 1770"/>
                <a:gd name="T16" fmla="*/ 847 w 1309"/>
                <a:gd name="T17" fmla="*/ 1285 h 1770"/>
                <a:gd name="T18" fmla="*/ 824 w 1309"/>
                <a:gd name="T19" fmla="*/ 1220 h 1770"/>
                <a:gd name="T20" fmla="*/ 750 w 1309"/>
                <a:gd name="T21" fmla="*/ 1161 h 1770"/>
                <a:gd name="T22" fmla="*/ 571 w 1309"/>
                <a:gd name="T23" fmla="*/ 1078 h 1770"/>
                <a:gd name="T24" fmla="*/ 321 w 1309"/>
                <a:gd name="T25" fmla="*/ 965 h 1770"/>
                <a:gd name="T26" fmla="*/ 197 w 1309"/>
                <a:gd name="T27" fmla="*/ 893 h 1770"/>
                <a:gd name="T28" fmla="*/ 116 w 1309"/>
                <a:gd name="T29" fmla="*/ 826 h 1770"/>
                <a:gd name="T30" fmla="*/ 51 w 1309"/>
                <a:gd name="T31" fmla="*/ 736 h 1770"/>
                <a:gd name="T32" fmla="*/ 13 w 1309"/>
                <a:gd name="T33" fmla="*/ 633 h 1770"/>
                <a:gd name="T34" fmla="*/ 0 w 1309"/>
                <a:gd name="T35" fmla="*/ 515 h 1770"/>
                <a:gd name="T36" fmla="*/ 18 w 1309"/>
                <a:gd name="T37" fmla="*/ 369 h 1770"/>
                <a:gd name="T38" fmla="*/ 75 w 1309"/>
                <a:gd name="T39" fmla="*/ 247 h 1770"/>
                <a:gd name="T40" fmla="*/ 169 w 1309"/>
                <a:gd name="T41" fmla="*/ 148 h 1770"/>
                <a:gd name="T42" fmla="*/ 294 w 1309"/>
                <a:gd name="T43" fmla="*/ 73 h 1770"/>
                <a:gd name="T44" fmla="*/ 443 w 1309"/>
                <a:gd name="T45" fmla="*/ 24 h 1770"/>
                <a:gd name="T46" fmla="*/ 614 w 1309"/>
                <a:gd name="T47" fmla="*/ 2 h 1770"/>
                <a:gd name="T48" fmla="*/ 832 w 1309"/>
                <a:gd name="T49" fmla="*/ 7 h 1770"/>
                <a:gd name="T50" fmla="*/ 1134 w 1309"/>
                <a:gd name="T51" fmla="*/ 54 h 1770"/>
                <a:gd name="T52" fmla="*/ 1088 w 1309"/>
                <a:gd name="T53" fmla="*/ 353 h 1770"/>
                <a:gd name="T54" fmla="*/ 947 w 1309"/>
                <a:gd name="T55" fmla="*/ 314 h 1770"/>
                <a:gd name="T56" fmla="*/ 811 w 1309"/>
                <a:gd name="T57" fmla="*/ 294 h 1770"/>
                <a:gd name="T58" fmla="*/ 667 w 1309"/>
                <a:gd name="T59" fmla="*/ 293 h 1770"/>
                <a:gd name="T60" fmla="*/ 539 w 1309"/>
                <a:gd name="T61" fmla="*/ 321 h 1770"/>
                <a:gd name="T62" fmla="*/ 488 w 1309"/>
                <a:gd name="T63" fmla="*/ 352 h 1770"/>
                <a:gd name="T64" fmla="*/ 463 w 1309"/>
                <a:gd name="T65" fmla="*/ 387 h 1770"/>
                <a:gd name="T66" fmla="*/ 449 w 1309"/>
                <a:gd name="T67" fmla="*/ 430 h 1770"/>
                <a:gd name="T68" fmla="*/ 456 w 1309"/>
                <a:gd name="T69" fmla="*/ 490 h 1770"/>
                <a:gd name="T70" fmla="*/ 506 w 1309"/>
                <a:gd name="T71" fmla="*/ 545 h 1770"/>
                <a:gd name="T72" fmla="*/ 632 w 1309"/>
                <a:gd name="T73" fmla="*/ 608 h 1770"/>
                <a:gd name="T74" fmla="*/ 914 w 1309"/>
                <a:gd name="T75" fmla="*/ 740 h 1770"/>
                <a:gd name="T76" fmla="*/ 1101 w 1309"/>
                <a:gd name="T77" fmla="*/ 846 h 1770"/>
                <a:gd name="T78" fmla="*/ 1187 w 1309"/>
                <a:gd name="T79" fmla="*/ 913 h 1770"/>
                <a:gd name="T80" fmla="*/ 1251 w 1309"/>
                <a:gd name="T81" fmla="*/ 997 h 1770"/>
                <a:gd name="T82" fmla="*/ 1292 w 1309"/>
                <a:gd name="T83" fmla="*/ 1094 h 1770"/>
                <a:gd name="T84" fmla="*/ 1309 w 1309"/>
                <a:gd name="T85" fmla="*/ 1204 h 1770"/>
                <a:gd name="T86" fmla="*/ 1295 w 1309"/>
                <a:gd name="T87" fmla="*/ 1358 h 1770"/>
                <a:gd name="T88" fmla="*/ 1270 w 1309"/>
                <a:gd name="T89" fmla="*/ 1432 h 1770"/>
                <a:gd name="T90" fmla="*/ 1234 w 1309"/>
                <a:gd name="T91" fmla="*/ 1499 h 1770"/>
                <a:gd name="T92" fmla="*/ 1186 w 1309"/>
                <a:gd name="T93" fmla="*/ 1559 h 1770"/>
                <a:gd name="T94" fmla="*/ 1069 w 1309"/>
                <a:gd name="T95" fmla="*/ 1651 h 1770"/>
                <a:gd name="T96" fmla="*/ 936 w 1309"/>
                <a:gd name="T97" fmla="*/ 1714 h 1770"/>
                <a:gd name="T98" fmla="*/ 780 w 1309"/>
                <a:gd name="T99" fmla="*/ 1752 h 1770"/>
                <a:gd name="T100" fmla="*/ 601 w 1309"/>
                <a:gd name="T101" fmla="*/ 1769 h 1770"/>
                <a:gd name="T102" fmla="*/ 299 w 1309"/>
                <a:gd name="T103" fmla="*/ 1754 h 1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9" h="1770">
                  <a:moveTo>
                    <a:pt x="34" y="1707"/>
                  </a:moveTo>
                  <a:lnTo>
                    <a:pt x="34" y="1371"/>
                  </a:lnTo>
                  <a:lnTo>
                    <a:pt x="69" y="1382"/>
                  </a:lnTo>
                  <a:lnTo>
                    <a:pt x="105" y="1392"/>
                  </a:lnTo>
                  <a:lnTo>
                    <a:pt x="138" y="1401"/>
                  </a:lnTo>
                  <a:lnTo>
                    <a:pt x="173" y="1410"/>
                  </a:lnTo>
                  <a:lnTo>
                    <a:pt x="206" y="1419"/>
                  </a:lnTo>
                  <a:lnTo>
                    <a:pt x="239" y="1426"/>
                  </a:lnTo>
                  <a:lnTo>
                    <a:pt x="272" y="1432"/>
                  </a:lnTo>
                  <a:lnTo>
                    <a:pt x="303" y="1438"/>
                  </a:lnTo>
                  <a:lnTo>
                    <a:pt x="335" y="1444"/>
                  </a:lnTo>
                  <a:lnTo>
                    <a:pt x="366" y="1448"/>
                  </a:lnTo>
                  <a:lnTo>
                    <a:pt x="396" y="1452"/>
                  </a:lnTo>
                  <a:lnTo>
                    <a:pt x="427" y="1455"/>
                  </a:lnTo>
                  <a:lnTo>
                    <a:pt x="456" y="1457"/>
                  </a:lnTo>
                  <a:lnTo>
                    <a:pt x="486" y="1459"/>
                  </a:lnTo>
                  <a:lnTo>
                    <a:pt x="515" y="1460"/>
                  </a:lnTo>
                  <a:lnTo>
                    <a:pt x="542" y="1461"/>
                  </a:lnTo>
                  <a:lnTo>
                    <a:pt x="580" y="1460"/>
                  </a:lnTo>
                  <a:lnTo>
                    <a:pt x="615" y="1458"/>
                  </a:lnTo>
                  <a:lnTo>
                    <a:pt x="646" y="1455"/>
                  </a:lnTo>
                  <a:lnTo>
                    <a:pt x="676" y="1451"/>
                  </a:lnTo>
                  <a:lnTo>
                    <a:pt x="703" y="1445"/>
                  </a:lnTo>
                  <a:lnTo>
                    <a:pt x="729" y="1438"/>
                  </a:lnTo>
                  <a:lnTo>
                    <a:pt x="740" y="1434"/>
                  </a:lnTo>
                  <a:lnTo>
                    <a:pt x="751" y="1430"/>
                  </a:lnTo>
                  <a:lnTo>
                    <a:pt x="761" y="1426"/>
                  </a:lnTo>
                  <a:lnTo>
                    <a:pt x="772" y="1421"/>
                  </a:lnTo>
                  <a:lnTo>
                    <a:pt x="781" y="1416"/>
                  </a:lnTo>
                  <a:lnTo>
                    <a:pt x="790" y="1409"/>
                  </a:lnTo>
                  <a:lnTo>
                    <a:pt x="798" y="1404"/>
                  </a:lnTo>
                  <a:lnTo>
                    <a:pt x="805" y="1398"/>
                  </a:lnTo>
                  <a:lnTo>
                    <a:pt x="812" y="1391"/>
                  </a:lnTo>
                  <a:lnTo>
                    <a:pt x="819" y="1385"/>
                  </a:lnTo>
                  <a:lnTo>
                    <a:pt x="824" y="1378"/>
                  </a:lnTo>
                  <a:lnTo>
                    <a:pt x="829" y="1370"/>
                  </a:lnTo>
                  <a:lnTo>
                    <a:pt x="834" y="1362"/>
                  </a:lnTo>
                  <a:lnTo>
                    <a:pt x="837" y="1354"/>
                  </a:lnTo>
                  <a:lnTo>
                    <a:pt x="841" y="1346"/>
                  </a:lnTo>
                  <a:lnTo>
                    <a:pt x="843" y="1337"/>
                  </a:lnTo>
                  <a:lnTo>
                    <a:pt x="845" y="1329"/>
                  </a:lnTo>
                  <a:lnTo>
                    <a:pt x="847" y="1319"/>
                  </a:lnTo>
                  <a:lnTo>
                    <a:pt x="848" y="1309"/>
                  </a:lnTo>
                  <a:lnTo>
                    <a:pt x="848" y="1299"/>
                  </a:lnTo>
                  <a:lnTo>
                    <a:pt x="847" y="1285"/>
                  </a:lnTo>
                  <a:lnTo>
                    <a:pt x="845" y="1271"/>
                  </a:lnTo>
                  <a:lnTo>
                    <a:pt x="842" y="1257"/>
                  </a:lnTo>
                  <a:lnTo>
                    <a:pt x="837" y="1244"/>
                  </a:lnTo>
                  <a:lnTo>
                    <a:pt x="831" y="1232"/>
                  </a:lnTo>
                  <a:lnTo>
                    <a:pt x="824" y="1220"/>
                  </a:lnTo>
                  <a:lnTo>
                    <a:pt x="814" y="1208"/>
                  </a:lnTo>
                  <a:lnTo>
                    <a:pt x="805" y="1198"/>
                  </a:lnTo>
                  <a:lnTo>
                    <a:pt x="791" y="1187"/>
                  </a:lnTo>
                  <a:lnTo>
                    <a:pt x="773" y="1175"/>
                  </a:lnTo>
                  <a:lnTo>
                    <a:pt x="750" y="1161"/>
                  </a:lnTo>
                  <a:lnTo>
                    <a:pt x="724" y="1146"/>
                  </a:lnTo>
                  <a:lnTo>
                    <a:pt x="692" y="1131"/>
                  </a:lnTo>
                  <a:lnTo>
                    <a:pt x="655" y="1114"/>
                  </a:lnTo>
                  <a:lnTo>
                    <a:pt x="616" y="1096"/>
                  </a:lnTo>
                  <a:lnTo>
                    <a:pt x="571" y="1078"/>
                  </a:lnTo>
                  <a:lnTo>
                    <a:pt x="490" y="1044"/>
                  </a:lnTo>
                  <a:lnTo>
                    <a:pt x="417" y="1011"/>
                  </a:lnTo>
                  <a:lnTo>
                    <a:pt x="383" y="996"/>
                  </a:lnTo>
                  <a:lnTo>
                    <a:pt x="351" y="980"/>
                  </a:lnTo>
                  <a:lnTo>
                    <a:pt x="321" y="965"/>
                  </a:lnTo>
                  <a:lnTo>
                    <a:pt x="293" y="950"/>
                  </a:lnTo>
                  <a:lnTo>
                    <a:pt x="267" y="936"/>
                  </a:lnTo>
                  <a:lnTo>
                    <a:pt x="241" y="922"/>
                  </a:lnTo>
                  <a:lnTo>
                    <a:pt x="219" y="907"/>
                  </a:lnTo>
                  <a:lnTo>
                    <a:pt x="197" y="893"/>
                  </a:lnTo>
                  <a:lnTo>
                    <a:pt x="178" y="880"/>
                  </a:lnTo>
                  <a:lnTo>
                    <a:pt x="161" y="866"/>
                  </a:lnTo>
                  <a:lnTo>
                    <a:pt x="145" y="854"/>
                  </a:lnTo>
                  <a:lnTo>
                    <a:pt x="131" y="842"/>
                  </a:lnTo>
                  <a:lnTo>
                    <a:pt x="116" y="826"/>
                  </a:lnTo>
                  <a:lnTo>
                    <a:pt x="100" y="808"/>
                  </a:lnTo>
                  <a:lnTo>
                    <a:pt x="86" y="791"/>
                  </a:lnTo>
                  <a:lnTo>
                    <a:pt x="74" y="774"/>
                  </a:lnTo>
                  <a:lnTo>
                    <a:pt x="62" y="755"/>
                  </a:lnTo>
                  <a:lnTo>
                    <a:pt x="51" y="736"/>
                  </a:lnTo>
                  <a:lnTo>
                    <a:pt x="41" y="716"/>
                  </a:lnTo>
                  <a:lnTo>
                    <a:pt x="32" y="696"/>
                  </a:lnTo>
                  <a:lnTo>
                    <a:pt x="25" y="676"/>
                  </a:lnTo>
                  <a:lnTo>
                    <a:pt x="18" y="654"/>
                  </a:lnTo>
                  <a:lnTo>
                    <a:pt x="13" y="633"/>
                  </a:lnTo>
                  <a:lnTo>
                    <a:pt x="8" y="610"/>
                  </a:lnTo>
                  <a:lnTo>
                    <a:pt x="4" y="587"/>
                  </a:lnTo>
                  <a:lnTo>
                    <a:pt x="2" y="563"/>
                  </a:lnTo>
                  <a:lnTo>
                    <a:pt x="0" y="540"/>
                  </a:lnTo>
                  <a:lnTo>
                    <a:pt x="0" y="515"/>
                  </a:lnTo>
                  <a:lnTo>
                    <a:pt x="1" y="484"/>
                  </a:lnTo>
                  <a:lnTo>
                    <a:pt x="3" y="454"/>
                  </a:lnTo>
                  <a:lnTo>
                    <a:pt x="7" y="424"/>
                  </a:lnTo>
                  <a:lnTo>
                    <a:pt x="12" y="397"/>
                  </a:lnTo>
                  <a:lnTo>
                    <a:pt x="18" y="369"/>
                  </a:lnTo>
                  <a:lnTo>
                    <a:pt x="26" y="343"/>
                  </a:lnTo>
                  <a:lnTo>
                    <a:pt x="36" y="317"/>
                  </a:lnTo>
                  <a:lnTo>
                    <a:pt x="47" y="293"/>
                  </a:lnTo>
                  <a:lnTo>
                    <a:pt x="61" y="269"/>
                  </a:lnTo>
                  <a:lnTo>
                    <a:pt x="75" y="247"/>
                  </a:lnTo>
                  <a:lnTo>
                    <a:pt x="90" y="225"/>
                  </a:lnTo>
                  <a:lnTo>
                    <a:pt x="108" y="204"/>
                  </a:lnTo>
                  <a:lnTo>
                    <a:pt x="127" y="185"/>
                  </a:lnTo>
                  <a:lnTo>
                    <a:pt x="146" y="165"/>
                  </a:lnTo>
                  <a:lnTo>
                    <a:pt x="169" y="148"/>
                  </a:lnTo>
                  <a:lnTo>
                    <a:pt x="192" y="131"/>
                  </a:lnTo>
                  <a:lnTo>
                    <a:pt x="217" y="115"/>
                  </a:lnTo>
                  <a:lnTo>
                    <a:pt x="241" y="100"/>
                  </a:lnTo>
                  <a:lnTo>
                    <a:pt x="268" y="86"/>
                  </a:lnTo>
                  <a:lnTo>
                    <a:pt x="294" y="73"/>
                  </a:lnTo>
                  <a:lnTo>
                    <a:pt x="322" y="61"/>
                  </a:lnTo>
                  <a:lnTo>
                    <a:pt x="351" y="51"/>
                  </a:lnTo>
                  <a:lnTo>
                    <a:pt x="381" y="41"/>
                  </a:lnTo>
                  <a:lnTo>
                    <a:pt x="412" y="33"/>
                  </a:lnTo>
                  <a:lnTo>
                    <a:pt x="443" y="24"/>
                  </a:lnTo>
                  <a:lnTo>
                    <a:pt x="475" y="18"/>
                  </a:lnTo>
                  <a:lnTo>
                    <a:pt x="508" y="12"/>
                  </a:lnTo>
                  <a:lnTo>
                    <a:pt x="543" y="8"/>
                  </a:lnTo>
                  <a:lnTo>
                    <a:pt x="578" y="4"/>
                  </a:lnTo>
                  <a:lnTo>
                    <a:pt x="614" y="2"/>
                  </a:lnTo>
                  <a:lnTo>
                    <a:pt x="650" y="0"/>
                  </a:lnTo>
                  <a:lnTo>
                    <a:pt x="688" y="0"/>
                  </a:lnTo>
                  <a:lnTo>
                    <a:pt x="733" y="0"/>
                  </a:lnTo>
                  <a:lnTo>
                    <a:pt x="781" y="3"/>
                  </a:lnTo>
                  <a:lnTo>
                    <a:pt x="832" y="7"/>
                  </a:lnTo>
                  <a:lnTo>
                    <a:pt x="886" y="13"/>
                  </a:lnTo>
                  <a:lnTo>
                    <a:pt x="943" y="20"/>
                  </a:lnTo>
                  <a:lnTo>
                    <a:pt x="1004" y="30"/>
                  </a:lnTo>
                  <a:lnTo>
                    <a:pt x="1067" y="42"/>
                  </a:lnTo>
                  <a:lnTo>
                    <a:pt x="1134" y="54"/>
                  </a:lnTo>
                  <a:lnTo>
                    <a:pt x="1177" y="61"/>
                  </a:lnTo>
                  <a:lnTo>
                    <a:pt x="1177" y="386"/>
                  </a:lnTo>
                  <a:lnTo>
                    <a:pt x="1147" y="374"/>
                  </a:lnTo>
                  <a:lnTo>
                    <a:pt x="1117" y="363"/>
                  </a:lnTo>
                  <a:lnTo>
                    <a:pt x="1088" y="353"/>
                  </a:lnTo>
                  <a:lnTo>
                    <a:pt x="1059" y="344"/>
                  </a:lnTo>
                  <a:lnTo>
                    <a:pt x="1031" y="336"/>
                  </a:lnTo>
                  <a:lnTo>
                    <a:pt x="1003" y="327"/>
                  </a:lnTo>
                  <a:lnTo>
                    <a:pt x="975" y="320"/>
                  </a:lnTo>
                  <a:lnTo>
                    <a:pt x="947" y="314"/>
                  </a:lnTo>
                  <a:lnTo>
                    <a:pt x="920" y="309"/>
                  </a:lnTo>
                  <a:lnTo>
                    <a:pt x="892" y="304"/>
                  </a:lnTo>
                  <a:lnTo>
                    <a:pt x="865" y="300"/>
                  </a:lnTo>
                  <a:lnTo>
                    <a:pt x="838" y="297"/>
                  </a:lnTo>
                  <a:lnTo>
                    <a:pt x="811" y="294"/>
                  </a:lnTo>
                  <a:lnTo>
                    <a:pt x="786" y="292"/>
                  </a:lnTo>
                  <a:lnTo>
                    <a:pt x="759" y="291"/>
                  </a:lnTo>
                  <a:lnTo>
                    <a:pt x="734" y="291"/>
                  </a:lnTo>
                  <a:lnTo>
                    <a:pt x="699" y="292"/>
                  </a:lnTo>
                  <a:lnTo>
                    <a:pt x="667" y="293"/>
                  </a:lnTo>
                  <a:lnTo>
                    <a:pt x="637" y="296"/>
                  </a:lnTo>
                  <a:lnTo>
                    <a:pt x="609" y="301"/>
                  </a:lnTo>
                  <a:lnTo>
                    <a:pt x="583" y="306"/>
                  </a:lnTo>
                  <a:lnTo>
                    <a:pt x="559" y="313"/>
                  </a:lnTo>
                  <a:lnTo>
                    <a:pt x="539" y="321"/>
                  </a:lnTo>
                  <a:lnTo>
                    <a:pt x="520" y="331"/>
                  </a:lnTo>
                  <a:lnTo>
                    <a:pt x="512" y="336"/>
                  </a:lnTo>
                  <a:lnTo>
                    <a:pt x="503" y="341"/>
                  </a:lnTo>
                  <a:lnTo>
                    <a:pt x="495" y="346"/>
                  </a:lnTo>
                  <a:lnTo>
                    <a:pt x="488" y="352"/>
                  </a:lnTo>
                  <a:lnTo>
                    <a:pt x="482" y="359"/>
                  </a:lnTo>
                  <a:lnTo>
                    <a:pt x="476" y="365"/>
                  </a:lnTo>
                  <a:lnTo>
                    <a:pt x="471" y="372"/>
                  </a:lnTo>
                  <a:lnTo>
                    <a:pt x="467" y="380"/>
                  </a:lnTo>
                  <a:lnTo>
                    <a:pt x="463" y="387"/>
                  </a:lnTo>
                  <a:lnTo>
                    <a:pt x="459" y="395"/>
                  </a:lnTo>
                  <a:lnTo>
                    <a:pt x="455" y="403"/>
                  </a:lnTo>
                  <a:lnTo>
                    <a:pt x="453" y="411"/>
                  </a:lnTo>
                  <a:lnTo>
                    <a:pt x="451" y="420"/>
                  </a:lnTo>
                  <a:lnTo>
                    <a:pt x="449" y="430"/>
                  </a:lnTo>
                  <a:lnTo>
                    <a:pt x="448" y="439"/>
                  </a:lnTo>
                  <a:lnTo>
                    <a:pt x="448" y="449"/>
                  </a:lnTo>
                  <a:lnTo>
                    <a:pt x="449" y="463"/>
                  </a:lnTo>
                  <a:lnTo>
                    <a:pt x="452" y="477"/>
                  </a:lnTo>
                  <a:lnTo>
                    <a:pt x="456" y="490"/>
                  </a:lnTo>
                  <a:lnTo>
                    <a:pt x="463" y="502"/>
                  </a:lnTo>
                  <a:lnTo>
                    <a:pt x="471" y="514"/>
                  </a:lnTo>
                  <a:lnTo>
                    <a:pt x="481" y="524"/>
                  </a:lnTo>
                  <a:lnTo>
                    <a:pt x="492" y="536"/>
                  </a:lnTo>
                  <a:lnTo>
                    <a:pt x="506" y="545"/>
                  </a:lnTo>
                  <a:lnTo>
                    <a:pt x="521" y="553"/>
                  </a:lnTo>
                  <a:lnTo>
                    <a:pt x="540" y="564"/>
                  </a:lnTo>
                  <a:lnTo>
                    <a:pt x="565" y="577"/>
                  </a:lnTo>
                  <a:lnTo>
                    <a:pt x="595" y="592"/>
                  </a:lnTo>
                  <a:lnTo>
                    <a:pt x="632" y="608"/>
                  </a:lnTo>
                  <a:lnTo>
                    <a:pt x="673" y="628"/>
                  </a:lnTo>
                  <a:lnTo>
                    <a:pt x="720" y="649"/>
                  </a:lnTo>
                  <a:lnTo>
                    <a:pt x="773" y="672"/>
                  </a:lnTo>
                  <a:lnTo>
                    <a:pt x="846" y="707"/>
                  </a:lnTo>
                  <a:lnTo>
                    <a:pt x="914" y="740"/>
                  </a:lnTo>
                  <a:lnTo>
                    <a:pt x="976" y="771"/>
                  </a:lnTo>
                  <a:lnTo>
                    <a:pt x="1031" y="802"/>
                  </a:lnTo>
                  <a:lnTo>
                    <a:pt x="1056" y="817"/>
                  </a:lnTo>
                  <a:lnTo>
                    <a:pt x="1080" y="832"/>
                  </a:lnTo>
                  <a:lnTo>
                    <a:pt x="1101" y="846"/>
                  </a:lnTo>
                  <a:lnTo>
                    <a:pt x="1122" y="860"/>
                  </a:lnTo>
                  <a:lnTo>
                    <a:pt x="1140" y="875"/>
                  </a:lnTo>
                  <a:lnTo>
                    <a:pt x="1157" y="888"/>
                  </a:lnTo>
                  <a:lnTo>
                    <a:pt x="1173" y="901"/>
                  </a:lnTo>
                  <a:lnTo>
                    <a:pt x="1187" y="913"/>
                  </a:lnTo>
                  <a:lnTo>
                    <a:pt x="1201" y="930"/>
                  </a:lnTo>
                  <a:lnTo>
                    <a:pt x="1215" y="945"/>
                  </a:lnTo>
                  <a:lnTo>
                    <a:pt x="1229" y="962"/>
                  </a:lnTo>
                  <a:lnTo>
                    <a:pt x="1241" y="979"/>
                  </a:lnTo>
                  <a:lnTo>
                    <a:pt x="1251" y="997"/>
                  </a:lnTo>
                  <a:lnTo>
                    <a:pt x="1261" y="1015"/>
                  </a:lnTo>
                  <a:lnTo>
                    <a:pt x="1270" y="1034"/>
                  </a:lnTo>
                  <a:lnTo>
                    <a:pt x="1279" y="1053"/>
                  </a:lnTo>
                  <a:lnTo>
                    <a:pt x="1286" y="1074"/>
                  </a:lnTo>
                  <a:lnTo>
                    <a:pt x="1292" y="1094"/>
                  </a:lnTo>
                  <a:lnTo>
                    <a:pt x="1298" y="1114"/>
                  </a:lnTo>
                  <a:lnTo>
                    <a:pt x="1302" y="1137"/>
                  </a:lnTo>
                  <a:lnTo>
                    <a:pt x="1305" y="1158"/>
                  </a:lnTo>
                  <a:lnTo>
                    <a:pt x="1307" y="1182"/>
                  </a:lnTo>
                  <a:lnTo>
                    <a:pt x="1309" y="1204"/>
                  </a:lnTo>
                  <a:lnTo>
                    <a:pt x="1309" y="1229"/>
                  </a:lnTo>
                  <a:lnTo>
                    <a:pt x="1308" y="1262"/>
                  </a:lnTo>
                  <a:lnTo>
                    <a:pt x="1306" y="1296"/>
                  </a:lnTo>
                  <a:lnTo>
                    <a:pt x="1301" y="1328"/>
                  </a:lnTo>
                  <a:lnTo>
                    <a:pt x="1295" y="1358"/>
                  </a:lnTo>
                  <a:lnTo>
                    <a:pt x="1291" y="1374"/>
                  </a:lnTo>
                  <a:lnTo>
                    <a:pt x="1286" y="1389"/>
                  </a:lnTo>
                  <a:lnTo>
                    <a:pt x="1282" y="1403"/>
                  </a:lnTo>
                  <a:lnTo>
                    <a:pt x="1276" y="1418"/>
                  </a:lnTo>
                  <a:lnTo>
                    <a:pt x="1270" y="1432"/>
                  </a:lnTo>
                  <a:lnTo>
                    <a:pt x="1263" y="1446"/>
                  </a:lnTo>
                  <a:lnTo>
                    <a:pt x="1257" y="1459"/>
                  </a:lnTo>
                  <a:lnTo>
                    <a:pt x="1250" y="1473"/>
                  </a:lnTo>
                  <a:lnTo>
                    <a:pt x="1242" y="1486"/>
                  </a:lnTo>
                  <a:lnTo>
                    <a:pt x="1234" y="1499"/>
                  </a:lnTo>
                  <a:lnTo>
                    <a:pt x="1225" y="1511"/>
                  </a:lnTo>
                  <a:lnTo>
                    <a:pt x="1216" y="1524"/>
                  </a:lnTo>
                  <a:lnTo>
                    <a:pt x="1206" y="1536"/>
                  </a:lnTo>
                  <a:lnTo>
                    <a:pt x="1196" y="1547"/>
                  </a:lnTo>
                  <a:lnTo>
                    <a:pt x="1186" y="1559"/>
                  </a:lnTo>
                  <a:lnTo>
                    <a:pt x="1175" y="1571"/>
                  </a:lnTo>
                  <a:lnTo>
                    <a:pt x="1151" y="1592"/>
                  </a:lnTo>
                  <a:lnTo>
                    <a:pt x="1126" y="1613"/>
                  </a:lnTo>
                  <a:lnTo>
                    <a:pt x="1099" y="1633"/>
                  </a:lnTo>
                  <a:lnTo>
                    <a:pt x="1069" y="1651"/>
                  </a:lnTo>
                  <a:lnTo>
                    <a:pt x="1045" y="1666"/>
                  </a:lnTo>
                  <a:lnTo>
                    <a:pt x="1018" y="1679"/>
                  </a:lnTo>
                  <a:lnTo>
                    <a:pt x="992" y="1691"/>
                  </a:lnTo>
                  <a:lnTo>
                    <a:pt x="964" y="1703"/>
                  </a:lnTo>
                  <a:lnTo>
                    <a:pt x="936" y="1714"/>
                  </a:lnTo>
                  <a:lnTo>
                    <a:pt x="906" y="1724"/>
                  </a:lnTo>
                  <a:lnTo>
                    <a:pt x="876" y="1732"/>
                  </a:lnTo>
                  <a:lnTo>
                    <a:pt x="845" y="1740"/>
                  </a:lnTo>
                  <a:lnTo>
                    <a:pt x="812" y="1747"/>
                  </a:lnTo>
                  <a:lnTo>
                    <a:pt x="780" y="1752"/>
                  </a:lnTo>
                  <a:lnTo>
                    <a:pt x="746" y="1757"/>
                  </a:lnTo>
                  <a:lnTo>
                    <a:pt x="710" y="1762"/>
                  </a:lnTo>
                  <a:lnTo>
                    <a:pt x="675" y="1766"/>
                  </a:lnTo>
                  <a:lnTo>
                    <a:pt x="639" y="1768"/>
                  </a:lnTo>
                  <a:lnTo>
                    <a:pt x="601" y="1769"/>
                  </a:lnTo>
                  <a:lnTo>
                    <a:pt x="563" y="1770"/>
                  </a:lnTo>
                  <a:lnTo>
                    <a:pt x="497" y="1769"/>
                  </a:lnTo>
                  <a:lnTo>
                    <a:pt x="431" y="1766"/>
                  </a:lnTo>
                  <a:lnTo>
                    <a:pt x="365" y="1761"/>
                  </a:lnTo>
                  <a:lnTo>
                    <a:pt x="299" y="1754"/>
                  </a:lnTo>
                  <a:lnTo>
                    <a:pt x="233" y="1745"/>
                  </a:lnTo>
                  <a:lnTo>
                    <a:pt x="167" y="1735"/>
                  </a:lnTo>
                  <a:lnTo>
                    <a:pt x="100" y="1722"/>
                  </a:lnTo>
                  <a:lnTo>
                    <a:pt x="34" y="1707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8" noProof="0"/>
            </a:p>
          </p:txBody>
        </p:sp>
      </p:grpSp>
    </p:spTree>
    <p:extLst>
      <p:ext uri="{BB962C8B-B14F-4D97-AF65-F5344CB8AC3E}">
        <p14:creationId xmlns:p14="http://schemas.microsoft.com/office/powerpoint/2010/main" val="70594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99" b="1">
          <a:solidFill>
            <a:srgbClr val="00646E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ＭＳ Ｐゴシック" charset="-128"/>
        </a:defRPr>
      </a:lvl5pPr>
      <a:lvl6pPr marL="456971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6pPr>
      <a:lvl7pPr marL="913943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7pPr>
      <a:lvl8pPr marL="1370914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8pPr>
      <a:lvl9pPr marL="1827886" algn="l" rtl="0" eaLnBrk="1" fontAlgn="base" hangingPunct="1">
        <a:spcBef>
          <a:spcPct val="0"/>
        </a:spcBef>
        <a:spcAft>
          <a:spcPct val="0"/>
        </a:spcAft>
        <a:defRPr sz="1999" b="1">
          <a:solidFill>
            <a:schemeClr val="tx1"/>
          </a:solidFill>
          <a:latin typeface="Arial" charset="0"/>
          <a:ea typeface="ヒラギノ角ゴ Pro W3" charset="0"/>
        </a:defRPr>
      </a:lvl9pPr>
    </p:titleStyle>
    <p:bodyStyle>
      <a:lvl1pPr marL="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Arial" pitchFamily="34" charset="0"/>
        <a:buNone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179298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358596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537894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19640" indent="-17991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rgbClr val="879BAA"/>
        </a:buClr>
        <a:buChar char="•"/>
        <a:tabLst/>
        <a:defRPr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6pPr>
      <a:lvl7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7pPr>
      <a:lvl8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8pPr>
      <a:lvl9pPr marL="71964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Font typeface="Wingdings" charset="0"/>
        <a:buNone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3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8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995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pic>
        <p:nvPicPr>
          <p:cNvPr id="7" name="Picture 6" descr="SINTEF.jpg"/>
          <p:cNvPicPr>
            <a:picLocks noChangeAspect="1"/>
          </p:cNvPicPr>
          <p:nvPr userDrawn="1"/>
        </p:nvPicPr>
        <p:blipFill>
          <a:blip r:embed="rId23" cstate="print"/>
          <a:stretch>
            <a:fillRect/>
          </a:stretch>
        </p:blipFill>
        <p:spPr>
          <a:xfrm>
            <a:off x="407359" y="6347456"/>
            <a:ext cx="2357140" cy="384051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9435486" y="6297518"/>
            <a:ext cx="2457724" cy="3924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050" b="1">
                <a:solidFill>
                  <a:srgbClr val="003366"/>
                </a:solidFill>
                <a:latin typeface="Candara" pitchFamily="34" charset="0"/>
              </a:rPr>
              <a:t>SINTEF Raufoss </a:t>
            </a:r>
            <a:r>
              <a:rPr lang="en-US" sz="1050" b="1">
                <a:solidFill>
                  <a:srgbClr val="003366"/>
                </a:solidFill>
                <a:latin typeface="Candara" pitchFamily="34" charset="0"/>
              </a:rPr>
              <a:t>Manufacturing</a:t>
            </a:r>
            <a:r>
              <a:rPr lang="nb-NO" sz="1050" b="1">
                <a:solidFill>
                  <a:srgbClr val="003366"/>
                </a:solidFill>
                <a:latin typeface="Candara" pitchFamily="34" charset="0"/>
              </a:rPr>
              <a:t> AS</a:t>
            </a:r>
          </a:p>
          <a:p>
            <a:pPr algn="r"/>
            <a:r>
              <a:rPr lang="nb-NO" sz="900">
                <a:solidFill>
                  <a:srgbClr val="FF6600"/>
                </a:solidFill>
              </a:rPr>
              <a:t>Nasjonalt kompetansesenter for vareproduksjon</a:t>
            </a:r>
          </a:p>
        </p:txBody>
      </p:sp>
    </p:spTree>
    <p:extLst>
      <p:ext uri="{BB962C8B-B14F-4D97-AF65-F5344CB8AC3E}">
        <p14:creationId xmlns:p14="http://schemas.microsoft.com/office/powerpoint/2010/main" val="428459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16" imgW="411" imgH="412" progId="TCLayout.ActiveDocument.1">
                  <p:embed/>
                </p:oleObj>
              </mc:Choice>
              <mc:Fallback>
                <p:oleObj name="think-cell Slide" r:id="rId16" imgW="411" imgH="412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54182" y="887946"/>
            <a:ext cx="9001711" cy="926662"/>
          </a:xfrm>
          <a:prstGeom prst="rect">
            <a:avLst/>
          </a:prstGeom>
          <a:blipFill dpi="0" rotWithShape="1">
            <a:blip r:embed="rId18"/>
            <a:srcRect/>
            <a:tile tx="0" ty="0" sx="100000" sy="100000" flip="xy" algn="bl"/>
          </a:blipFill>
        </p:spPr>
        <p:txBody>
          <a:bodyPr vert="horz" lIns="0" tIns="0" rIns="0" bIns="270054" rtlCol="0" anchor="ctr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2" y="2319687"/>
            <a:ext cx="9001711" cy="3801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09672" y="6255782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err="1"/>
              <a:t>Month</a:t>
            </a:r>
            <a:r>
              <a:rPr lang="nb-NO"/>
              <a:t>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54183" y="6255782"/>
            <a:ext cx="7443537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59087" y="6255782"/>
            <a:ext cx="308812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1" name="cyan" hidden="1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5844" cy="6861466"/>
          </a:xfrm>
          <a:prstGeom prst="rect">
            <a:avLst/>
          </a:prstGeom>
        </p:spPr>
      </p:pic>
      <p:sp>
        <p:nvSpPr>
          <p:cNvPr id="12" name="Fokustekst" hidden="1"/>
          <p:cNvSpPr txBox="1"/>
          <p:nvPr userDrawn="1"/>
        </p:nvSpPr>
        <p:spPr>
          <a:xfrm>
            <a:off x="6050666" y="3028450"/>
            <a:ext cx="2971993" cy="1199293"/>
          </a:xfrm>
          <a:prstGeom prst="rect">
            <a:avLst/>
          </a:prstGeom>
          <a:noFill/>
        </p:spPr>
        <p:txBody>
          <a:bodyPr wrap="square" lIns="45729" tIns="0" rIns="45729" bIns="0" rtlCol="0" anchor="t">
            <a:normAutofit/>
          </a:bodyPr>
          <a:lstStyle/>
          <a:p>
            <a:r>
              <a:rPr lang="en-GB" sz="2000" err="1">
                <a:solidFill>
                  <a:schemeClr val="tx2"/>
                </a:solidFill>
              </a:rPr>
              <a:t>Klikk</a:t>
            </a:r>
            <a:r>
              <a:rPr lang="en-GB" sz="2000" baseline="0">
                <a:solidFill>
                  <a:schemeClr val="tx2"/>
                </a:solidFill>
              </a:rPr>
              <a:t> for å </a:t>
            </a:r>
            <a:r>
              <a:rPr lang="en-GB" sz="2000" baseline="0" err="1">
                <a:solidFill>
                  <a:schemeClr val="tx2"/>
                </a:solidFill>
              </a:rPr>
              <a:t>redigere</a:t>
            </a:r>
            <a:r>
              <a:rPr lang="en-GB" sz="2000" baseline="0">
                <a:solidFill>
                  <a:schemeClr val="tx2"/>
                </a:solidFill>
              </a:rPr>
              <a:t> </a:t>
            </a:r>
            <a:r>
              <a:rPr lang="en-GB" sz="2000" baseline="0" err="1">
                <a:solidFill>
                  <a:schemeClr val="tx2"/>
                </a:solidFill>
              </a:rPr>
              <a:t>tekst</a:t>
            </a:r>
            <a:endParaRPr lang="en-GB" sz="2000">
              <a:solidFill>
                <a:schemeClr val="tx2"/>
              </a:solidFill>
            </a:endParaRPr>
          </a:p>
        </p:txBody>
      </p:sp>
      <p:grpSp>
        <p:nvGrpSpPr>
          <p:cNvPr id="13" name="Fokuspunkt" hidden="1"/>
          <p:cNvGrpSpPr/>
          <p:nvPr userDrawn="1"/>
        </p:nvGrpSpPr>
        <p:grpSpPr>
          <a:xfrm>
            <a:off x="3003638" y="2618899"/>
            <a:ext cx="2797068" cy="1620203"/>
            <a:chOff x="8236529" y="3435928"/>
            <a:chExt cx="5593771" cy="3240405"/>
          </a:xfrm>
        </p:grpSpPr>
        <p:sp>
          <p:nvSpPr>
            <p:cNvPr id="14" name="Ellipse 13" hidden="1"/>
            <p:cNvSpPr/>
            <p:nvPr userDrawn="1"/>
          </p:nvSpPr>
          <p:spPr>
            <a:xfrm>
              <a:off x="8605574" y="3804973"/>
              <a:ext cx="2502313" cy="2502313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  <p:sp>
          <p:nvSpPr>
            <p:cNvPr id="15" name="Ellipse 14" hidden="1"/>
            <p:cNvSpPr/>
            <p:nvPr userDrawn="1"/>
          </p:nvSpPr>
          <p:spPr>
            <a:xfrm>
              <a:off x="8236529" y="3435928"/>
              <a:ext cx="3240405" cy="3240405"/>
            </a:xfrm>
            <a:prstGeom prst="ellipse">
              <a:avLst/>
            </a:prstGeom>
            <a:noFill/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  <p:cxnSp>
          <p:nvCxnSpPr>
            <p:cNvPr id="16" name="Rett linje 15" hidden="1"/>
            <p:cNvCxnSpPr/>
            <p:nvPr userDrawn="1"/>
          </p:nvCxnSpPr>
          <p:spPr>
            <a:xfrm>
              <a:off x="10657830" y="5033616"/>
              <a:ext cx="3172470" cy="0"/>
            </a:xfrm>
            <a:prstGeom prst="line">
              <a:avLst/>
            </a:prstGeom>
            <a:ln w="19050">
              <a:solidFill>
                <a:schemeClr val="tx2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lipse 16" hidden="1"/>
            <p:cNvSpPr/>
            <p:nvPr userDrawn="1"/>
          </p:nvSpPr>
          <p:spPr>
            <a:xfrm>
              <a:off x="9055630" y="4255029"/>
              <a:ext cx="1602200" cy="1602200"/>
            </a:xfrm>
            <a:prstGeom prst="ellipse">
              <a:avLst/>
            </a:prstGeom>
            <a:noFill/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</p:grpSp>
      <p:pic>
        <p:nvPicPr>
          <p:cNvPr id="8" name="magenta" hidden="1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18" name="gul" hidden="1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7" name="gronn" hidden="1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19" name="sinteflogo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  <p:grpSp>
        <p:nvGrpSpPr>
          <p:cNvPr id="29" name="bunnramme" hidden="1"/>
          <p:cNvGrpSpPr/>
          <p:nvPr userDrawn="1"/>
        </p:nvGrpSpPr>
        <p:grpSpPr>
          <a:xfrm>
            <a:off x="1412941" y="2558167"/>
            <a:ext cx="5565274" cy="1990806"/>
            <a:chOff x="2825698" y="5116333"/>
            <a:chExt cx="11129823" cy="3981613"/>
          </a:xfrm>
        </p:grpSpPr>
        <p:sp>
          <p:nvSpPr>
            <p:cNvPr id="30" name="bunnpunkt"/>
            <p:cNvSpPr/>
            <p:nvPr userDrawn="1"/>
          </p:nvSpPr>
          <p:spPr>
            <a:xfrm rot="10800000">
              <a:off x="13739494" y="8881919"/>
              <a:ext cx="216027" cy="216027"/>
            </a:xfrm>
            <a:prstGeom prst="ellipse">
              <a:avLst/>
            </a:prstGeom>
            <a:solidFill>
              <a:schemeClr val="tx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 sz="4300"/>
            </a:p>
          </p:txBody>
        </p:sp>
        <p:cxnSp>
          <p:nvCxnSpPr>
            <p:cNvPr id="31" name="høyrelinje"/>
            <p:cNvCxnSpPr/>
            <p:nvPr userDrawn="1"/>
          </p:nvCxnSpPr>
          <p:spPr>
            <a:xfrm flipV="1">
              <a:off x="13847508" y="5116333"/>
              <a:ext cx="0" cy="387360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bunnlinje"/>
            <p:cNvCxnSpPr/>
            <p:nvPr userDrawn="1"/>
          </p:nvCxnSpPr>
          <p:spPr>
            <a:xfrm flipH="1">
              <a:off x="2825698" y="8989933"/>
              <a:ext cx="11053382" cy="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toppramme" hidden="1"/>
          <p:cNvGrpSpPr/>
          <p:nvPr userDrawn="1"/>
        </p:nvGrpSpPr>
        <p:grpSpPr>
          <a:xfrm>
            <a:off x="1770152" y="2076657"/>
            <a:ext cx="5557261" cy="893450"/>
            <a:chOff x="3540073" y="4040672"/>
            <a:chExt cx="11461584" cy="1786900"/>
          </a:xfrm>
        </p:grpSpPr>
        <p:cxnSp>
          <p:nvCxnSpPr>
            <p:cNvPr id="34" name="venstrelinje"/>
            <p:cNvCxnSpPr/>
            <p:nvPr userDrawn="1"/>
          </p:nvCxnSpPr>
          <p:spPr>
            <a:xfrm>
              <a:off x="3701882" y="4387572"/>
              <a:ext cx="0" cy="144000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topplinje"/>
            <p:cNvCxnSpPr/>
            <p:nvPr userDrawn="1"/>
          </p:nvCxnSpPr>
          <p:spPr>
            <a:xfrm>
              <a:off x="3863690" y="4202692"/>
              <a:ext cx="11137967" cy="0"/>
            </a:xfrm>
            <a:prstGeom prst="line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oppunkt"/>
            <p:cNvSpPr/>
            <p:nvPr userDrawn="1"/>
          </p:nvSpPr>
          <p:spPr>
            <a:xfrm>
              <a:off x="3540073" y="4040672"/>
              <a:ext cx="334139" cy="324040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1088639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2177278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3265917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4354556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5443195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6531834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7620472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8709111" algn="l" defTabSz="2177278" rtl="0" eaLnBrk="1" latinLnBrk="0" hangingPunct="1">
                <a:defRPr sz="43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nb-NO" sz="4300"/>
            </a:p>
          </p:txBody>
        </p:sp>
      </p:grpSp>
    </p:spTree>
    <p:extLst>
      <p:ext uri="{BB962C8B-B14F-4D97-AF65-F5344CB8AC3E}">
        <p14:creationId xmlns:p14="http://schemas.microsoft.com/office/powerpoint/2010/main" val="93860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hdr="0" ftr="0" dt="0"/>
  <p:txStyles>
    <p:titleStyle>
      <a:lvl1pPr algn="l" defTabSz="914537" rtl="0" eaLnBrk="1" latinLnBrk="0" hangingPunct="1">
        <a:lnSpc>
          <a:spcPct val="100000"/>
        </a:lnSpc>
        <a:spcBef>
          <a:spcPct val="0"/>
        </a:spcBef>
        <a:buNone/>
        <a:defRPr sz="4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6079" indent="-216043" algn="l" defTabSz="914537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115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56151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936187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16223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977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246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514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783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68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37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06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074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43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12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880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148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954182" y="887946"/>
            <a:ext cx="9001711" cy="926662"/>
          </a:xfrm>
          <a:prstGeom prst="rect">
            <a:avLst/>
          </a:prstGeom>
          <a:blipFill dpi="0" rotWithShape="1">
            <a:blip r:embed="rId14"/>
            <a:srcRect/>
            <a:tile tx="0" ty="0" sx="100000" sy="100000" flip="xy" algn="bl"/>
          </a:blipFill>
        </p:spPr>
        <p:txBody>
          <a:bodyPr vert="horz" lIns="0" tIns="0" rIns="0" bIns="270054" rtlCol="0" anchor="ctr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54182" y="2700338"/>
            <a:ext cx="9001711" cy="34204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09671" y="6255782"/>
            <a:ext cx="846221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914263"/>
            <a:r>
              <a:rPr lang="nb-NO">
                <a:solidFill>
                  <a:srgbClr val="FFFFFF"/>
                </a:solidFill>
              </a:rPr>
              <a:t>Month 2016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954183" y="6255782"/>
            <a:ext cx="7443537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914263"/>
            <a:endParaRPr lang="nb-NO">
              <a:solidFill>
                <a:srgbClr val="FFFFFF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59087" y="6255782"/>
            <a:ext cx="308812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914263"/>
            <a:fld id="{5751DFAA-887F-4071-8EAD-E8CA316FCF06}" type="slidenum">
              <a:rPr lang="nb-NO" smtClean="0">
                <a:solidFill>
                  <a:srgbClr val="FFFFFF"/>
                </a:solidFill>
              </a:rPr>
              <a:pPr defTabSz="914263"/>
              <a:t>‹#›</a:t>
            </a:fld>
            <a:endParaRPr lang="nb-NO">
              <a:solidFill>
                <a:srgbClr val="FFFFFF"/>
              </a:solidFill>
            </a:endParaRPr>
          </a:p>
        </p:txBody>
      </p:sp>
      <p:pic>
        <p:nvPicPr>
          <p:cNvPr id="11" name="cyan" hidden="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" y="1"/>
            <a:ext cx="12185844" cy="6861466"/>
          </a:xfrm>
          <a:prstGeom prst="rect">
            <a:avLst/>
          </a:prstGeom>
        </p:spPr>
      </p:pic>
      <p:sp>
        <p:nvSpPr>
          <p:cNvPr id="12" name="Fokustekst" hidden="1"/>
          <p:cNvSpPr txBox="1"/>
          <p:nvPr userDrawn="1"/>
        </p:nvSpPr>
        <p:spPr>
          <a:xfrm>
            <a:off x="6244093" y="3028450"/>
            <a:ext cx="2971993" cy="1199293"/>
          </a:xfrm>
          <a:prstGeom prst="rect">
            <a:avLst/>
          </a:prstGeom>
          <a:noFill/>
        </p:spPr>
        <p:txBody>
          <a:bodyPr wrap="square" lIns="45729" tIns="0" rIns="45729" bIns="0" rtlCol="0" anchor="t">
            <a:normAutofit/>
          </a:bodyPr>
          <a:lstStyle/>
          <a:p>
            <a:pPr defTabSz="914263"/>
            <a:r>
              <a:rPr lang="en-GB" sz="2000" err="1">
                <a:solidFill>
                  <a:srgbClr val="FFFFFF"/>
                </a:solidFill>
              </a:rPr>
              <a:t>Klikk</a:t>
            </a:r>
            <a:r>
              <a:rPr lang="en-GB" sz="2000">
                <a:solidFill>
                  <a:srgbClr val="FFFFFF"/>
                </a:solidFill>
              </a:rPr>
              <a:t> for å </a:t>
            </a:r>
            <a:r>
              <a:rPr lang="en-GB" sz="2000" err="1">
                <a:solidFill>
                  <a:srgbClr val="FFFFFF"/>
                </a:solidFill>
              </a:rPr>
              <a:t>redigere</a:t>
            </a:r>
            <a:r>
              <a:rPr lang="en-GB" sz="2000">
                <a:solidFill>
                  <a:srgbClr val="FFFFFF"/>
                </a:solidFill>
              </a:rPr>
              <a:t> </a:t>
            </a:r>
            <a:r>
              <a:rPr lang="en-GB" sz="2000" err="1">
                <a:solidFill>
                  <a:srgbClr val="FFFFFF"/>
                </a:solidFill>
              </a:rPr>
              <a:t>tekst</a:t>
            </a:r>
            <a:endParaRPr lang="en-GB" sz="2000">
              <a:solidFill>
                <a:srgbClr val="FFFFFF"/>
              </a:solidFill>
            </a:endParaRPr>
          </a:p>
        </p:txBody>
      </p:sp>
      <p:grpSp>
        <p:nvGrpSpPr>
          <p:cNvPr id="13" name="Fokuspunkt" hidden="1"/>
          <p:cNvGrpSpPr/>
          <p:nvPr userDrawn="1"/>
        </p:nvGrpSpPr>
        <p:grpSpPr>
          <a:xfrm>
            <a:off x="3314406" y="2618899"/>
            <a:ext cx="2797068" cy="1620203"/>
            <a:chOff x="8236529" y="3435928"/>
            <a:chExt cx="5593771" cy="3240405"/>
          </a:xfrm>
        </p:grpSpPr>
        <p:sp>
          <p:nvSpPr>
            <p:cNvPr id="14" name="Ellipse 13"/>
            <p:cNvSpPr/>
            <p:nvPr userDrawn="1"/>
          </p:nvSpPr>
          <p:spPr>
            <a:xfrm>
              <a:off x="8605574" y="3804973"/>
              <a:ext cx="2502313" cy="2502313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3"/>
              <a:endParaRPr lang="en-GB" sz="1799">
                <a:solidFill>
                  <a:prstClr val="white"/>
                </a:solidFill>
              </a:endParaRPr>
            </a:p>
          </p:txBody>
        </p:sp>
        <p:sp>
          <p:nvSpPr>
            <p:cNvPr id="15" name="Ellipse 14"/>
            <p:cNvSpPr/>
            <p:nvPr userDrawn="1"/>
          </p:nvSpPr>
          <p:spPr>
            <a:xfrm>
              <a:off x="8236529" y="3435928"/>
              <a:ext cx="3240405" cy="3240405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3"/>
              <a:endParaRPr lang="en-GB" sz="1799">
                <a:solidFill>
                  <a:prstClr val="white"/>
                </a:solidFill>
              </a:endParaRPr>
            </a:p>
          </p:txBody>
        </p:sp>
        <p:cxnSp>
          <p:nvCxnSpPr>
            <p:cNvPr id="16" name="Rett linje 15"/>
            <p:cNvCxnSpPr/>
            <p:nvPr userDrawn="1"/>
          </p:nvCxnSpPr>
          <p:spPr>
            <a:xfrm>
              <a:off x="10657830" y="5033616"/>
              <a:ext cx="3172470" cy="0"/>
            </a:xfrm>
            <a:prstGeom prst="line">
              <a:avLst/>
            </a:prstGeom>
            <a:ln w="38100">
              <a:solidFill>
                <a:schemeClr val="tx2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Ellipse 16"/>
            <p:cNvSpPr/>
            <p:nvPr userDrawn="1"/>
          </p:nvSpPr>
          <p:spPr>
            <a:xfrm>
              <a:off x="9055630" y="4255029"/>
              <a:ext cx="1602200" cy="1602200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3"/>
              <a:endParaRPr lang="en-GB" sz="1799">
                <a:solidFill>
                  <a:prstClr val="white"/>
                </a:solidFill>
              </a:endParaRPr>
            </a:p>
          </p:txBody>
        </p:sp>
      </p:grpSp>
      <p:pic>
        <p:nvPicPr>
          <p:cNvPr id="8" name="magenta" hidden="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18" name="gul" hidden="1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7" name="gronn" hidden="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092" cy="6858000"/>
          </a:xfrm>
          <a:prstGeom prst="rect">
            <a:avLst/>
          </a:prstGeom>
        </p:spPr>
      </p:pic>
      <p:pic>
        <p:nvPicPr>
          <p:cNvPr id="20" name="sinteflogo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051" y="6255782"/>
            <a:ext cx="981013" cy="2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528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hf hdr="0" ftr="0" dt="0"/>
  <p:txStyles>
    <p:titleStyle>
      <a:lvl1pPr algn="l" defTabSz="914537" rtl="0" eaLnBrk="1" latinLnBrk="0" hangingPunct="1">
        <a:lnSpc>
          <a:spcPct val="100000"/>
        </a:lnSpc>
        <a:spcBef>
          <a:spcPct val="0"/>
        </a:spcBef>
        <a:buNone/>
        <a:defRPr sz="4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6079" indent="-216043" algn="l" defTabSz="914537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115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756151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936187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116223" indent="-216043" algn="l" defTabSz="914537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977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246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514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783" indent="-228634" algn="l" defTabSz="91453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68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37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06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074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343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612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880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148" algn="l" defTabSz="9145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A610017-C981-411B-9CE1-95E704E67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79E23F0-26AD-491F-A37C-9DBF528BB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C6AFFEF-B2E7-48BD-AB30-706B8969F3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8DA21-FFA9-442F-B1CF-4BDA917DEC1B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52B39AB-635A-4348-A0BA-6C80EAEB9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DF32C84-618D-4FED-A1CF-FF9C4DBC1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EB3C5-ABF1-4167-9B69-64D49330B6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7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8.png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12" Type="http://schemas.openxmlformats.org/officeDocument/2006/relationships/comments" Target="../comments/commen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11" Type="http://schemas.openxmlformats.org/officeDocument/2006/relationships/image" Target="../media/image33.png"/><Relationship Id="rId5" Type="http://schemas.openxmlformats.org/officeDocument/2006/relationships/image" Target="../media/image95.png"/><Relationship Id="rId10" Type="http://schemas.openxmlformats.org/officeDocument/2006/relationships/image" Target="../media/image88.png"/><Relationship Id="rId4" Type="http://schemas.openxmlformats.org/officeDocument/2006/relationships/image" Target="../media/image38.png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png"/><Relationship Id="rId18" Type="http://schemas.openxmlformats.org/officeDocument/2006/relationships/image" Target="../media/image52.emf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5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0.png"/><Relationship Id="rId20" Type="http://schemas.openxmlformats.org/officeDocument/2006/relationships/image" Target="../media/image54.jpe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2.jpeg"/><Relationship Id="rId21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5.jpe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78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1"/>
          <a:stretch/>
        </p:blipFill>
        <p:spPr>
          <a:xfrm>
            <a:off x="0" y="-9026"/>
            <a:ext cx="12192000" cy="6867026"/>
          </a:xfrm>
        </p:spPr>
      </p:pic>
      <p:pic>
        <p:nvPicPr>
          <p:cNvPr id="6" name="Bilde 18" descr="nce_raufoss_neg.a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80" y="463685"/>
            <a:ext cx="1134628" cy="424862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F0CFB749-B132-4AE8-97E7-A3CD387031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63" t="42672" r="16946" b="34037"/>
          <a:stretch/>
        </p:blipFill>
        <p:spPr>
          <a:xfrm>
            <a:off x="879679" y="2361236"/>
            <a:ext cx="7106856" cy="1597306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8E99F879-361B-4182-8D84-EF7A8A8AFE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214" y="4107769"/>
            <a:ext cx="7086321" cy="1083209"/>
          </a:xfrm>
          <a:solidFill>
            <a:schemeClr val="bg1">
              <a:lumMod val="85000"/>
              <a:alpha val="95000"/>
            </a:schemeClr>
          </a:solidFill>
        </p:spPr>
        <p:txBody>
          <a:bodyPr anchor="t"/>
          <a:lstStyle/>
          <a:p>
            <a:br>
              <a:rPr lang="nb-NO" sz="2000">
                <a:solidFill>
                  <a:srgbClr val="000A10"/>
                </a:solidFill>
              </a:rPr>
            </a:br>
            <a:r>
              <a:rPr lang="nb-NO" sz="2000">
                <a:solidFill>
                  <a:srgbClr val="000A10"/>
                </a:solidFill>
              </a:rPr>
              <a:t>NCE R</a:t>
            </a:r>
            <a:r>
              <a:rPr lang="nb-NO" sz="2000" cap="none">
                <a:solidFill>
                  <a:srgbClr val="000A10"/>
                </a:solidFill>
              </a:rPr>
              <a:t>aufoss</a:t>
            </a:r>
            <a:r>
              <a:rPr lang="nb-NO" sz="2000">
                <a:solidFill>
                  <a:srgbClr val="000A10"/>
                </a:solidFill>
              </a:rPr>
              <a:t> O</a:t>
            </a:r>
            <a:r>
              <a:rPr lang="nb-NO" sz="2000" cap="none">
                <a:solidFill>
                  <a:srgbClr val="000A10"/>
                </a:solidFill>
              </a:rPr>
              <a:t>mstillingsmotor</a:t>
            </a:r>
            <a:r>
              <a:rPr lang="nb-NO" sz="2000">
                <a:solidFill>
                  <a:srgbClr val="000A10"/>
                </a:solidFill>
                <a:latin typeface="Calibri"/>
                <a:cs typeface="Calibri"/>
              </a:rPr>
              <a:t> </a:t>
            </a:r>
            <a:r>
              <a:rPr lang="nb-NO" sz="2000" cap="none">
                <a:solidFill>
                  <a:srgbClr val="000A10"/>
                </a:solidFill>
              </a:rPr>
              <a:t>Manufacturing</a:t>
            </a:r>
            <a:br>
              <a:rPr lang="nb-NO" sz="2000" cap="none">
                <a:solidFill>
                  <a:srgbClr val="000A10"/>
                </a:solidFill>
              </a:rPr>
            </a:br>
            <a:r>
              <a:rPr lang="nb-NO" sz="2400" b="1" cap="none">
                <a:solidFill>
                  <a:srgbClr val="000A10"/>
                </a:solidFill>
              </a:rPr>
              <a:t>ROMa</a:t>
            </a:r>
            <a:endParaRPr lang="nb-NO" sz="2800" b="1" cap="none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249A6C1-E040-4973-BFE8-0DCFE79056F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74" y="4332849"/>
            <a:ext cx="1466725" cy="676331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3F70EC-1C4F-42E1-8C41-185DEB4E0271}"/>
              </a:ext>
            </a:extLst>
          </p:cNvPr>
          <p:cNvSpPr txBox="1"/>
          <p:nvPr/>
        </p:nvSpPr>
        <p:spPr>
          <a:xfrm>
            <a:off x="9889732" y="6541831"/>
            <a:ext cx="23022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>
                <a:solidFill>
                  <a:schemeClr val="bg1">
                    <a:lumMod val="50000"/>
                  </a:schemeClr>
                </a:solidFill>
              </a:rPr>
              <a:t>Bilde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</a:rPr>
              <a:t>: Catapult – High Value Manufacturing, UK </a:t>
            </a:r>
          </a:p>
        </p:txBody>
      </p:sp>
    </p:spTree>
    <p:extLst>
      <p:ext uri="{BB962C8B-B14F-4D97-AF65-F5344CB8AC3E}">
        <p14:creationId xmlns:p14="http://schemas.microsoft.com/office/powerpoint/2010/main" val="3632876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4182" y="2165684"/>
            <a:ext cx="10227165" cy="3955082"/>
          </a:xfrm>
        </p:spPr>
        <p:txBody>
          <a:bodyPr/>
          <a:lstStyle/>
          <a:p>
            <a:r>
              <a:rPr lang="nb-NO"/>
              <a:t>Skal utvikle og demonstrere innovative produksjonsprosesser og muliggjørende teknologier i mini-fabrikker, i samarbeid med industri, forsknings- og utdanningsinstitusjoner.</a:t>
            </a:r>
          </a:p>
          <a:p>
            <a:r>
              <a:rPr lang="nb-NO"/>
              <a:t>Skal være en pådriver i å gjøre norsk vareproduserende industri:</a:t>
            </a:r>
          </a:p>
        </p:txBody>
      </p:sp>
      <p:grpSp>
        <p:nvGrpSpPr>
          <p:cNvPr id="675" name="Gruppe 5"/>
          <p:cNvGrpSpPr/>
          <p:nvPr/>
        </p:nvGrpSpPr>
        <p:grpSpPr>
          <a:xfrm>
            <a:off x="6912708" y="4524937"/>
            <a:ext cx="1450975" cy="1811335"/>
            <a:chOff x="1780287" y="4850302"/>
            <a:chExt cx="2902809" cy="3622669"/>
          </a:xfrm>
        </p:grpSpPr>
        <p:sp>
          <p:nvSpPr>
            <p:cNvPr id="676" name="Rektangel 12"/>
            <p:cNvSpPr/>
            <p:nvPr/>
          </p:nvSpPr>
          <p:spPr>
            <a:xfrm>
              <a:off x="1780287" y="7795863"/>
              <a:ext cx="290280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0" i="0" u="none" strike="noStrike" kern="1200" cap="none" spc="0" normalizeH="0" baseline="0" noProof="0">
                  <a:ln>
                    <a:noFill/>
                  </a:ln>
                  <a:solidFill>
                    <a:srgbClr val="003C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 produktivt</a:t>
              </a:r>
            </a:p>
          </p:txBody>
        </p:sp>
        <p:grpSp>
          <p:nvGrpSpPr>
            <p:cNvPr id="677" name="Gruppe 3"/>
            <p:cNvGrpSpPr/>
            <p:nvPr/>
          </p:nvGrpSpPr>
          <p:grpSpPr>
            <a:xfrm>
              <a:off x="1894373" y="4850302"/>
              <a:ext cx="2674612" cy="2674612"/>
              <a:chOff x="1894373" y="4850302"/>
              <a:chExt cx="2674612" cy="2674612"/>
            </a:xfrm>
          </p:grpSpPr>
          <p:sp>
            <p:nvSpPr>
              <p:cNvPr id="678" name="Ellipse 4"/>
              <p:cNvSpPr/>
              <p:nvPr/>
            </p:nvSpPr>
            <p:spPr>
              <a:xfrm>
                <a:off x="1894373" y="4850302"/>
                <a:ext cx="2674612" cy="2674612"/>
              </a:xfrm>
              <a:prstGeom prst="ellipse">
                <a:avLst/>
              </a:prstGeom>
              <a:noFill/>
              <a:ln w="25400">
                <a:solidFill>
                  <a:schemeClr val="accent2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9" name="Freeform 678"/>
              <p:cNvSpPr>
                <a:spLocks noEditPoints="1"/>
              </p:cNvSpPr>
              <p:nvPr/>
            </p:nvSpPr>
            <p:spPr bwMode="auto">
              <a:xfrm>
                <a:off x="2698285" y="5716284"/>
                <a:ext cx="1058706" cy="1070884"/>
              </a:xfrm>
              <a:custGeom>
                <a:avLst/>
                <a:gdLst>
                  <a:gd name="T0" fmla="*/ 37 w 512"/>
                  <a:gd name="T1" fmla="*/ 481 h 518"/>
                  <a:gd name="T2" fmla="*/ 37 w 512"/>
                  <a:gd name="T3" fmla="*/ 480 h 518"/>
                  <a:gd name="T4" fmla="*/ 36 w 512"/>
                  <a:gd name="T5" fmla="*/ 480 h 518"/>
                  <a:gd name="T6" fmla="*/ 36 w 512"/>
                  <a:gd name="T7" fmla="*/ 0 h 518"/>
                  <a:gd name="T8" fmla="*/ 0 w 512"/>
                  <a:gd name="T9" fmla="*/ 0 h 518"/>
                  <a:gd name="T10" fmla="*/ 0 w 512"/>
                  <a:gd name="T11" fmla="*/ 518 h 518"/>
                  <a:gd name="T12" fmla="*/ 512 w 512"/>
                  <a:gd name="T13" fmla="*/ 518 h 518"/>
                  <a:gd name="T14" fmla="*/ 512 w 512"/>
                  <a:gd name="T15" fmla="*/ 481 h 518"/>
                  <a:gd name="T16" fmla="*/ 37 w 512"/>
                  <a:gd name="T17" fmla="*/ 481 h 518"/>
                  <a:gd name="T18" fmla="*/ 162 w 512"/>
                  <a:gd name="T19" fmla="*/ 335 h 518"/>
                  <a:gd name="T20" fmla="*/ 191 w 512"/>
                  <a:gd name="T21" fmla="*/ 323 h 518"/>
                  <a:gd name="T22" fmla="*/ 311 w 512"/>
                  <a:gd name="T23" fmla="*/ 368 h 518"/>
                  <a:gd name="T24" fmla="*/ 356 w 512"/>
                  <a:gd name="T25" fmla="*/ 406 h 518"/>
                  <a:gd name="T26" fmla="*/ 394 w 512"/>
                  <a:gd name="T27" fmla="*/ 364 h 518"/>
                  <a:gd name="T28" fmla="*/ 391 w 512"/>
                  <a:gd name="T29" fmla="*/ 348 h 518"/>
                  <a:gd name="T30" fmla="*/ 461 w 512"/>
                  <a:gd name="T31" fmla="*/ 267 h 518"/>
                  <a:gd name="T32" fmla="*/ 489 w 512"/>
                  <a:gd name="T33" fmla="*/ 288 h 518"/>
                  <a:gd name="T34" fmla="*/ 502 w 512"/>
                  <a:gd name="T35" fmla="*/ 187 h 518"/>
                  <a:gd name="T36" fmla="*/ 408 w 512"/>
                  <a:gd name="T37" fmla="*/ 225 h 518"/>
                  <a:gd name="T38" fmla="*/ 432 w 512"/>
                  <a:gd name="T39" fmla="*/ 244 h 518"/>
                  <a:gd name="T40" fmla="*/ 363 w 512"/>
                  <a:gd name="T41" fmla="*/ 323 h 518"/>
                  <a:gd name="T42" fmla="*/ 324 w 512"/>
                  <a:gd name="T43" fmla="*/ 333 h 518"/>
                  <a:gd name="T44" fmla="*/ 203 w 512"/>
                  <a:gd name="T45" fmla="*/ 287 h 518"/>
                  <a:gd name="T46" fmla="*/ 155 w 512"/>
                  <a:gd name="T47" fmla="*/ 252 h 518"/>
                  <a:gd name="T48" fmla="*/ 120 w 512"/>
                  <a:gd name="T49" fmla="*/ 293 h 518"/>
                  <a:gd name="T50" fmla="*/ 120 w 512"/>
                  <a:gd name="T51" fmla="*/ 296 h 518"/>
                  <a:gd name="T52" fmla="*/ 66 w 512"/>
                  <a:gd name="T53" fmla="*/ 330 h 518"/>
                  <a:gd name="T54" fmla="*/ 66 w 512"/>
                  <a:gd name="T55" fmla="*/ 374 h 518"/>
                  <a:gd name="T56" fmla="*/ 139 w 512"/>
                  <a:gd name="T57" fmla="*/ 329 h 518"/>
                  <a:gd name="T58" fmla="*/ 162 w 512"/>
                  <a:gd name="T59" fmla="*/ 335 h 518"/>
                  <a:gd name="T60" fmla="*/ 162 w 512"/>
                  <a:gd name="T61" fmla="*/ 184 h 518"/>
                  <a:gd name="T62" fmla="*/ 185 w 512"/>
                  <a:gd name="T63" fmla="*/ 176 h 518"/>
                  <a:gd name="T64" fmla="*/ 253 w 512"/>
                  <a:gd name="T65" fmla="*/ 217 h 518"/>
                  <a:gd name="T66" fmla="*/ 253 w 512"/>
                  <a:gd name="T67" fmla="*/ 220 h 518"/>
                  <a:gd name="T68" fmla="*/ 293 w 512"/>
                  <a:gd name="T69" fmla="*/ 263 h 518"/>
                  <a:gd name="T70" fmla="*/ 336 w 512"/>
                  <a:gd name="T71" fmla="*/ 223 h 518"/>
                  <a:gd name="T72" fmla="*/ 336 w 512"/>
                  <a:gd name="T73" fmla="*/ 220 h 518"/>
                  <a:gd name="T74" fmla="*/ 333 w 512"/>
                  <a:gd name="T75" fmla="*/ 205 h 518"/>
                  <a:gd name="T76" fmla="*/ 411 w 512"/>
                  <a:gd name="T77" fmla="*/ 120 h 518"/>
                  <a:gd name="T78" fmla="*/ 457 w 512"/>
                  <a:gd name="T79" fmla="*/ 160 h 518"/>
                  <a:gd name="T80" fmla="*/ 485 w 512"/>
                  <a:gd name="T81" fmla="*/ 11 h 518"/>
                  <a:gd name="T82" fmla="*/ 343 w 512"/>
                  <a:gd name="T83" fmla="*/ 60 h 518"/>
                  <a:gd name="T84" fmla="*/ 383 w 512"/>
                  <a:gd name="T85" fmla="*/ 96 h 518"/>
                  <a:gd name="T86" fmla="*/ 306 w 512"/>
                  <a:gd name="T87" fmla="*/ 180 h 518"/>
                  <a:gd name="T88" fmla="*/ 294 w 512"/>
                  <a:gd name="T89" fmla="*/ 178 h 518"/>
                  <a:gd name="T90" fmla="*/ 272 w 512"/>
                  <a:gd name="T91" fmla="*/ 185 h 518"/>
                  <a:gd name="T92" fmla="*/ 203 w 512"/>
                  <a:gd name="T93" fmla="*/ 143 h 518"/>
                  <a:gd name="T94" fmla="*/ 203 w 512"/>
                  <a:gd name="T95" fmla="*/ 141 h 518"/>
                  <a:gd name="T96" fmla="*/ 161 w 512"/>
                  <a:gd name="T97" fmla="*/ 99 h 518"/>
                  <a:gd name="T98" fmla="*/ 120 w 512"/>
                  <a:gd name="T99" fmla="*/ 141 h 518"/>
                  <a:gd name="T100" fmla="*/ 120 w 512"/>
                  <a:gd name="T101" fmla="*/ 141 h 518"/>
                  <a:gd name="T102" fmla="*/ 121 w 512"/>
                  <a:gd name="T103" fmla="*/ 153 h 518"/>
                  <a:gd name="T104" fmla="*/ 66 w 512"/>
                  <a:gd name="T105" fmla="*/ 205 h 518"/>
                  <a:gd name="T106" fmla="*/ 66 w 512"/>
                  <a:gd name="T107" fmla="*/ 255 h 518"/>
                  <a:gd name="T108" fmla="*/ 146 w 512"/>
                  <a:gd name="T109" fmla="*/ 181 h 518"/>
                  <a:gd name="T110" fmla="*/ 162 w 512"/>
                  <a:gd name="T111" fmla="*/ 184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12" h="518">
                    <a:moveTo>
                      <a:pt x="37" y="481"/>
                    </a:moveTo>
                    <a:cubicBezTo>
                      <a:pt x="37" y="480"/>
                      <a:pt x="37" y="480"/>
                      <a:pt x="37" y="480"/>
                    </a:cubicBezTo>
                    <a:cubicBezTo>
                      <a:pt x="36" y="480"/>
                      <a:pt x="36" y="480"/>
                      <a:pt x="36" y="48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512" y="518"/>
                      <a:pt x="512" y="518"/>
                      <a:pt x="512" y="518"/>
                    </a:cubicBezTo>
                    <a:cubicBezTo>
                      <a:pt x="512" y="481"/>
                      <a:pt x="512" y="481"/>
                      <a:pt x="512" y="481"/>
                    </a:cubicBezTo>
                    <a:cubicBezTo>
                      <a:pt x="37" y="481"/>
                      <a:pt x="37" y="481"/>
                      <a:pt x="37" y="481"/>
                    </a:cubicBezTo>
                    <a:close/>
                    <a:moveTo>
                      <a:pt x="162" y="335"/>
                    </a:moveTo>
                    <a:cubicBezTo>
                      <a:pt x="173" y="335"/>
                      <a:pt x="183" y="331"/>
                      <a:pt x="191" y="323"/>
                    </a:cubicBezTo>
                    <a:cubicBezTo>
                      <a:pt x="311" y="368"/>
                      <a:pt x="311" y="368"/>
                      <a:pt x="311" y="368"/>
                    </a:cubicBezTo>
                    <a:cubicBezTo>
                      <a:pt x="313" y="391"/>
                      <a:pt x="333" y="408"/>
                      <a:pt x="356" y="406"/>
                    </a:cubicBezTo>
                    <a:cubicBezTo>
                      <a:pt x="378" y="404"/>
                      <a:pt x="395" y="386"/>
                      <a:pt x="394" y="364"/>
                    </a:cubicBezTo>
                    <a:cubicBezTo>
                      <a:pt x="394" y="359"/>
                      <a:pt x="393" y="353"/>
                      <a:pt x="391" y="348"/>
                    </a:cubicBezTo>
                    <a:cubicBezTo>
                      <a:pt x="461" y="267"/>
                      <a:pt x="461" y="267"/>
                      <a:pt x="461" y="267"/>
                    </a:cubicBezTo>
                    <a:cubicBezTo>
                      <a:pt x="489" y="288"/>
                      <a:pt x="489" y="288"/>
                      <a:pt x="489" y="288"/>
                    </a:cubicBezTo>
                    <a:cubicBezTo>
                      <a:pt x="502" y="187"/>
                      <a:pt x="502" y="187"/>
                      <a:pt x="502" y="187"/>
                    </a:cubicBezTo>
                    <a:cubicBezTo>
                      <a:pt x="408" y="225"/>
                      <a:pt x="408" y="225"/>
                      <a:pt x="408" y="225"/>
                    </a:cubicBezTo>
                    <a:cubicBezTo>
                      <a:pt x="432" y="244"/>
                      <a:pt x="432" y="244"/>
                      <a:pt x="432" y="244"/>
                    </a:cubicBezTo>
                    <a:cubicBezTo>
                      <a:pt x="363" y="323"/>
                      <a:pt x="363" y="323"/>
                      <a:pt x="363" y="323"/>
                    </a:cubicBezTo>
                    <a:cubicBezTo>
                      <a:pt x="349" y="319"/>
                      <a:pt x="334" y="323"/>
                      <a:pt x="324" y="333"/>
                    </a:cubicBezTo>
                    <a:cubicBezTo>
                      <a:pt x="203" y="287"/>
                      <a:pt x="203" y="287"/>
                      <a:pt x="203" y="287"/>
                    </a:cubicBezTo>
                    <a:cubicBezTo>
                      <a:pt x="199" y="265"/>
                      <a:pt x="178" y="249"/>
                      <a:pt x="155" y="252"/>
                    </a:cubicBezTo>
                    <a:cubicBezTo>
                      <a:pt x="135" y="256"/>
                      <a:pt x="120" y="273"/>
                      <a:pt x="120" y="293"/>
                    </a:cubicBezTo>
                    <a:cubicBezTo>
                      <a:pt x="120" y="294"/>
                      <a:pt x="120" y="295"/>
                      <a:pt x="120" y="296"/>
                    </a:cubicBezTo>
                    <a:cubicBezTo>
                      <a:pt x="66" y="330"/>
                      <a:pt x="66" y="330"/>
                      <a:pt x="66" y="330"/>
                    </a:cubicBezTo>
                    <a:cubicBezTo>
                      <a:pt x="66" y="374"/>
                      <a:pt x="66" y="374"/>
                      <a:pt x="66" y="374"/>
                    </a:cubicBezTo>
                    <a:cubicBezTo>
                      <a:pt x="139" y="329"/>
                      <a:pt x="139" y="329"/>
                      <a:pt x="139" y="329"/>
                    </a:cubicBezTo>
                    <a:cubicBezTo>
                      <a:pt x="146" y="333"/>
                      <a:pt x="154" y="335"/>
                      <a:pt x="162" y="335"/>
                    </a:cubicBezTo>
                    <a:moveTo>
                      <a:pt x="162" y="184"/>
                    </a:moveTo>
                    <a:cubicBezTo>
                      <a:pt x="170" y="184"/>
                      <a:pt x="178" y="181"/>
                      <a:pt x="185" y="176"/>
                    </a:cubicBezTo>
                    <a:cubicBezTo>
                      <a:pt x="253" y="217"/>
                      <a:pt x="253" y="217"/>
                      <a:pt x="253" y="217"/>
                    </a:cubicBezTo>
                    <a:cubicBezTo>
                      <a:pt x="253" y="218"/>
                      <a:pt x="253" y="219"/>
                      <a:pt x="253" y="220"/>
                    </a:cubicBezTo>
                    <a:cubicBezTo>
                      <a:pt x="252" y="243"/>
                      <a:pt x="270" y="263"/>
                      <a:pt x="293" y="263"/>
                    </a:cubicBezTo>
                    <a:cubicBezTo>
                      <a:pt x="316" y="264"/>
                      <a:pt x="335" y="246"/>
                      <a:pt x="336" y="223"/>
                    </a:cubicBezTo>
                    <a:cubicBezTo>
                      <a:pt x="336" y="222"/>
                      <a:pt x="336" y="221"/>
                      <a:pt x="336" y="220"/>
                    </a:cubicBezTo>
                    <a:cubicBezTo>
                      <a:pt x="336" y="215"/>
                      <a:pt x="335" y="210"/>
                      <a:pt x="333" y="205"/>
                    </a:cubicBezTo>
                    <a:cubicBezTo>
                      <a:pt x="411" y="120"/>
                      <a:pt x="411" y="120"/>
                      <a:pt x="411" y="120"/>
                    </a:cubicBezTo>
                    <a:cubicBezTo>
                      <a:pt x="457" y="160"/>
                      <a:pt x="457" y="160"/>
                      <a:pt x="457" y="160"/>
                    </a:cubicBezTo>
                    <a:cubicBezTo>
                      <a:pt x="485" y="11"/>
                      <a:pt x="485" y="11"/>
                      <a:pt x="485" y="11"/>
                    </a:cubicBezTo>
                    <a:cubicBezTo>
                      <a:pt x="343" y="60"/>
                      <a:pt x="343" y="60"/>
                      <a:pt x="343" y="60"/>
                    </a:cubicBezTo>
                    <a:cubicBezTo>
                      <a:pt x="383" y="96"/>
                      <a:pt x="383" y="96"/>
                      <a:pt x="383" y="96"/>
                    </a:cubicBezTo>
                    <a:cubicBezTo>
                      <a:pt x="306" y="180"/>
                      <a:pt x="306" y="180"/>
                      <a:pt x="306" y="180"/>
                    </a:cubicBezTo>
                    <a:cubicBezTo>
                      <a:pt x="302" y="179"/>
                      <a:pt x="298" y="178"/>
                      <a:pt x="294" y="178"/>
                    </a:cubicBezTo>
                    <a:cubicBezTo>
                      <a:pt x="286" y="178"/>
                      <a:pt x="278" y="180"/>
                      <a:pt x="272" y="185"/>
                    </a:cubicBezTo>
                    <a:cubicBezTo>
                      <a:pt x="203" y="143"/>
                      <a:pt x="203" y="143"/>
                      <a:pt x="203" y="143"/>
                    </a:cubicBezTo>
                    <a:cubicBezTo>
                      <a:pt x="203" y="143"/>
                      <a:pt x="203" y="142"/>
                      <a:pt x="203" y="141"/>
                    </a:cubicBezTo>
                    <a:cubicBezTo>
                      <a:pt x="203" y="118"/>
                      <a:pt x="185" y="99"/>
                      <a:pt x="161" y="99"/>
                    </a:cubicBezTo>
                    <a:cubicBezTo>
                      <a:pt x="138" y="99"/>
                      <a:pt x="120" y="118"/>
                      <a:pt x="120" y="141"/>
                    </a:cubicBezTo>
                    <a:cubicBezTo>
                      <a:pt x="120" y="141"/>
                      <a:pt x="120" y="141"/>
                      <a:pt x="120" y="141"/>
                    </a:cubicBezTo>
                    <a:cubicBezTo>
                      <a:pt x="120" y="145"/>
                      <a:pt x="120" y="149"/>
                      <a:pt x="121" y="153"/>
                    </a:cubicBezTo>
                    <a:cubicBezTo>
                      <a:pt x="66" y="205"/>
                      <a:pt x="66" y="205"/>
                      <a:pt x="66" y="205"/>
                    </a:cubicBezTo>
                    <a:cubicBezTo>
                      <a:pt x="66" y="255"/>
                      <a:pt x="66" y="255"/>
                      <a:pt x="66" y="255"/>
                    </a:cubicBezTo>
                    <a:cubicBezTo>
                      <a:pt x="146" y="181"/>
                      <a:pt x="146" y="181"/>
                      <a:pt x="146" y="181"/>
                    </a:cubicBezTo>
                    <a:cubicBezTo>
                      <a:pt x="151" y="183"/>
                      <a:pt x="156" y="184"/>
                      <a:pt x="162" y="184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80" name="Gruppe 27"/>
          <p:cNvGrpSpPr/>
          <p:nvPr/>
        </p:nvGrpSpPr>
        <p:grpSpPr>
          <a:xfrm>
            <a:off x="1351180" y="4524936"/>
            <a:ext cx="1336910" cy="1811336"/>
            <a:chOff x="12654286" y="4850298"/>
            <a:chExt cx="2674612" cy="3622671"/>
          </a:xfrm>
        </p:grpSpPr>
        <p:sp>
          <p:nvSpPr>
            <p:cNvPr id="681" name="Rektangel 15"/>
            <p:cNvSpPr/>
            <p:nvPr/>
          </p:nvSpPr>
          <p:spPr>
            <a:xfrm>
              <a:off x="13009503" y="7795861"/>
              <a:ext cx="1964196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0" i="0" u="none" strike="noStrike" kern="1200" cap="none" spc="0" normalizeH="0" baseline="0" noProof="0">
                  <a:ln>
                    <a:noFill/>
                  </a:ln>
                  <a:solidFill>
                    <a:srgbClr val="003C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Grønnere</a:t>
              </a:r>
            </a:p>
          </p:txBody>
        </p:sp>
        <p:grpSp>
          <p:nvGrpSpPr>
            <p:cNvPr id="682" name="Gruppe 23"/>
            <p:cNvGrpSpPr/>
            <p:nvPr/>
          </p:nvGrpSpPr>
          <p:grpSpPr>
            <a:xfrm>
              <a:off x="12654286" y="4850298"/>
              <a:ext cx="2674612" cy="2674612"/>
              <a:chOff x="12654286" y="4850298"/>
              <a:chExt cx="2674612" cy="2674612"/>
            </a:xfrm>
          </p:grpSpPr>
          <p:sp>
            <p:nvSpPr>
              <p:cNvPr id="683" name="Ellipse 9"/>
              <p:cNvSpPr/>
              <p:nvPr/>
            </p:nvSpPr>
            <p:spPr>
              <a:xfrm>
                <a:off x="12654286" y="4850298"/>
                <a:ext cx="2674612" cy="2674612"/>
              </a:xfrm>
              <a:prstGeom prst="ellipse">
                <a:avLst/>
              </a:prstGeom>
              <a:noFill/>
              <a:ln w="25400">
                <a:solidFill>
                  <a:schemeClr val="accent4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84" name="Group 17"/>
              <p:cNvGrpSpPr>
                <a:grpSpLocks noChangeAspect="1"/>
              </p:cNvGrpSpPr>
              <p:nvPr/>
            </p:nvGrpSpPr>
            <p:grpSpPr bwMode="auto">
              <a:xfrm>
                <a:off x="13464432" y="5606590"/>
                <a:ext cx="1133834" cy="1132140"/>
                <a:chOff x="5148" y="7010"/>
                <a:chExt cx="1339" cy="1337"/>
              </a:xfrm>
              <a:solidFill>
                <a:schemeClr val="tx1"/>
              </a:solidFill>
            </p:grpSpPr>
            <p:sp>
              <p:nvSpPr>
                <p:cNvPr id="685" name="Freeform 18"/>
                <p:cNvSpPr>
                  <a:spLocks/>
                </p:cNvSpPr>
                <p:nvPr/>
              </p:nvSpPr>
              <p:spPr bwMode="auto">
                <a:xfrm>
                  <a:off x="5148" y="7563"/>
                  <a:ext cx="1306" cy="784"/>
                </a:xfrm>
                <a:custGeom>
                  <a:avLst/>
                  <a:gdLst>
                    <a:gd name="T0" fmla="*/ 421 w 550"/>
                    <a:gd name="T1" fmla="*/ 249 h 330"/>
                    <a:gd name="T2" fmla="*/ 382 w 550"/>
                    <a:gd name="T3" fmla="*/ 254 h 330"/>
                    <a:gd name="T4" fmla="*/ 281 w 550"/>
                    <a:gd name="T5" fmla="*/ 192 h 330"/>
                    <a:gd name="T6" fmla="*/ 265 w 550"/>
                    <a:gd name="T7" fmla="*/ 192 h 330"/>
                    <a:gd name="T8" fmla="*/ 267 w 550"/>
                    <a:gd name="T9" fmla="*/ 138 h 330"/>
                    <a:gd name="T10" fmla="*/ 364 w 550"/>
                    <a:gd name="T11" fmla="*/ 81 h 330"/>
                    <a:gd name="T12" fmla="*/ 363 w 550"/>
                    <a:gd name="T13" fmla="*/ 78 h 330"/>
                    <a:gd name="T14" fmla="*/ 359 w 550"/>
                    <a:gd name="T15" fmla="*/ 58 h 330"/>
                    <a:gd name="T16" fmla="*/ 270 w 550"/>
                    <a:gd name="T17" fmla="*/ 106 h 330"/>
                    <a:gd name="T18" fmla="*/ 282 w 550"/>
                    <a:gd name="T19" fmla="*/ 6 h 330"/>
                    <a:gd name="T20" fmla="*/ 266 w 550"/>
                    <a:gd name="T21" fmla="*/ 3 h 330"/>
                    <a:gd name="T22" fmla="*/ 259 w 550"/>
                    <a:gd name="T23" fmla="*/ 0 h 330"/>
                    <a:gd name="T24" fmla="*/ 245 w 550"/>
                    <a:gd name="T25" fmla="*/ 120 h 330"/>
                    <a:gd name="T26" fmla="*/ 189 w 550"/>
                    <a:gd name="T27" fmla="*/ 63 h 330"/>
                    <a:gd name="T28" fmla="*/ 175 w 550"/>
                    <a:gd name="T29" fmla="*/ 82 h 330"/>
                    <a:gd name="T30" fmla="*/ 242 w 550"/>
                    <a:gd name="T31" fmla="*/ 159 h 330"/>
                    <a:gd name="T32" fmla="*/ 241 w 550"/>
                    <a:gd name="T33" fmla="*/ 191 h 330"/>
                    <a:gd name="T34" fmla="*/ 232 w 550"/>
                    <a:gd name="T35" fmla="*/ 191 h 330"/>
                    <a:gd name="T36" fmla="*/ 131 w 550"/>
                    <a:gd name="T37" fmla="*/ 251 h 330"/>
                    <a:gd name="T38" fmla="*/ 90 w 550"/>
                    <a:gd name="T39" fmla="*/ 242 h 330"/>
                    <a:gd name="T40" fmla="*/ 0 w 550"/>
                    <a:gd name="T41" fmla="*/ 325 h 330"/>
                    <a:gd name="T42" fmla="*/ 0 w 550"/>
                    <a:gd name="T43" fmla="*/ 330 h 330"/>
                    <a:gd name="T44" fmla="*/ 550 w 550"/>
                    <a:gd name="T45" fmla="*/ 330 h 330"/>
                    <a:gd name="T46" fmla="*/ 421 w 550"/>
                    <a:gd name="T47" fmla="*/ 249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50" h="330">
                      <a:moveTo>
                        <a:pt x="421" y="249"/>
                      </a:moveTo>
                      <a:cubicBezTo>
                        <a:pt x="408" y="249"/>
                        <a:pt x="395" y="250"/>
                        <a:pt x="382" y="254"/>
                      </a:cubicBezTo>
                      <a:cubicBezTo>
                        <a:pt x="358" y="220"/>
                        <a:pt x="322" y="198"/>
                        <a:pt x="281" y="192"/>
                      </a:cubicBezTo>
                      <a:cubicBezTo>
                        <a:pt x="265" y="192"/>
                        <a:pt x="265" y="192"/>
                        <a:pt x="265" y="192"/>
                      </a:cubicBezTo>
                      <a:cubicBezTo>
                        <a:pt x="265" y="177"/>
                        <a:pt x="266" y="158"/>
                        <a:pt x="267" y="138"/>
                      </a:cubicBezTo>
                      <a:cubicBezTo>
                        <a:pt x="296" y="113"/>
                        <a:pt x="329" y="94"/>
                        <a:pt x="364" y="81"/>
                      </a:cubicBezTo>
                      <a:cubicBezTo>
                        <a:pt x="364" y="80"/>
                        <a:pt x="364" y="79"/>
                        <a:pt x="363" y="78"/>
                      </a:cubicBezTo>
                      <a:cubicBezTo>
                        <a:pt x="361" y="72"/>
                        <a:pt x="360" y="65"/>
                        <a:pt x="359" y="58"/>
                      </a:cubicBezTo>
                      <a:cubicBezTo>
                        <a:pt x="327" y="70"/>
                        <a:pt x="297" y="86"/>
                        <a:pt x="270" y="106"/>
                      </a:cubicBezTo>
                      <a:cubicBezTo>
                        <a:pt x="272" y="75"/>
                        <a:pt x="276" y="40"/>
                        <a:pt x="282" y="6"/>
                      </a:cubicBezTo>
                      <a:cubicBezTo>
                        <a:pt x="277" y="6"/>
                        <a:pt x="271" y="4"/>
                        <a:pt x="266" y="3"/>
                      </a:cubicBezTo>
                      <a:cubicBezTo>
                        <a:pt x="263" y="2"/>
                        <a:pt x="261" y="1"/>
                        <a:pt x="259" y="0"/>
                      </a:cubicBezTo>
                      <a:cubicBezTo>
                        <a:pt x="252" y="42"/>
                        <a:pt x="247" y="84"/>
                        <a:pt x="245" y="120"/>
                      </a:cubicBezTo>
                      <a:cubicBezTo>
                        <a:pt x="233" y="105"/>
                        <a:pt x="217" y="87"/>
                        <a:pt x="189" y="63"/>
                      </a:cubicBezTo>
                      <a:cubicBezTo>
                        <a:pt x="185" y="70"/>
                        <a:pt x="180" y="76"/>
                        <a:pt x="175" y="82"/>
                      </a:cubicBezTo>
                      <a:cubicBezTo>
                        <a:pt x="215" y="117"/>
                        <a:pt x="232" y="141"/>
                        <a:pt x="242" y="159"/>
                      </a:cubicBezTo>
                      <a:cubicBezTo>
                        <a:pt x="242" y="171"/>
                        <a:pt x="241" y="182"/>
                        <a:pt x="241" y="191"/>
                      </a:cubicBezTo>
                      <a:cubicBezTo>
                        <a:pt x="232" y="191"/>
                        <a:pt x="232" y="191"/>
                        <a:pt x="232" y="191"/>
                      </a:cubicBezTo>
                      <a:cubicBezTo>
                        <a:pt x="192" y="197"/>
                        <a:pt x="155" y="218"/>
                        <a:pt x="131" y="251"/>
                      </a:cubicBezTo>
                      <a:cubicBezTo>
                        <a:pt x="118" y="245"/>
                        <a:pt x="104" y="242"/>
                        <a:pt x="90" y="242"/>
                      </a:cubicBezTo>
                      <a:cubicBezTo>
                        <a:pt x="40" y="242"/>
                        <a:pt x="0" y="279"/>
                        <a:pt x="0" y="325"/>
                      </a:cubicBezTo>
                      <a:cubicBezTo>
                        <a:pt x="0" y="327"/>
                        <a:pt x="0" y="328"/>
                        <a:pt x="0" y="330"/>
                      </a:cubicBezTo>
                      <a:cubicBezTo>
                        <a:pt x="550" y="330"/>
                        <a:pt x="550" y="330"/>
                        <a:pt x="550" y="330"/>
                      </a:cubicBezTo>
                      <a:cubicBezTo>
                        <a:pt x="529" y="282"/>
                        <a:pt x="479" y="249"/>
                        <a:pt x="421" y="2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6" name="Freeform 19"/>
                <p:cNvSpPr>
                  <a:spLocks/>
                </p:cNvSpPr>
                <p:nvPr/>
              </p:nvSpPr>
              <p:spPr bwMode="auto">
                <a:xfrm>
                  <a:off x="5599" y="7010"/>
                  <a:ext cx="492" cy="579"/>
                </a:xfrm>
                <a:custGeom>
                  <a:avLst/>
                  <a:gdLst>
                    <a:gd name="T0" fmla="*/ 114 w 207"/>
                    <a:gd name="T1" fmla="*/ 112 h 244"/>
                    <a:gd name="T2" fmla="*/ 121 w 207"/>
                    <a:gd name="T3" fmla="*/ 127 h 244"/>
                    <a:gd name="T4" fmla="*/ 92 w 207"/>
                    <a:gd name="T5" fmla="*/ 239 h 244"/>
                    <a:gd name="T6" fmla="*/ 192 w 207"/>
                    <a:gd name="T7" fmla="*/ 174 h 244"/>
                    <a:gd name="T8" fmla="*/ 147 w 207"/>
                    <a:gd name="T9" fmla="*/ 5 h 244"/>
                    <a:gd name="T10" fmla="*/ 15 w 207"/>
                    <a:gd name="T11" fmla="*/ 119 h 244"/>
                    <a:gd name="T12" fmla="*/ 69 w 207"/>
                    <a:gd name="T13" fmla="*/ 233 h 244"/>
                    <a:gd name="T14" fmla="*/ 99 w 207"/>
                    <a:gd name="T15" fmla="*/ 118 h 244"/>
                    <a:gd name="T16" fmla="*/ 114 w 207"/>
                    <a:gd name="T17" fmla="*/ 112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7" h="244">
                      <a:moveTo>
                        <a:pt x="114" y="112"/>
                      </a:moveTo>
                      <a:cubicBezTo>
                        <a:pt x="120" y="114"/>
                        <a:pt x="123" y="121"/>
                        <a:pt x="121" y="127"/>
                      </a:cubicBezTo>
                      <a:cubicBezTo>
                        <a:pt x="108" y="159"/>
                        <a:pt x="99" y="199"/>
                        <a:pt x="92" y="239"/>
                      </a:cubicBezTo>
                      <a:cubicBezTo>
                        <a:pt x="136" y="244"/>
                        <a:pt x="179" y="217"/>
                        <a:pt x="192" y="174"/>
                      </a:cubicBezTo>
                      <a:cubicBezTo>
                        <a:pt x="207" y="125"/>
                        <a:pt x="168" y="12"/>
                        <a:pt x="147" y="5"/>
                      </a:cubicBezTo>
                      <a:cubicBezTo>
                        <a:pt x="130" y="0"/>
                        <a:pt x="30" y="70"/>
                        <a:pt x="15" y="119"/>
                      </a:cubicBezTo>
                      <a:cubicBezTo>
                        <a:pt x="0" y="166"/>
                        <a:pt x="24" y="215"/>
                        <a:pt x="69" y="233"/>
                      </a:cubicBezTo>
                      <a:cubicBezTo>
                        <a:pt x="76" y="192"/>
                        <a:pt x="86" y="152"/>
                        <a:pt x="99" y="118"/>
                      </a:cubicBezTo>
                      <a:cubicBezTo>
                        <a:pt x="102" y="112"/>
                        <a:pt x="108" y="109"/>
                        <a:pt x="114" y="1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7" name="Freeform 20"/>
                <p:cNvSpPr>
                  <a:spLocks/>
                </p:cNvSpPr>
                <p:nvPr/>
              </p:nvSpPr>
              <p:spPr bwMode="auto">
                <a:xfrm>
                  <a:off x="5994" y="7473"/>
                  <a:ext cx="493" cy="425"/>
                </a:xfrm>
                <a:custGeom>
                  <a:avLst/>
                  <a:gdLst>
                    <a:gd name="T0" fmla="*/ 97 w 208"/>
                    <a:gd name="T1" fmla="*/ 84 h 179"/>
                    <a:gd name="T2" fmla="*/ 87 w 208"/>
                    <a:gd name="T3" fmla="*/ 98 h 179"/>
                    <a:gd name="T4" fmla="*/ 8 w 208"/>
                    <a:gd name="T5" fmla="*/ 119 h 179"/>
                    <a:gd name="T6" fmla="*/ 109 w 208"/>
                    <a:gd name="T7" fmla="*/ 164 h 179"/>
                    <a:gd name="T8" fmla="*/ 202 w 208"/>
                    <a:gd name="T9" fmla="*/ 47 h 179"/>
                    <a:gd name="T10" fmla="*/ 56 w 208"/>
                    <a:gd name="T11" fmla="*/ 15 h 179"/>
                    <a:gd name="T12" fmla="*/ 3 w 208"/>
                    <a:gd name="T13" fmla="*/ 96 h 179"/>
                    <a:gd name="T14" fmla="*/ 83 w 208"/>
                    <a:gd name="T15" fmla="*/ 75 h 179"/>
                    <a:gd name="T16" fmla="*/ 97 w 208"/>
                    <a:gd name="T17" fmla="*/ 84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8" h="179">
                      <a:moveTo>
                        <a:pt x="97" y="84"/>
                      </a:moveTo>
                      <a:cubicBezTo>
                        <a:pt x="98" y="91"/>
                        <a:pt x="94" y="97"/>
                        <a:pt x="87" y="98"/>
                      </a:cubicBezTo>
                      <a:cubicBezTo>
                        <a:pt x="60" y="102"/>
                        <a:pt x="34" y="110"/>
                        <a:pt x="8" y="119"/>
                      </a:cubicBezTo>
                      <a:cubicBezTo>
                        <a:pt x="24" y="159"/>
                        <a:pt x="69" y="179"/>
                        <a:pt x="109" y="164"/>
                      </a:cubicBezTo>
                      <a:cubicBezTo>
                        <a:pt x="150" y="150"/>
                        <a:pt x="208" y="64"/>
                        <a:pt x="202" y="47"/>
                      </a:cubicBezTo>
                      <a:cubicBezTo>
                        <a:pt x="196" y="32"/>
                        <a:pt x="97" y="0"/>
                        <a:pt x="56" y="15"/>
                      </a:cubicBezTo>
                      <a:cubicBezTo>
                        <a:pt x="22" y="27"/>
                        <a:pt x="0" y="60"/>
                        <a:pt x="3" y="96"/>
                      </a:cubicBezTo>
                      <a:cubicBezTo>
                        <a:pt x="29" y="86"/>
                        <a:pt x="56" y="79"/>
                        <a:pt x="83" y="75"/>
                      </a:cubicBezTo>
                      <a:cubicBezTo>
                        <a:pt x="90" y="74"/>
                        <a:pt x="96" y="78"/>
                        <a:pt x="97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8" name="Freeform 21"/>
                <p:cNvSpPr>
                  <a:spLocks/>
                </p:cNvSpPr>
                <p:nvPr/>
              </p:nvSpPr>
              <p:spPr bwMode="auto">
                <a:xfrm>
                  <a:off x="5174" y="7397"/>
                  <a:ext cx="471" cy="427"/>
                </a:xfrm>
                <a:custGeom>
                  <a:avLst/>
                  <a:gdLst>
                    <a:gd name="T0" fmla="*/ 94 w 198"/>
                    <a:gd name="T1" fmla="*/ 83 h 180"/>
                    <a:gd name="T2" fmla="*/ 111 w 198"/>
                    <a:gd name="T3" fmla="*/ 80 h 180"/>
                    <a:gd name="T4" fmla="*/ 178 w 198"/>
                    <a:gd name="T5" fmla="*/ 133 h 180"/>
                    <a:gd name="T6" fmla="*/ 159 w 198"/>
                    <a:gd name="T7" fmla="*/ 31 h 180"/>
                    <a:gd name="T8" fmla="*/ 10 w 198"/>
                    <a:gd name="T9" fmla="*/ 15 h 180"/>
                    <a:gd name="T10" fmla="*/ 60 w 198"/>
                    <a:gd name="T11" fmla="*/ 156 h 180"/>
                    <a:gd name="T12" fmla="*/ 164 w 198"/>
                    <a:gd name="T13" fmla="*/ 151 h 180"/>
                    <a:gd name="T14" fmla="*/ 97 w 198"/>
                    <a:gd name="T15" fmla="*/ 99 h 180"/>
                    <a:gd name="T16" fmla="*/ 94 w 198"/>
                    <a:gd name="T17" fmla="*/ 83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8" h="180">
                      <a:moveTo>
                        <a:pt x="94" y="83"/>
                      </a:moveTo>
                      <a:cubicBezTo>
                        <a:pt x="98" y="78"/>
                        <a:pt x="105" y="76"/>
                        <a:pt x="111" y="80"/>
                      </a:cubicBezTo>
                      <a:cubicBezTo>
                        <a:pt x="138" y="100"/>
                        <a:pt x="160" y="117"/>
                        <a:pt x="178" y="133"/>
                      </a:cubicBezTo>
                      <a:cubicBezTo>
                        <a:pt x="198" y="99"/>
                        <a:pt x="189" y="56"/>
                        <a:pt x="159" y="31"/>
                      </a:cubicBezTo>
                      <a:cubicBezTo>
                        <a:pt x="124" y="4"/>
                        <a:pt x="22" y="0"/>
                        <a:pt x="10" y="15"/>
                      </a:cubicBezTo>
                      <a:cubicBezTo>
                        <a:pt x="0" y="27"/>
                        <a:pt x="25" y="128"/>
                        <a:pt x="60" y="156"/>
                      </a:cubicBezTo>
                      <a:cubicBezTo>
                        <a:pt x="91" y="180"/>
                        <a:pt x="135" y="178"/>
                        <a:pt x="164" y="151"/>
                      </a:cubicBezTo>
                      <a:cubicBezTo>
                        <a:pt x="146" y="136"/>
                        <a:pt x="124" y="119"/>
                        <a:pt x="97" y="99"/>
                      </a:cubicBezTo>
                      <a:cubicBezTo>
                        <a:pt x="92" y="95"/>
                        <a:pt x="90" y="88"/>
                        <a:pt x="94" y="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89" name="Gruppe 18"/>
          <p:cNvGrpSpPr/>
          <p:nvPr/>
        </p:nvGrpSpPr>
        <p:grpSpPr>
          <a:xfrm>
            <a:off x="3233618" y="4524936"/>
            <a:ext cx="1336910" cy="1811336"/>
            <a:chOff x="5481009" y="4850300"/>
            <a:chExt cx="2674612" cy="3622670"/>
          </a:xfrm>
        </p:grpSpPr>
        <p:sp>
          <p:nvSpPr>
            <p:cNvPr id="690" name="Rektangel 13"/>
            <p:cNvSpPr/>
            <p:nvPr/>
          </p:nvSpPr>
          <p:spPr>
            <a:xfrm>
              <a:off x="5863866" y="7795862"/>
              <a:ext cx="190890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0" i="0" u="none" strike="noStrike" kern="1200" cap="none" spc="0" normalizeH="0" baseline="0" noProof="0">
                  <a:ln>
                    <a:noFill/>
                  </a:ln>
                  <a:solidFill>
                    <a:srgbClr val="003C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Smartere</a:t>
              </a:r>
            </a:p>
          </p:txBody>
        </p:sp>
        <p:grpSp>
          <p:nvGrpSpPr>
            <p:cNvPr id="691" name="Gruppe 6"/>
            <p:cNvGrpSpPr/>
            <p:nvPr/>
          </p:nvGrpSpPr>
          <p:grpSpPr>
            <a:xfrm>
              <a:off x="5481009" y="4850300"/>
              <a:ext cx="2674612" cy="2674612"/>
              <a:chOff x="5481009" y="4850300"/>
              <a:chExt cx="2674612" cy="2674612"/>
            </a:xfrm>
          </p:grpSpPr>
          <p:grpSp>
            <p:nvGrpSpPr>
              <p:cNvPr id="692" name="Group 691"/>
              <p:cNvGrpSpPr>
                <a:grpSpLocks noChangeAspect="1"/>
              </p:cNvGrpSpPr>
              <p:nvPr/>
            </p:nvGrpSpPr>
            <p:grpSpPr bwMode="auto">
              <a:xfrm>
                <a:off x="6467611" y="5576843"/>
                <a:ext cx="689472" cy="1221522"/>
                <a:chOff x="1763" y="3257"/>
                <a:chExt cx="692" cy="1226"/>
              </a:xfrm>
              <a:solidFill>
                <a:schemeClr val="tx1"/>
              </a:solidFill>
            </p:grpSpPr>
            <p:sp>
              <p:nvSpPr>
                <p:cNvPr id="694" name="Freeform 5"/>
                <p:cNvSpPr>
                  <a:spLocks/>
                </p:cNvSpPr>
                <p:nvPr/>
              </p:nvSpPr>
              <p:spPr bwMode="auto">
                <a:xfrm>
                  <a:off x="1763" y="3257"/>
                  <a:ext cx="692" cy="976"/>
                </a:xfrm>
                <a:custGeom>
                  <a:avLst/>
                  <a:gdLst>
                    <a:gd name="T0" fmla="*/ 290 w 290"/>
                    <a:gd name="T1" fmla="*/ 158 h 411"/>
                    <a:gd name="T2" fmla="*/ 273 w 290"/>
                    <a:gd name="T3" fmla="*/ 215 h 411"/>
                    <a:gd name="T4" fmla="*/ 218 w 290"/>
                    <a:gd name="T5" fmla="*/ 375 h 411"/>
                    <a:gd name="T6" fmla="*/ 216 w 290"/>
                    <a:gd name="T7" fmla="*/ 393 h 411"/>
                    <a:gd name="T8" fmla="*/ 197 w 290"/>
                    <a:gd name="T9" fmla="*/ 411 h 411"/>
                    <a:gd name="T10" fmla="*/ 93 w 290"/>
                    <a:gd name="T11" fmla="*/ 411 h 411"/>
                    <a:gd name="T12" fmla="*/ 74 w 290"/>
                    <a:gd name="T13" fmla="*/ 393 h 411"/>
                    <a:gd name="T14" fmla="*/ 72 w 290"/>
                    <a:gd name="T15" fmla="*/ 375 h 411"/>
                    <a:gd name="T16" fmla="*/ 18 w 290"/>
                    <a:gd name="T17" fmla="*/ 215 h 411"/>
                    <a:gd name="T18" fmla="*/ 0 w 290"/>
                    <a:gd name="T19" fmla="*/ 158 h 411"/>
                    <a:gd name="T20" fmla="*/ 0 w 290"/>
                    <a:gd name="T21" fmla="*/ 145 h 411"/>
                    <a:gd name="T22" fmla="*/ 145 w 290"/>
                    <a:gd name="T23" fmla="*/ 0 h 411"/>
                    <a:gd name="T24" fmla="*/ 290 w 290"/>
                    <a:gd name="T25" fmla="*/ 145 h 411"/>
                    <a:gd name="T26" fmla="*/ 290 w 290"/>
                    <a:gd name="T27" fmla="*/ 15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0" h="411">
                      <a:moveTo>
                        <a:pt x="290" y="158"/>
                      </a:moveTo>
                      <a:cubicBezTo>
                        <a:pt x="288" y="178"/>
                        <a:pt x="282" y="197"/>
                        <a:pt x="273" y="215"/>
                      </a:cubicBezTo>
                      <a:cubicBezTo>
                        <a:pt x="272" y="216"/>
                        <a:pt x="218" y="314"/>
                        <a:pt x="218" y="375"/>
                      </a:cubicBezTo>
                      <a:cubicBezTo>
                        <a:pt x="216" y="393"/>
                        <a:pt x="216" y="393"/>
                        <a:pt x="216" y="393"/>
                      </a:cubicBezTo>
                      <a:cubicBezTo>
                        <a:pt x="213" y="405"/>
                        <a:pt x="207" y="411"/>
                        <a:pt x="197" y="411"/>
                      </a:cubicBezTo>
                      <a:cubicBezTo>
                        <a:pt x="93" y="411"/>
                        <a:pt x="93" y="411"/>
                        <a:pt x="93" y="411"/>
                      </a:cubicBezTo>
                      <a:cubicBezTo>
                        <a:pt x="83" y="411"/>
                        <a:pt x="77" y="405"/>
                        <a:pt x="74" y="393"/>
                      </a:cubicBezTo>
                      <a:cubicBezTo>
                        <a:pt x="72" y="375"/>
                        <a:pt x="72" y="375"/>
                        <a:pt x="72" y="375"/>
                      </a:cubicBezTo>
                      <a:cubicBezTo>
                        <a:pt x="72" y="314"/>
                        <a:pt x="18" y="216"/>
                        <a:pt x="18" y="215"/>
                      </a:cubicBezTo>
                      <a:cubicBezTo>
                        <a:pt x="8" y="198"/>
                        <a:pt x="2" y="178"/>
                        <a:pt x="0" y="158"/>
                      </a:cubicBezTo>
                      <a:cubicBezTo>
                        <a:pt x="0" y="145"/>
                        <a:pt x="0" y="145"/>
                        <a:pt x="0" y="145"/>
                      </a:cubicBezTo>
                      <a:cubicBezTo>
                        <a:pt x="0" y="65"/>
                        <a:pt x="65" y="0"/>
                        <a:pt x="145" y="0"/>
                      </a:cubicBezTo>
                      <a:cubicBezTo>
                        <a:pt x="225" y="0"/>
                        <a:pt x="290" y="65"/>
                        <a:pt x="290" y="145"/>
                      </a:cubicBezTo>
                      <a:lnTo>
                        <a:pt x="290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5" name="Freeform 6"/>
                <p:cNvSpPr>
                  <a:spLocks/>
                </p:cNvSpPr>
                <p:nvPr/>
              </p:nvSpPr>
              <p:spPr bwMode="auto">
                <a:xfrm>
                  <a:off x="1968" y="4295"/>
                  <a:ext cx="281" cy="88"/>
                </a:xfrm>
                <a:custGeom>
                  <a:avLst/>
                  <a:gdLst>
                    <a:gd name="T0" fmla="*/ 0 w 281"/>
                    <a:gd name="T1" fmla="*/ 88 h 88"/>
                    <a:gd name="T2" fmla="*/ 0 w 281"/>
                    <a:gd name="T3" fmla="*/ 0 h 88"/>
                    <a:gd name="T4" fmla="*/ 281 w 281"/>
                    <a:gd name="T5" fmla="*/ 0 h 88"/>
                    <a:gd name="T6" fmla="*/ 281 w 281"/>
                    <a:gd name="T7" fmla="*/ 88 h 88"/>
                    <a:gd name="T8" fmla="*/ 0 w 281"/>
                    <a:gd name="T9" fmla="*/ 88 h 88"/>
                    <a:gd name="T10" fmla="*/ 0 w 281"/>
                    <a:gd name="T11" fmla="*/ 8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81" h="88">
                      <a:moveTo>
                        <a:pt x="0" y="88"/>
                      </a:moveTo>
                      <a:lnTo>
                        <a:pt x="0" y="0"/>
                      </a:lnTo>
                      <a:lnTo>
                        <a:pt x="281" y="0"/>
                      </a:lnTo>
                      <a:lnTo>
                        <a:pt x="281" y="88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6" name="Freeform 7"/>
                <p:cNvSpPr>
                  <a:spLocks/>
                </p:cNvSpPr>
                <p:nvPr/>
              </p:nvSpPr>
              <p:spPr bwMode="auto">
                <a:xfrm>
                  <a:off x="2030" y="4433"/>
                  <a:ext cx="157" cy="50"/>
                </a:xfrm>
                <a:custGeom>
                  <a:avLst/>
                  <a:gdLst>
                    <a:gd name="T0" fmla="*/ 0 w 157"/>
                    <a:gd name="T1" fmla="*/ 50 h 50"/>
                    <a:gd name="T2" fmla="*/ 0 w 157"/>
                    <a:gd name="T3" fmla="*/ 0 h 50"/>
                    <a:gd name="T4" fmla="*/ 157 w 157"/>
                    <a:gd name="T5" fmla="*/ 0 h 50"/>
                    <a:gd name="T6" fmla="*/ 157 w 157"/>
                    <a:gd name="T7" fmla="*/ 50 h 50"/>
                    <a:gd name="T8" fmla="*/ 0 w 157"/>
                    <a:gd name="T9" fmla="*/ 50 h 50"/>
                    <a:gd name="T10" fmla="*/ 0 w 157"/>
                    <a:gd name="T11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7" h="50">
                      <a:moveTo>
                        <a:pt x="0" y="50"/>
                      </a:moveTo>
                      <a:lnTo>
                        <a:pt x="0" y="0"/>
                      </a:lnTo>
                      <a:lnTo>
                        <a:pt x="157" y="0"/>
                      </a:lnTo>
                      <a:lnTo>
                        <a:pt x="157" y="50"/>
                      </a:lnTo>
                      <a:lnTo>
                        <a:pt x="0" y="50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3" name="Ellipse 7"/>
              <p:cNvSpPr/>
              <p:nvPr/>
            </p:nvSpPr>
            <p:spPr>
              <a:xfrm>
                <a:off x="5481009" y="4850300"/>
                <a:ext cx="2674612" cy="2674612"/>
              </a:xfrm>
              <a:prstGeom prst="ellipse">
                <a:avLst/>
              </a:prstGeom>
              <a:noFill/>
              <a:ln w="25400">
                <a:solidFill>
                  <a:srgbClr val="FF86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97" name="Gruppe 20"/>
          <p:cNvGrpSpPr/>
          <p:nvPr/>
        </p:nvGrpSpPr>
        <p:grpSpPr>
          <a:xfrm>
            <a:off x="4999395" y="4524936"/>
            <a:ext cx="1570238" cy="1811336"/>
            <a:chOff x="8834256" y="4850300"/>
            <a:chExt cx="3141406" cy="3622671"/>
          </a:xfrm>
        </p:grpSpPr>
        <p:sp>
          <p:nvSpPr>
            <p:cNvPr id="698" name="Rektangel 14"/>
            <p:cNvSpPr/>
            <p:nvPr/>
          </p:nvSpPr>
          <p:spPr>
            <a:xfrm>
              <a:off x="8834256" y="7795863"/>
              <a:ext cx="3141406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0" i="0" u="none" strike="noStrike" kern="1200" cap="none" spc="0" normalizeH="0" baseline="0" noProof="0">
                  <a:ln>
                    <a:noFill/>
                  </a:ln>
                  <a:solidFill>
                    <a:srgbClr val="003C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 nyskapende</a:t>
              </a:r>
            </a:p>
          </p:txBody>
        </p:sp>
        <p:sp>
          <p:nvSpPr>
            <p:cNvPr id="699" name="Ellipse 8"/>
            <p:cNvSpPr/>
            <p:nvPr/>
          </p:nvSpPr>
          <p:spPr>
            <a:xfrm>
              <a:off x="9067648" y="4850300"/>
              <a:ext cx="2674612" cy="2674612"/>
            </a:xfrm>
            <a:prstGeom prst="ellipse">
              <a:avLst/>
            </a:prstGeom>
            <a:noFill/>
            <a:ln w="25400"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00" name="Group 8"/>
            <p:cNvGrpSpPr>
              <a:grpSpLocks noChangeAspect="1"/>
            </p:cNvGrpSpPr>
            <p:nvPr/>
          </p:nvGrpSpPr>
          <p:grpSpPr bwMode="auto">
            <a:xfrm>
              <a:off x="9946366" y="5506306"/>
              <a:ext cx="917176" cy="1371572"/>
              <a:chOff x="4544" y="6065"/>
              <a:chExt cx="985" cy="1473"/>
            </a:xfrm>
            <a:solidFill>
              <a:schemeClr val="tx1"/>
            </a:solidFill>
          </p:grpSpPr>
          <p:sp>
            <p:nvSpPr>
              <p:cNvPr id="701" name="Oval 9"/>
              <p:cNvSpPr>
                <a:spLocks noChangeArrowheads="1"/>
              </p:cNvSpPr>
              <p:nvPr/>
            </p:nvSpPr>
            <p:spPr bwMode="auto">
              <a:xfrm>
                <a:off x="4892" y="6303"/>
                <a:ext cx="138" cy="1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2" name="Oval 10"/>
              <p:cNvSpPr>
                <a:spLocks noChangeArrowheads="1"/>
              </p:cNvSpPr>
              <p:nvPr/>
            </p:nvSpPr>
            <p:spPr bwMode="auto">
              <a:xfrm>
                <a:off x="5004" y="6130"/>
                <a:ext cx="192" cy="19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3" name="Oval 11"/>
              <p:cNvSpPr>
                <a:spLocks noChangeArrowheads="1"/>
              </p:cNvSpPr>
              <p:nvPr/>
            </p:nvSpPr>
            <p:spPr bwMode="auto">
              <a:xfrm>
                <a:off x="4906" y="6065"/>
                <a:ext cx="95" cy="9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4" name="Freeform 12"/>
              <p:cNvSpPr>
                <a:spLocks noEditPoints="1"/>
              </p:cNvSpPr>
              <p:nvPr/>
            </p:nvSpPr>
            <p:spPr bwMode="auto">
              <a:xfrm>
                <a:off x="4544" y="6493"/>
                <a:ext cx="985" cy="1045"/>
              </a:xfrm>
              <a:custGeom>
                <a:avLst/>
                <a:gdLst>
                  <a:gd name="T0" fmla="*/ 410 w 414"/>
                  <a:gd name="T1" fmla="*/ 379 h 440"/>
                  <a:gd name="T2" fmla="*/ 276 w 414"/>
                  <a:gd name="T3" fmla="*/ 155 h 440"/>
                  <a:gd name="T4" fmla="*/ 276 w 414"/>
                  <a:gd name="T5" fmla="*/ 35 h 440"/>
                  <a:gd name="T6" fmla="*/ 285 w 414"/>
                  <a:gd name="T7" fmla="*/ 35 h 440"/>
                  <a:gd name="T8" fmla="*/ 303 w 414"/>
                  <a:gd name="T9" fmla="*/ 17 h 440"/>
                  <a:gd name="T10" fmla="*/ 285 w 414"/>
                  <a:gd name="T11" fmla="*/ 0 h 440"/>
                  <a:gd name="T12" fmla="*/ 135 w 414"/>
                  <a:gd name="T13" fmla="*/ 0 h 440"/>
                  <a:gd name="T14" fmla="*/ 117 w 414"/>
                  <a:gd name="T15" fmla="*/ 17 h 440"/>
                  <a:gd name="T16" fmla="*/ 135 w 414"/>
                  <a:gd name="T17" fmla="*/ 35 h 440"/>
                  <a:gd name="T18" fmla="*/ 144 w 414"/>
                  <a:gd name="T19" fmla="*/ 35 h 440"/>
                  <a:gd name="T20" fmla="*/ 144 w 414"/>
                  <a:gd name="T21" fmla="*/ 153 h 440"/>
                  <a:gd name="T22" fmla="*/ 9 w 414"/>
                  <a:gd name="T23" fmla="*/ 379 h 440"/>
                  <a:gd name="T24" fmla="*/ 34 w 414"/>
                  <a:gd name="T25" fmla="*/ 436 h 440"/>
                  <a:gd name="T26" fmla="*/ 50 w 414"/>
                  <a:gd name="T27" fmla="*/ 440 h 440"/>
                  <a:gd name="T28" fmla="*/ 370 w 414"/>
                  <a:gd name="T29" fmla="*/ 440 h 440"/>
                  <a:gd name="T30" fmla="*/ 414 w 414"/>
                  <a:gd name="T31" fmla="*/ 396 h 440"/>
                  <a:gd name="T32" fmla="*/ 410 w 414"/>
                  <a:gd name="T33" fmla="*/ 379 h 440"/>
                  <a:gd name="T34" fmla="*/ 177 w 414"/>
                  <a:gd name="T35" fmla="*/ 166 h 440"/>
                  <a:gd name="T36" fmla="*/ 179 w 414"/>
                  <a:gd name="T37" fmla="*/ 160 h 440"/>
                  <a:gd name="T38" fmla="*/ 179 w 414"/>
                  <a:gd name="T39" fmla="*/ 35 h 440"/>
                  <a:gd name="T40" fmla="*/ 241 w 414"/>
                  <a:gd name="T41" fmla="*/ 35 h 440"/>
                  <a:gd name="T42" fmla="*/ 241 w 414"/>
                  <a:gd name="T43" fmla="*/ 161 h 440"/>
                  <a:gd name="T44" fmla="*/ 243 w 414"/>
                  <a:gd name="T45" fmla="*/ 168 h 440"/>
                  <a:gd name="T46" fmla="*/ 273 w 414"/>
                  <a:gd name="T47" fmla="*/ 220 h 440"/>
                  <a:gd name="T48" fmla="*/ 147 w 414"/>
                  <a:gd name="T49" fmla="*/ 220 h 440"/>
                  <a:gd name="T50" fmla="*/ 177 w 414"/>
                  <a:gd name="T51" fmla="*/ 166 h 440"/>
                  <a:gd name="T52" fmla="*/ 155 w 414"/>
                  <a:gd name="T53" fmla="*/ 286 h 440"/>
                  <a:gd name="T54" fmla="*/ 170 w 414"/>
                  <a:gd name="T55" fmla="*/ 302 h 440"/>
                  <a:gd name="T56" fmla="*/ 155 w 414"/>
                  <a:gd name="T57" fmla="*/ 318 h 440"/>
                  <a:gd name="T58" fmla="*/ 139 w 414"/>
                  <a:gd name="T59" fmla="*/ 302 h 440"/>
                  <a:gd name="T60" fmla="*/ 155 w 414"/>
                  <a:gd name="T61" fmla="*/ 286 h 440"/>
                  <a:gd name="T62" fmla="*/ 170 w 414"/>
                  <a:gd name="T63" fmla="*/ 407 h 440"/>
                  <a:gd name="T64" fmla="*/ 142 w 414"/>
                  <a:gd name="T65" fmla="*/ 378 h 440"/>
                  <a:gd name="T66" fmla="*/ 170 w 414"/>
                  <a:gd name="T67" fmla="*/ 349 h 440"/>
                  <a:gd name="T68" fmla="*/ 199 w 414"/>
                  <a:gd name="T69" fmla="*/ 378 h 440"/>
                  <a:gd name="T70" fmla="*/ 170 w 414"/>
                  <a:gd name="T71" fmla="*/ 407 h 440"/>
                  <a:gd name="T72" fmla="*/ 170 w 414"/>
                  <a:gd name="T73" fmla="*/ 407 h 440"/>
                  <a:gd name="T74" fmla="*/ 250 w 414"/>
                  <a:gd name="T75" fmla="*/ 333 h 440"/>
                  <a:gd name="T76" fmla="*/ 218 w 414"/>
                  <a:gd name="T77" fmla="*/ 302 h 440"/>
                  <a:gd name="T78" fmla="*/ 250 w 414"/>
                  <a:gd name="T79" fmla="*/ 270 h 440"/>
                  <a:gd name="T80" fmla="*/ 281 w 414"/>
                  <a:gd name="T81" fmla="*/ 302 h 440"/>
                  <a:gd name="T82" fmla="*/ 281 w 414"/>
                  <a:gd name="T83" fmla="*/ 302 h 440"/>
                  <a:gd name="T84" fmla="*/ 250 w 414"/>
                  <a:gd name="T85" fmla="*/ 333 h 440"/>
                  <a:gd name="T86" fmla="*/ 250 w 414"/>
                  <a:gd name="T87" fmla="*/ 333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14" h="440">
                    <a:moveTo>
                      <a:pt x="410" y="379"/>
                    </a:moveTo>
                    <a:cubicBezTo>
                      <a:pt x="276" y="155"/>
                      <a:pt x="276" y="155"/>
                      <a:pt x="276" y="155"/>
                    </a:cubicBezTo>
                    <a:cubicBezTo>
                      <a:pt x="276" y="35"/>
                      <a:pt x="276" y="35"/>
                      <a:pt x="276" y="35"/>
                    </a:cubicBezTo>
                    <a:cubicBezTo>
                      <a:pt x="285" y="35"/>
                      <a:pt x="285" y="35"/>
                      <a:pt x="285" y="35"/>
                    </a:cubicBezTo>
                    <a:cubicBezTo>
                      <a:pt x="295" y="35"/>
                      <a:pt x="303" y="27"/>
                      <a:pt x="303" y="17"/>
                    </a:cubicBezTo>
                    <a:cubicBezTo>
                      <a:pt x="303" y="8"/>
                      <a:pt x="295" y="0"/>
                      <a:pt x="285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5" y="0"/>
                      <a:pt x="117" y="8"/>
                      <a:pt x="117" y="17"/>
                    </a:cubicBezTo>
                    <a:cubicBezTo>
                      <a:pt x="117" y="27"/>
                      <a:pt x="125" y="35"/>
                      <a:pt x="135" y="35"/>
                    </a:cubicBezTo>
                    <a:cubicBezTo>
                      <a:pt x="144" y="35"/>
                      <a:pt x="144" y="35"/>
                      <a:pt x="144" y="35"/>
                    </a:cubicBezTo>
                    <a:cubicBezTo>
                      <a:pt x="144" y="153"/>
                      <a:pt x="144" y="153"/>
                      <a:pt x="144" y="153"/>
                    </a:cubicBezTo>
                    <a:cubicBezTo>
                      <a:pt x="9" y="379"/>
                      <a:pt x="9" y="379"/>
                      <a:pt x="9" y="379"/>
                    </a:cubicBezTo>
                    <a:cubicBezTo>
                      <a:pt x="0" y="402"/>
                      <a:pt x="11" y="427"/>
                      <a:pt x="34" y="436"/>
                    </a:cubicBezTo>
                    <a:cubicBezTo>
                      <a:pt x="39" y="439"/>
                      <a:pt x="45" y="440"/>
                      <a:pt x="50" y="440"/>
                    </a:cubicBezTo>
                    <a:cubicBezTo>
                      <a:pt x="370" y="440"/>
                      <a:pt x="370" y="440"/>
                      <a:pt x="370" y="440"/>
                    </a:cubicBezTo>
                    <a:cubicBezTo>
                      <a:pt x="394" y="440"/>
                      <a:pt x="414" y="420"/>
                      <a:pt x="414" y="396"/>
                    </a:cubicBezTo>
                    <a:cubicBezTo>
                      <a:pt x="414" y="390"/>
                      <a:pt x="413" y="384"/>
                      <a:pt x="410" y="379"/>
                    </a:cubicBezTo>
                    <a:close/>
                    <a:moveTo>
                      <a:pt x="177" y="166"/>
                    </a:moveTo>
                    <a:cubicBezTo>
                      <a:pt x="179" y="160"/>
                      <a:pt x="179" y="160"/>
                      <a:pt x="179" y="160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241" y="35"/>
                      <a:pt x="241" y="35"/>
                      <a:pt x="241" y="35"/>
                    </a:cubicBezTo>
                    <a:cubicBezTo>
                      <a:pt x="241" y="161"/>
                      <a:pt x="241" y="161"/>
                      <a:pt x="241" y="161"/>
                    </a:cubicBezTo>
                    <a:cubicBezTo>
                      <a:pt x="243" y="168"/>
                      <a:pt x="243" y="168"/>
                      <a:pt x="243" y="168"/>
                    </a:cubicBezTo>
                    <a:cubicBezTo>
                      <a:pt x="273" y="220"/>
                      <a:pt x="273" y="220"/>
                      <a:pt x="273" y="220"/>
                    </a:cubicBezTo>
                    <a:cubicBezTo>
                      <a:pt x="147" y="220"/>
                      <a:pt x="147" y="220"/>
                      <a:pt x="147" y="220"/>
                    </a:cubicBezTo>
                    <a:lnTo>
                      <a:pt x="177" y="166"/>
                    </a:lnTo>
                    <a:close/>
                    <a:moveTo>
                      <a:pt x="155" y="286"/>
                    </a:moveTo>
                    <a:cubicBezTo>
                      <a:pt x="163" y="286"/>
                      <a:pt x="170" y="293"/>
                      <a:pt x="170" y="302"/>
                    </a:cubicBezTo>
                    <a:cubicBezTo>
                      <a:pt x="170" y="310"/>
                      <a:pt x="163" y="318"/>
                      <a:pt x="155" y="318"/>
                    </a:cubicBezTo>
                    <a:cubicBezTo>
                      <a:pt x="146" y="318"/>
                      <a:pt x="139" y="310"/>
                      <a:pt x="139" y="302"/>
                    </a:cubicBezTo>
                    <a:cubicBezTo>
                      <a:pt x="139" y="293"/>
                      <a:pt x="146" y="286"/>
                      <a:pt x="155" y="286"/>
                    </a:cubicBezTo>
                    <a:close/>
                    <a:moveTo>
                      <a:pt x="170" y="407"/>
                    </a:moveTo>
                    <a:cubicBezTo>
                      <a:pt x="154" y="407"/>
                      <a:pt x="142" y="394"/>
                      <a:pt x="142" y="378"/>
                    </a:cubicBezTo>
                    <a:cubicBezTo>
                      <a:pt x="142" y="362"/>
                      <a:pt x="154" y="349"/>
                      <a:pt x="170" y="349"/>
                    </a:cubicBezTo>
                    <a:cubicBezTo>
                      <a:pt x="186" y="349"/>
                      <a:pt x="199" y="362"/>
                      <a:pt x="199" y="378"/>
                    </a:cubicBezTo>
                    <a:cubicBezTo>
                      <a:pt x="199" y="394"/>
                      <a:pt x="186" y="407"/>
                      <a:pt x="170" y="407"/>
                    </a:cubicBezTo>
                    <a:cubicBezTo>
                      <a:pt x="170" y="407"/>
                      <a:pt x="170" y="407"/>
                      <a:pt x="170" y="407"/>
                    </a:cubicBezTo>
                    <a:close/>
                    <a:moveTo>
                      <a:pt x="250" y="333"/>
                    </a:moveTo>
                    <a:cubicBezTo>
                      <a:pt x="232" y="333"/>
                      <a:pt x="218" y="319"/>
                      <a:pt x="218" y="302"/>
                    </a:cubicBezTo>
                    <a:cubicBezTo>
                      <a:pt x="218" y="284"/>
                      <a:pt x="232" y="270"/>
                      <a:pt x="250" y="270"/>
                    </a:cubicBezTo>
                    <a:cubicBezTo>
                      <a:pt x="267" y="270"/>
                      <a:pt x="281" y="284"/>
                      <a:pt x="281" y="302"/>
                    </a:cubicBezTo>
                    <a:cubicBezTo>
                      <a:pt x="281" y="302"/>
                      <a:pt x="281" y="302"/>
                      <a:pt x="281" y="302"/>
                    </a:cubicBezTo>
                    <a:cubicBezTo>
                      <a:pt x="281" y="319"/>
                      <a:pt x="267" y="333"/>
                      <a:pt x="250" y="333"/>
                    </a:cubicBezTo>
                    <a:cubicBezTo>
                      <a:pt x="250" y="333"/>
                      <a:pt x="250" y="333"/>
                      <a:pt x="250" y="3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180" y="6148218"/>
            <a:ext cx="1278962" cy="415746"/>
          </a:xfrm>
          <a:prstGeom prst="rect">
            <a:avLst/>
          </a:prstGeom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B347CB96-A09B-4CE3-BAA2-1393A1821F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63" t="42672" r="16946" b="34037"/>
          <a:stretch/>
        </p:blipFill>
        <p:spPr>
          <a:xfrm>
            <a:off x="382621" y="293040"/>
            <a:ext cx="6892494" cy="154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20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182" y="931830"/>
            <a:ext cx="10412318" cy="888244"/>
          </a:xfrm>
        </p:spPr>
        <p:txBody>
          <a:bodyPr/>
          <a:lstStyle/>
          <a:p>
            <a:r>
              <a:rPr lang="nb-NO" sz="4000"/>
              <a:t>Muliggjørende teknologier i MTNC og </a:t>
            </a:r>
            <a:r>
              <a:rPr lang="nb-NO" sz="4000" err="1"/>
              <a:t>ROMa</a:t>
            </a:r>
            <a:endParaRPr lang="en-GB" sz="4200"/>
          </a:p>
        </p:txBody>
      </p:sp>
      <p:sp>
        <p:nvSpPr>
          <p:cNvPr id="676" name="Content Placeholder 2"/>
          <p:cNvSpPr>
            <a:spLocks noGrp="1"/>
          </p:cNvSpPr>
          <p:nvPr>
            <p:ph idx="1"/>
          </p:nvPr>
        </p:nvSpPr>
        <p:spPr>
          <a:xfrm>
            <a:off x="954182" y="1994073"/>
            <a:ext cx="10227165" cy="4126693"/>
          </a:xfrm>
        </p:spPr>
        <p:txBody>
          <a:bodyPr/>
          <a:lstStyle/>
          <a:p>
            <a:r>
              <a:rPr lang="nb-NO"/>
              <a:t>Produksjonsprosesser </a:t>
            </a:r>
          </a:p>
          <a:p>
            <a:pPr lvl="2"/>
            <a:r>
              <a:rPr lang="nb-NO" sz="1800"/>
              <a:t>Produksjonsprosesser for aluminium og plast/kompositt</a:t>
            </a:r>
          </a:p>
          <a:p>
            <a:pPr lvl="2"/>
            <a:r>
              <a:rPr lang="nb-NO" sz="1800" err="1"/>
              <a:t>Multi</a:t>
            </a:r>
            <a:r>
              <a:rPr lang="nb-NO" sz="1800"/>
              <a:t>-material sammenføyning og hybride strukturer</a:t>
            </a:r>
          </a:p>
          <a:p>
            <a:pPr lvl="2"/>
            <a:r>
              <a:rPr lang="nb-NO" sz="1800"/>
              <a:t>Additiv tilvirkning</a:t>
            </a:r>
          </a:p>
          <a:p>
            <a:endParaRPr lang="nb-NO"/>
          </a:p>
          <a:p>
            <a:r>
              <a:rPr lang="nb-NO"/>
              <a:t>Digitalisering og Industri 4.0</a:t>
            </a:r>
          </a:p>
          <a:p>
            <a:pPr lvl="1"/>
            <a:r>
              <a:rPr lang="nb-NO"/>
              <a:t>Sensorbasert robotikk og fleksibel automatisering</a:t>
            </a:r>
          </a:p>
          <a:p>
            <a:pPr lvl="1"/>
            <a:r>
              <a:rPr lang="nb-NO"/>
              <a:t>Kyber-fysiske systemer</a:t>
            </a:r>
          </a:p>
          <a:p>
            <a:pPr lvl="1"/>
            <a:r>
              <a:rPr lang="nb-NO"/>
              <a:t>Matematisk </a:t>
            </a:r>
            <a:r>
              <a:rPr lang="nb-NO" sz="2000"/>
              <a:t>modellering</a:t>
            </a:r>
            <a:r>
              <a:rPr lang="nb-NO"/>
              <a:t>, simulering og optimering</a:t>
            </a:r>
          </a:p>
          <a:p>
            <a:pPr lvl="1"/>
            <a:r>
              <a:rPr lang="nb-NO"/>
              <a:t>Menneske-maskin interaksjon</a:t>
            </a:r>
            <a:endParaRPr lang="nb-NO" b="1"/>
          </a:p>
          <a:p>
            <a:pPr lvl="1"/>
            <a:r>
              <a:rPr lang="nb-NO"/>
              <a:t>Informasjonssikkerhet</a:t>
            </a:r>
          </a:p>
          <a:p>
            <a:pPr lvl="1"/>
            <a:endParaRPr lang="nb-NO" sz="1600"/>
          </a:p>
        </p:txBody>
      </p:sp>
      <p:pic>
        <p:nvPicPr>
          <p:cNvPr id="692" name="Picture 69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0" r="13970"/>
          <a:stretch/>
        </p:blipFill>
        <p:spPr>
          <a:xfrm flipH="1">
            <a:off x="7979660" y="2129537"/>
            <a:ext cx="3386840" cy="3386840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180" y="6148218"/>
            <a:ext cx="1278962" cy="41574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79BDB82-423D-420B-A0F9-4521118E8A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63" t="42672" r="16946" b="34037"/>
          <a:stretch/>
        </p:blipFill>
        <p:spPr>
          <a:xfrm>
            <a:off x="0" y="33366"/>
            <a:ext cx="3347431" cy="75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97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182" y="1050586"/>
            <a:ext cx="10412318" cy="888244"/>
          </a:xfrm>
        </p:spPr>
        <p:txBody>
          <a:bodyPr/>
          <a:lstStyle/>
          <a:p>
            <a:r>
              <a:rPr lang="nb-NO" sz="4000"/>
              <a:t>3 akser og 3 nivåer</a:t>
            </a:r>
            <a:endParaRPr lang="en-GB" sz="4200"/>
          </a:p>
        </p:txBody>
      </p:sp>
      <p:sp>
        <p:nvSpPr>
          <p:cNvPr id="676" name="Content Placeholder 2"/>
          <p:cNvSpPr>
            <a:spLocks noGrp="1"/>
          </p:cNvSpPr>
          <p:nvPr>
            <p:ph idx="1"/>
          </p:nvPr>
        </p:nvSpPr>
        <p:spPr>
          <a:xfrm>
            <a:off x="954182" y="1994073"/>
            <a:ext cx="10227165" cy="4126693"/>
          </a:xfrm>
        </p:spPr>
        <p:txBody>
          <a:bodyPr/>
          <a:lstStyle/>
          <a:p>
            <a:r>
              <a:rPr lang="nb-NO"/>
              <a:t>Brukeraksen</a:t>
            </a:r>
          </a:p>
          <a:p>
            <a:pPr lvl="2"/>
            <a:r>
              <a:rPr lang="nb-NO" sz="1800"/>
              <a:t>Nivå 1, 2 og 3</a:t>
            </a:r>
          </a:p>
          <a:p>
            <a:r>
              <a:rPr lang="nb-NO"/>
              <a:t>Kunnskapsaksen</a:t>
            </a:r>
          </a:p>
          <a:p>
            <a:pPr lvl="2"/>
            <a:r>
              <a:rPr lang="nb-NO" sz="1800"/>
              <a:t>Teknikk og industriell produksjon ved VGS</a:t>
            </a:r>
          </a:p>
          <a:p>
            <a:pPr lvl="2"/>
            <a:r>
              <a:rPr lang="nb-NO" sz="1800"/>
              <a:t>Teknikk og industriell produksjon ved Fagskolen</a:t>
            </a:r>
          </a:p>
          <a:p>
            <a:pPr lvl="2"/>
            <a:r>
              <a:rPr lang="nb-NO" sz="1800"/>
              <a:t>NTNU industrirettede utdanninger</a:t>
            </a:r>
          </a:p>
          <a:p>
            <a:pPr lvl="2"/>
            <a:r>
              <a:rPr lang="nb-NO" sz="1800"/>
              <a:t>Eksperter i team som sentral arbeidsform</a:t>
            </a:r>
          </a:p>
          <a:p>
            <a:r>
              <a:rPr lang="nb-NO"/>
              <a:t>Infrastrukturaksen</a:t>
            </a:r>
          </a:p>
          <a:p>
            <a:pPr lvl="2"/>
            <a:r>
              <a:rPr lang="nb-NO" sz="1800"/>
              <a:t>10000 m2 med eget servicesenter som er tilgjengelig for alle</a:t>
            </a:r>
          </a:p>
          <a:p>
            <a:pPr lvl="2"/>
            <a:r>
              <a:rPr lang="nb-NO" sz="1800"/>
              <a:t>Globale utstyrs- og software leverandører</a:t>
            </a:r>
          </a:p>
          <a:p>
            <a:pPr lvl="1"/>
            <a:endParaRPr lang="nb-NO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180" y="6148218"/>
            <a:ext cx="1278962" cy="41574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964D86-B0C2-4549-8BC7-9427965BEB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63" t="42672" r="16946" b="34037"/>
          <a:stretch/>
        </p:blipFill>
        <p:spPr>
          <a:xfrm>
            <a:off x="0" y="33366"/>
            <a:ext cx="3347431" cy="75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64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DE2FB0A-88E4-4064-80FD-FAB24119C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8626C7B2-BD96-4A4C-9FE0-C7C7986EE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39"/>
            <a:ext cx="12211293" cy="6126450"/>
          </a:xfr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6558D36-F48A-42DC-959B-EFF7F2EC7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13</a:t>
            </a:fld>
            <a:endParaRPr lang="nb-NO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4C6DE9B-42BE-49D5-8FB1-518AA3C424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180" y="6185289"/>
            <a:ext cx="1278962" cy="415746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2869054-372A-4E13-8ACD-0D0E0BBC5C70}"/>
              </a:ext>
            </a:extLst>
          </p:cNvPr>
          <p:cNvSpPr txBox="1"/>
          <p:nvPr/>
        </p:nvSpPr>
        <p:spPr>
          <a:xfrm rot="20877115">
            <a:off x="7080426" y="5022841"/>
            <a:ext cx="1458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>
                <a:solidFill>
                  <a:schemeClr val="bg1"/>
                </a:solidFill>
              </a:rPr>
              <a:t>Rafoss VGS</a:t>
            </a:r>
          </a:p>
        </p:txBody>
      </p:sp>
    </p:spTree>
    <p:extLst>
      <p:ext uri="{BB962C8B-B14F-4D97-AF65-F5344CB8AC3E}">
        <p14:creationId xmlns:p14="http://schemas.microsoft.com/office/powerpoint/2010/main" val="1346485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12507" y="1403604"/>
            <a:ext cx="7993898" cy="41422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12507" y="4314729"/>
            <a:ext cx="2996388" cy="1231106"/>
          </a:xfrm>
          <a:prstGeom prst="rect">
            <a:avLst/>
          </a:prstGeom>
          <a:solidFill>
            <a:srgbClr val="003C65"/>
          </a:solidFill>
        </p:spPr>
        <p:txBody>
          <a:bodyPr vert="horz" wrap="square" lIns="0" tIns="0" rIns="0" bIns="0" rtlCol="0">
            <a:spAutoFit/>
          </a:bodyPr>
          <a:lstStyle/>
          <a:p>
            <a:pPr marL="229870" marR="125095" lvl="0" indent="-12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m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tilling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moto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e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n sk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</a:t>
            </a:r>
            <a:r>
              <a:rPr kumimoji="0" sz="1600" b="0" i="0" u="none" strike="noStrike" kern="1200" cap="none" spc="-1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å</a:t>
            </a:r>
            <a:r>
              <a:rPr kumimoji="0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bed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ifte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</a:t>
            </a:r>
            <a:r>
              <a:rPr kumimoji="0" sz="1600" b="0" i="0" u="none" strike="noStrike" kern="120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v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er hel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e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lande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 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ti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l r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sk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e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re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å 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fo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n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ye</a:t>
            </a:r>
            <a:r>
              <a:rPr kumimoji="0" sz="1600" b="0" i="0" u="none" strike="noStrike" kern="1200" cap="none" spc="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ine p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odu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k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te</a:t>
            </a:r>
            <a:r>
              <a:rPr kumimoji="0" sz="1600" b="0" i="0" u="none" strike="noStrike" kern="1200" cap="none" spc="-9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,</a:t>
            </a:r>
            <a:r>
              <a:rPr kumimoji="0" sz="1600" b="0" i="0" u="none" strike="noStrike" kern="1200" cap="none" spc="1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tjene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te</a:t>
            </a:r>
            <a:r>
              <a:rPr kumimoji="0" sz="1600" b="0" i="0" u="none" strike="noStrike" kern="1200" cap="none" spc="-9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,</a:t>
            </a:r>
            <a:r>
              <a:rPr kumimoji="0" sz="1600" b="0" i="0" u="none" strike="noStrike" kern="1200" cap="none" spc="2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p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odu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ks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jon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metode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 og fo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rr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etning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s</a:t>
            </a:r>
            <a:r>
              <a:rPr kumimoji="0" sz="1600" b="0" i="0" u="none" strike="noStrike" kern="1200" cap="none" spc="-5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modeller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4204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63830" y="727418"/>
            <a:ext cx="10226675" cy="749300"/>
          </a:xfrm>
        </p:spPr>
        <p:txBody>
          <a:bodyPr/>
          <a:lstStyle/>
          <a:p>
            <a:r>
              <a:rPr lang="nb-NO" sz="3000">
                <a:solidFill>
                  <a:schemeClr val="tx1"/>
                </a:solidFill>
              </a:rPr>
              <a:t>NCE Raufoss Omstillingsmotor Manufacturing</a:t>
            </a:r>
            <a:r>
              <a:rPr lang="nb-NO" sz="3000" b="1" i="1">
                <a:solidFill>
                  <a:schemeClr val="tx1"/>
                </a:solidFill>
              </a:rPr>
              <a:t> </a:t>
            </a:r>
            <a:r>
              <a:rPr lang="nb-NO" sz="3000">
                <a:solidFill>
                  <a:schemeClr val="tx1"/>
                </a:solidFill>
              </a:rPr>
              <a:t>– ROMa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4873" y="1948815"/>
            <a:ext cx="10741025" cy="3956050"/>
          </a:xfrm>
        </p:spPr>
        <p:txBody>
          <a:bodyPr/>
          <a:lstStyle/>
          <a:p>
            <a:r>
              <a:rPr lang="nb-NO"/>
              <a:t>NCE Raufoss har røtter tilbake til den første industrialiseringen i Norge og er i kraft av historien et sterkt bevis på industriens evne til stadig omstilling for å forbli konkurransedyktig og å vokse bærekraftig.</a:t>
            </a:r>
          </a:p>
          <a:p>
            <a:r>
              <a:rPr lang="nb-NO"/>
              <a:t>ROMa skal spre kunnskap, erfaringer og arbeidssett fra NCE Raufoss.</a:t>
            </a:r>
          </a:p>
          <a:p>
            <a:r>
              <a:rPr lang="nb-NO"/>
              <a:t>ROMa skal være en pådriver i å gjøre norsk vareproduserende industri:</a:t>
            </a:r>
          </a:p>
        </p:txBody>
      </p:sp>
      <p:grpSp>
        <p:nvGrpSpPr>
          <p:cNvPr id="675" name="Gruppe 5"/>
          <p:cNvGrpSpPr/>
          <p:nvPr/>
        </p:nvGrpSpPr>
        <p:grpSpPr>
          <a:xfrm>
            <a:off x="6426103" y="4561798"/>
            <a:ext cx="1450975" cy="1811335"/>
            <a:chOff x="1780287" y="4850302"/>
            <a:chExt cx="2902809" cy="3622669"/>
          </a:xfrm>
        </p:grpSpPr>
        <p:sp>
          <p:nvSpPr>
            <p:cNvPr id="676" name="Rektangel 12"/>
            <p:cNvSpPr/>
            <p:nvPr/>
          </p:nvSpPr>
          <p:spPr>
            <a:xfrm>
              <a:off x="1780287" y="7795863"/>
              <a:ext cx="290280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 produktivt</a:t>
              </a:r>
            </a:p>
          </p:txBody>
        </p:sp>
        <p:grpSp>
          <p:nvGrpSpPr>
            <p:cNvPr id="677" name="Gruppe 3"/>
            <p:cNvGrpSpPr/>
            <p:nvPr/>
          </p:nvGrpSpPr>
          <p:grpSpPr>
            <a:xfrm>
              <a:off x="1894373" y="4850302"/>
              <a:ext cx="2674612" cy="2674612"/>
              <a:chOff x="1894373" y="4850302"/>
              <a:chExt cx="2674612" cy="2674612"/>
            </a:xfrm>
          </p:grpSpPr>
          <p:sp>
            <p:nvSpPr>
              <p:cNvPr id="678" name="Ellipse 4"/>
              <p:cNvSpPr/>
              <p:nvPr/>
            </p:nvSpPr>
            <p:spPr>
              <a:xfrm>
                <a:off x="1894373" y="4850302"/>
                <a:ext cx="2674612" cy="2674612"/>
              </a:xfrm>
              <a:prstGeom prst="ellipse">
                <a:avLst/>
              </a:prstGeom>
              <a:noFill/>
              <a:ln w="25400">
                <a:solidFill>
                  <a:schemeClr val="accent2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9" name="Freeform 678"/>
              <p:cNvSpPr>
                <a:spLocks noEditPoints="1"/>
              </p:cNvSpPr>
              <p:nvPr/>
            </p:nvSpPr>
            <p:spPr bwMode="auto">
              <a:xfrm>
                <a:off x="2698285" y="5716284"/>
                <a:ext cx="1058706" cy="1070884"/>
              </a:xfrm>
              <a:custGeom>
                <a:avLst/>
                <a:gdLst>
                  <a:gd name="T0" fmla="*/ 37 w 512"/>
                  <a:gd name="T1" fmla="*/ 481 h 518"/>
                  <a:gd name="T2" fmla="*/ 37 w 512"/>
                  <a:gd name="T3" fmla="*/ 480 h 518"/>
                  <a:gd name="T4" fmla="*/ 36 w 512"/>
                  <a:gd name="T5" fmla="*/ 480 h 518"/>
                  <a:gd name="T6" fmla="*/ 36 w 512"/>
                  <a:gd name="T7" fmla="*/ 0 h 518"/>
                  <a:gd name="T8" fmla="*/ 0 w 512"/>
                  <a:gd name="T9" fmla="*/ 0 h 518"/>
                  <a:gd name="T10" fmla="*/ 0 w 512"/>
                  <a:gd name="T11" fmla="*/ 518 h 518"/>
                  <a:gd name="T12" fmla="*/ 512 w 512"/>
                  <a:gd name="T13" fmla="*/ 518 h 518"/>
                  <a:gd name="T14" fmla="*/ 512 w 512"/>
                  <a:gd name="T15" fmla="*/ 481 h 518"/>
                  <a:gd name="T16" fmla="*/ 37 w 512"/>
                  <a:gd name="T17" fmla="*/ 481 h 518"/>
                  <a:gd name="T18" fmla="*/ 162 w 512"/>
                  <a:gd name="T19" fmla="*/ 335 h 518"/>
                  <a:gd name="T20" fmla="*/ 191 w 512"/>
                  <a:gd name="T21" fmla="*/ 323 h 518"/>
                  <a:gd name="T22" fmla="*/ 311 w 512"/>
                  <a:gd name="T23" fmla="*/ 368 h 518"/>
                  <a:gd name="T24" fmla="*/ 356 w 512"/>
                  <a:gd name="T25" fmla="*/ 406 h 518"/>
                  <a:gd name="T26" fmla="*/ 394 w 512"/>
                  <a:gd name="T27" fmla="*/ 364 h 518"/>
                  <a:gd name="T28" fmla="*/ 391 w 512"/>
                  <a:gd name="T29" fmla="*/ 348 h 518"/>
                  <a:gd name="T30" fmla="*/ 461 w 512"/>
                  <a:gd name="T31" fmla="*/ 267 h 518"/>
                  <a:gd name="T32" fmla="*/ 489 w 512"/>
                  <a:gd name="T33" fmla="*/ 288 h 518"/>
                  <a:gd name="T34" fmla="*/ 502 w 512"/>
                  <a:gd name="T35" fmla="*/ 187 h 518"/>
                  <a:gd name="T36" fmla="*/ 408 w 512"/>
                  <a:gd name="T37" fmla="*/ 225 h 518"/>
                  <a:gd name="T38" fmla="*/ 432 w 512"/>
                  <a:gd name="T39" fmla="*/ 244 h 518"/>
                  <a:gd name="T40" fmla="*/ 363 w 512"/>
                  <a:gd name="T41" fmla="*/ 323 h 518"/>
                  <a:gd name="T42" fmla="*/ 324 w 512"/>
                  <a:gd name="T43" fmla="*/ 333 h 518"/>
                  <a:gd name="T44" fmla="*/ 203 w 512"/>
                  <a:gd name="T45" fmla="*/ 287 h 518"/>
                  <a:gd name="T46" fmla="*/ 155 w 512"/>
                  <a:gd name="T47" fmla="*/ 252 h 518"/>
                  <a:gd name="T48" fmla="*/ 120 w 512"/>
                  <a:gd name="T49" fmla="*/ 293 h 518"/>
                  <a:gd name="T50" fmla="*/ 120 w 512"/>
                  <a:gd name="T51" fmla="*/ 296 h 518"/>
                  <a:gd name="T52" fmla="*/ 66 w 512"/>
                  <a:gd name="T53" fmla="*/ 330 h 518"/>
                  <a:gd name="T54" fmla="*/ 66 w 512"/>
                  <a:gd name="T55" fmla="*/ 374 h 518"/>
                  <a:gd name="T56" fmla="*/ 139 w 512"/>
                  <a:gd name="T57" fmla="*/ 329 h 518"/>
                  <a:gd name="T58" fmla="*/ 162 w 512"/>
                  <a:gd name="T59" fmla="*/ 335 h 518"/>
                  <a:gd name="T60" fmla="*/ 162 w 512"/>
                  <a:gd name="T61" fmla="*/ 184 h 518"/>
                  <a:gd name="T62" fmla="*/ 185 w 512"/>
                  <a:gd name="T63" fmla="*/ 176 h 518"/>
                  <a:gd name="T64" fmla="*/ 253 w 512"/>
                  <a:gd name="T65" fmla="*/ 217 h 518"/>
                  <a:gd name="T66" fmla="*/ 253 w 512"/>
                  <a:gd name="T67" fmla="*/ 220 h 518"/>
                  <a:gd name="T68" fmla="*/ 293 w 512"/>
                  <a:gd name="T69" fmla="*/ 263 h 518"/>
                  <a:gd name="T70" fmla="*/ 336 w 512"/>
                  <a:gd name="T71" fmla="*/ 223 h 518"/>
                  <a:gd name="T72" fmla="*/ 336 w 512"/>
                  <a:gd name="T73" fmla="*/ 220 h 518"/>
                  <a:gd name="T74" fmla="*/ 333 w 512"/>
                  <a:gd name="T75" fmla="*/ 205 h 518"/>
                  <a:gd name="T76" fmla="*/ 411 w 512"/>
                  <a:gd name="T77" fmla="*/ 120 h 518"/>
                  <a:gd name="T78" fmla="*/ 457 w 512"/>
                  <a:gd name="T79" fmla="*/ 160 h 518"/>
                  <a:gd name="T80" fmla="*/ 485 w 512"/>
                  <a:gd name="T81" fmla="*/ 11 h 518"/>
                  <a:gd name="T82" fmla="*/ 343 w 512"/>
                  <a:gd name="T83" fmla="*/ 60 h 518"/>
                  <a:gd name="T84" fmla="*/ 383 w 512"/>
                  <a:gd name="T85" fmla="*/ 96 h 518"/>
                  <a:gd name="T86" fmla="*/ 306 w 512"/>
                  <a:gd name="T87" fmla="*/ 180 h 518"/>
                  <a:gd name="T88" fmla="*/ 294 w 512"/>
                  <a:gd name="T89" fmla="*/ 178 h 518"/>
                  <a:gd name="T90" fmla="*/ 272 w 512"/>
                  <a:gd name="T91" fmla="*/ 185 h 518"/>
                  <a:gd name="T92" fmla="*/ 203 w 512"/>
                  <a:gd name="T93" fmla="*/ 143 h 518"/>
                  <a:gd name="T94" fmla="*/ 203 w 512"/>
                  <a:gd name="T95" fmla="*/ 141 h 518"/>
                  <a:gd name="T96" fmla="*/ 161 w 512"/>
                  <a:gd name="T97" fmla="*/ 99 h 518"/>
                  <a:gd name="T98" fmla="*/ 120 w 512"/>
                  <a:gd name="T99" fmla="*/ 141 h 518"/>
                  <a:gd name="T100" fmla="*/ 120 w 512"/>
                  <a:gd name="T101" fmla="*/ 141 h 518"/>
                  <a:gd name="T102" fmla="*/ 121 w 512"/>
                  <a:gd name="T103" fmla="*/ 153 h 518"/>
                  <a:gd name="T104" fmla="*/ 66 w 512"/>
                  <a:gd name="T105" fmla="*/ 205 h 518"/>
                  <a:gd name="T106" fmla="*/ 66 w 512"/>
                  <a:gd name="T107" fmla="*/ 255 h 518"/>
                  <a:gd name="T108" fmla="*/ 146 w 512"/>
                  <a:gd name="T109" fmla="*/ 181 h 518"/>
                  <a:gd name="T110" fmla="*/ 162 w 512"/>
                  <a:gd name="T111" fmla="*/ 184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12" h="518">
                    <a:moveTo>
                      <a:pt x="37" y="481"/>
                    </a:moveTo>
                    <a:cubicBezTo>
                      <a:pt x="37" y="480"/>
                      <a:pt x="37" y="480"/>
                      <a:pt x="37" y="480"/>
                    </a:cubicBezTo>
                    <a:cubicBezTo>
                      <a:pt x="36" y="480"/>
                      <a:pt x="36" y="480"/>
                      <a:pt x="36" y="48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518"/>
                      <a:pt x="0" y="518"/>
                      <a:pt x="0" y="518"/>
                    </a:cubicBezTo>
                    <a:cubicBezTo>
                      <a:pt x="512" y="518"/>
                      <a:pt x="512" y="518"/>
                      <a:pt x="512" y="518"/>
                    </a:cubicBezTo>
                    <a:cubicBezTo>
                      <a:pt x="512" y="481"/>
                      <a:pt x="512" y="481"/>
                      <a:pt x="512" y="481"/>
                    </a:cubicBezTo>
                    <a:cubicBezTo>
                      <a:pt x="37" y="481"/>
                      <a:pt x="37" y="481"/>
                      <a:pt x="37" y="481"/>
                    </a:cubicBezTo>
                    <a:close/>
                    <a:moveTo>
                      <a:pt x="162" y="335"/>
                    </a:moveTo>
                    <a:cubicBezTo>
                      <a:pt x="173" y="335"/>
                      <a:pt x="183" y="331"/>
                      <a:pt x="191" y="323"/>
                    </a:cubicBezTo>
                    <a:cubicBezTo>
                      <a:pt x="311" y="368"/>
                      <a:pt x="311" y="368"/>
                      <a:pt x="311" y="368"/>
                    </a:cubicBezTo>
                    <a:cubicBezTo>
                      <a:pt x="313" y="391"/>
                      <a:pt x="333" y="408"/>
                      <a:pt x="356" y="406"/>
                    </a:cubicBezTo>
                    <a:cubicBezTo>
                      <a:pt x="378" y="404"/>
                      <a:pt x="395" y="386"/>
                      <a:pt x="394" y="364"/>
                    </a:cubicBezTo>
                    <a:cubicBezTo>
                      <a:pt x="394" y="359"/>
                      <a:pt x="393" y="353"/>
                      <a:pt x="391" y="348"/>
                    </a:cubicBezTo>
                    <a:cubicBezTo>
                      <a:pt x="461" y="267"/>
                      <a:pt x="461" y="267"/>
                      <a:pt x="461" y="267"/>
                    </a:cubicBezTo>
                    <a:cubicBezTo>
                      <a:pt x="489" y="288"/>
                      <a:pt x="489" y="288"/>
                      <a:pt x="489" y="288"/>
                    </a:cubicBezTo>
                    <a:cubicBezTo>
                      <a:pt x="502" y="187"/>
                      <a:pt x="502" y="187"/>
                      <a:pt x="502" y="187"/>
                    </a:cubicBezTo>
                    <a:cubicBezTo>
                      <a:pt x="408" y="225"/>
                      <a:pt x="408" y="225"/>
                      <a:pt x="408" y="225"/>
                    </a:cubicBezTo>
                    <a:cubicBezTo>
                      <a:pt x="432" y="244"/>
                      <a:pt x="432" y="244"/>
                      <a:pt x="432" y="244"/>
                    </a:cubicBezTo>
                    <a:cubicBezTo>
                      <a:pt x="363" y="323"/>
                      <a:pt x="363" y="323"/>
                      <a:pt x="363" y="323"/>
                    </a:cubicBezTo>
                    <a:cubicBezTo>
                      <a:pt x="349" y="319"/>
                      <a:pt x="334" y="323"/>
                      <a:pt x="324" y="333"/>
                    </a:cubicBezTo>
                    <a:cubicBezTo>
                      <a:pt x="203" y="287"/>
                      <a:pt x="203" y="287"/>
                      <a:pt x="203" y="287"/>
                    </a:cubicBezTo>
                    <a:cubicBezTo>
                      <a:pt x="199" y="265"/>
                      <a:pt x="178" y="249"/>
                      <a:pt x="155" y="252"/>
                    </a:cubicBezTo>
                    <a:cubicBezTo>
                      <a:pt x="135" y="256"/>
                      <a:pt x="120" y="273"/>
                      <a:pt x="120" y="293"/>
                    </a:cubicBezTo>
                    <a:cubicBezTo>
                      <a:pt x="120" y="294"/>
                      <a:pt x="120" y="295"/>
                      <a:pt x="120" y="296"/>
                    </a:cubicBezTo>
                    <a:cubicBezTo>
                      <a:pt x="66" y="330"/>
                      <a:pt x="66" y="330"/>
                      <a:pt x="66" y="330"/>
                    </a:cubicBezTo>
                    <a:cubicBezTo>
                      <a:pt x="66" y="374"/>
                      <a:pt x="66" y="374"/>
                      <a:pt x="66" y="374"/>
                    </a:cubicBezTo>
                    <a:cubicBezTo>
                      <a:pt x="139" y="329"/>
                      <a:pt x="139" y="329"/>
                      <a:pt x="139" y="329"/>
                    </a:cubicBezTo>
                    <a:cubicBezTo>
                      <a:pt x="146" y="333"/>
                      <a:pt x="154" y="335"/>
                      <a:pt x="162" y="335"/>
                    </a:cubicBezTo>
                    <a:moveTo>
                      <a:pt x="162" y="184"/>
                    </a:moveTo>
                    <a:cubicBezTo>
                      <a:pt x="170" y="184"/>
                      <a:pt x="178" y="181"/>
                      <a:pt x="185" y="176"/>
                    </a:cubicBezTo>
                    <a:cubicBezTo>
                      <a:pt x="253" y="217"/>
                      <a:pt x="253" y="217"/>
                      <a:pt x="253" y="217"/>
                    </a:cubicBezTo>
                    <a:cubicBezTo>
                      <a:pt x="253" y="218"/>
                      <a:pt x="253" y="219"/>
                      <a:pt x="253" y="220"/>
                    </a:cubicBezTo>
                    <a:cubicBezTo>
                      <a:pt x="252" y="243"/>
                      <a:pt x="270" y="263"/>
                      <a:pt x="293" y="263"/>
                    </a:cubicBezTo>
                    <a:cubicBezTo>
                      <a:pt x="316" y="264"/>
                      <a:pt x="335" y="246"/>
                      <a:pt x="336" y="223"/>
                    </a:cubicBezTo>
                    <a:cubicBezTo>
                      <a:pt x="336" y="222"/>
                      <a:pt x="336" y="221"/>
                      <a:pt x="336" y="220"/>
                    </a:cubicBezTo>
                    <a:cubicBezTo>
                      <a:pt x="336" y="215"/>
                      <a:pt x="335" y="210"/>
                      <a:pt x="333" y="205"/>
                    </a:cubicBezTo>
                    <a:cubicBezTo>
                      <a:pt x="411" y="120"/>
                      <a:pt x="411" y="120"/>
                      <a:pt x="411" y="120"/>
                    </a:cubicBezTo>
                    <a:cubicBezTo>
                      <a:pt x="457" y="160"/>
                      <a:pt x="457" y="160"/>
                      <a:pt x="457" y="160"/>
                    </a:cubicBezTo>
                    <a:cubicBezTo>
                      <a:pt x="485" y="11"/>
                      <a:pt x="485" y="11"/>
                      <a:pt x="485" y="11"/>
                    </a:cubicBezTo>
                    <a:cubicBezTo>
                      <a:pt x="343" y="60"/>
                      <a:pt x="343" y="60"/>
                      <a:pt x="343" y="60"/>
                    </a:cubicBezTo>
                    <a:cubicBezTo>
                      <a:pt x="383" y="96"/>
                      <a:pt x="383" y="96"/>
                      <a:pt x="383" y="96"/>
                    </a:cubicBezTo>
                    <a:cubicBezTo>
                      <a:pt x="306" y="180"/>
                      <a:pt x="306" y="180"/>
                      <a:pt x="306" y="180"/>
                    </a:cubicBezTo>
                    <a:cubicBezTo>
                      <a:pt x="302" y="179"/>
                      <a:pt x="298" y="178"/>
                      <a:pt x="294" y="178"/>
                    </a:cubicBezTo>
                    <a:cubicBezTo>
                      <a:pt x="286" y="178"/>
                      <a:pt x="278" y="180"/>
                      <a:pt x="272" y="185"/>
                    </a:cubicBezTo>
                    <a:cubicBezTo>
                      <a:pt x="203" y="143"/>
                      <a:pt x="203" y="143"/>
                      <a:pt x="203" y="143"/>
                    </a:cubicBezTo>
                    <a:cubicBezTo>
                      <a:pt x="203" y="143"/>
                      <a:pt x="203" y="142"/>
                      <a:pt x="203" y="141"/>
                    </a:cubicBezTo>
                    <a:cubicBezTo>
                      <a:pt x="203" y="118"/>
                      <a:pt x="185" y="99"/>
                      <a:pt x="161" y="99"/>
                    </a:cubicBezTo>
                    <a:cubicBezTo>
                      <a:pt x="138" y="99"/>
                      <a:pt x="120" y="118"/>
                      <a:pt x="120" y="141"/>
                    </a:cubicBezTo>
                    <a:cubicBezTo>
                      <a:pt x="120" y="141"/>
                      <a:pt x="120" y="141"/>
                      <a:pt x="120" y="141"/>
                    </a:cubicBezTo>
                    <a:cubicBezTo>
                      <a:pt x="120" y="145"/>
                      <a:pt x="120" y="149"/>
                      <a:pt x="121" y="153"/>
                    </a:cubicBezTo>
                    <a:cubicBezTo>
                      <a:pt x="66" y="205"/>
                      <a:pt x="66" y="205"/>
                      <a:pt x="66" y="205"/>
                    </a:cubicBezTo>
                    <a:cubicBezTo>
                      <a:pt x="66" y="255"/>
                      <a:pt x="66" y="255"/>
                      <a:pt x="66" y="255"/>
                    </a:cubicBezTo>
                    <a:cubicBezTo>
                      <a:pt x="146" y="181"/>
                      <a:pt x="146" y="181"/>
                      <a:pt x="146" y="181"/>
                    </a:cubicBezTo>
                    <a:cubicBezTo>
                      <a:pt x="151" y="183"/>
                      <a:pt x="156" y="184"/>
                      <a:pt x="162" y="184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80" name="Gruppe 27"/>
          <p:cNvGrpSpPr/>
          <p:nvPr/>
        </p:nvGrpSpPr>
        <p:grpSpPr>
          <a:xfrm>
            <a:off x="1257074" y="4563526"/>
            <a:ext cx="1336910" cy="1811336"/>
            <a:chOff x="12654286" y="4850298"/>
            <a:chExt cx="2674612" cy="3622671"/>
          </a:xfrm>
        </p:grpSpPr>
        <p:sp>
          <p:nvSpPr>
            <p:cNvPr id="681" name="Rektangel 15"/>
            <p:cNvSpPr/>
            <p:nvPr/>
          </p:nvSpPr>
          <p:spPr>
            <a:xfrm>
              <a:off x="13009503" y="7795861"/>
              <a:ext cx="1964196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Grønnere</a:t>
              </a:r>
            </a:p>
          </p:txBody>
        </p:sp>
        <p:grpSp>
          <p:nvGrpSpPr>
            <p:cNvPr id="682" name="Gruppe 23"/>
            <p:cNvGrpSpPr/>
            <p:nvPr/>
          </p:nvGrpSpPr>
          <p:grpSpPr>
            <a:xfrm>
              <a:off x="12654286" y="4850298"/>
              <a:ext cx="2674612" cy="2674612"/>
              <a:chOff x="12654286" y="4850298"/>
              <a:chExt cx="2674612" cy="2674612"/>
            </a:xfrm>
          </p:grpSpPr>
          <p:sp>
            <p:nvSpPr>
              <p:cNvPr id="683" name="Ellipse 9"/>
              <p:cNvSpPr/>
              <p:nvPr/>
            </p:nvSpPr>
            <p:spPr>
              <a:xfrm>
                <a:off x="12654286" y="4850298"/>
                <a:ext cx="2674612" cy="2674612"/>
              </a:xfrm>
              <a:prstGeom prst="ellipse">
                <a:avLst/>
              </a:prstGeom>
              <a:noFill/>
              <a:ln w="25400">
                <a:solidFill>
                  <a:schemeClr val="accent4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84" name="Group 17"/>
              <p:cNvGrpSpPr>
                <a:grpSpLocks noChangeAspect="1"/>
              </p:cNvGrpSpPr>
              <p:nvPr/>
            </p:nvGrpSpPr>
            <p:grpSpPr bwMode="auto">
              <a:xfrm>
                <a:off x="13464432" y="5606596"/>
                <a:ext cx="1133834" cy="1132141"/>
                <a:chOff x="5148" y="7010"/>
                <a:chExt cx="1339" cy="1337"/>
              </a:xfrm>
              <a:solidFill>
                <a:schemeClr val="tx1"/>
              </a:solidFill>
            </p:grpSpPr>
            <p:sp>
              <p:nvSpPr>
                <p:cNvPr id="685" name="Freeform 18"/>
                <p:cNvSpPr>
                  <a:spLocks/>
                </p:cNvSpPr>
                <p:nvPr/>
              </p:nvSpPr>
              <p:spPr bwMode="auto">
                <a:xfrm>
                  <a:off x="5148" y="7563"/>
                  <a:ext cx="1306" cy="784"/>
                </a:xfrm>
                <a:custGeom>
                  <a:avLst/>
                  <a:gdLst>
                    <a:gd name="T0" fmla="*/ 421 w 550"/>
                    <a:gd name="T1" fmla="*/ 249 h 330"/>
                    <a:gd name="T2" fmla="*/ 382 w 550"/>
                    <a:gd name="T3" fmla="*/ 254 h 330"/>
                    <a:gd name="T4" fmla="*/ 281 w 550"/>
                    <a:gd name="T5" fmla="*/ 192 h 330"/>
                    <a:gd name="T6" fmla="*/ 265 w 550"/>
                    <a:gd name="T7" fmla="*/ 192 h 330"/>
                    <a:gd name="T8" fmla="*/ 267 w 550"/>
                    <a:gd name="T9" fmla="*/ 138 h 330"/>
                    <a:gd name="T10" fmla="*/ 364 w 550"/>
                    <a:gd name="T11" fmla="*/ 81 h 330"/>
                    <a:gd name="T12" fmla="*/ 363 w 550"/>
                    <a:gd name="T13" fmla="*/ 78 h 330"/>
                    <a:gd name="T14" fmla="*/ 359 w 550"/>
                    <a:gd name="T15" fmla="*/ 58 h 330"/>
                    <a:gd name="T16" fmla="*/ 270 w 550"/>
                    <a:gd name="T17" fmla="*/ 106 h 330"/>
                    <a:gd name="T18" fmla="*/ 282 w 550"/>
                    <a:gd name="T19" fmla="*/ 6 h 330"/>
                    <a:gd name="T20" fmla="*/ 266 w 550"/>
                    <a:gd name="T21" fmla="*/ 3 h 330"/>
                    <a:gd name="T22" fmla="*/ 259 w 550"/>
                    <a:gd name="T23" fmla="*/ 0 h 330"/>
                    <a:gd name="T24" fmla="*/ 245 w 550"/>
                    <a:gd name="T25" fmla="*/ 120 h 330"/>
                    <a:gd name="T26" fmla="*/ 189 w 550"/>
                    <a:gd name="T27" fmla="*/ 63 h 330"/>
                    <a:gd name="T28" fmla="*/ 175 w 550"/>
                    <a:gd name="T29" fmla="*/ 82 h 330"/>
                    <a:gd name="T30" fmla="*/ 242 w 550"/>
                    <a:gd name="T31" fmla="*/ 159 h 330"/>
                    <a:gd name="T32" fmla="*/ 241 w 550"/>
                    <a:gd name="T33" fmla="*/ 191 h 330"/>
                    <a:gd name="T34" fmla="*/ 232 w 550"/>
                    <a:gd name="T35" fmla="*/ 191 h 330"/>
                    <a:gd name="T36" fmla="*/ 131 w 550"/>
                    <a:gd name="T37" fmla="*/ 251 h 330"/>
                    <a:gd name="T38" fmla="*/ 90 w 550"/>
                    <a:gd name="T39" fmla="*/ 242 h 330"/>
                    <a:gd name="T40" fmla="*/ 0 w 550"/>
                    <a:gd name="T41" fmla="*/ 325 h 330"/>
                    <a:gd name="T42" fmla="*/ 0 w 550"/>
                    <a:gd name="T43" fmla="*/ 330 h 330"/>
                    <a:gd name="T44" fmla="*/ 550 w 550"/>
                    <a:gd name="T45" fmla="*/ 330 h 330"/>
                    <a:gd name="T46" fmla="*/ 421 w 550"/>
                    <a:gd name="T47" fmla="*/ 249 h 3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50" h="330">
                      <a:moveTo>
                        <a:pt x="421" y="249"/>
                      </a:moveTo>
                      <a:cubicBezTo>
                        <a:pt x="408" y="249"/>
                        <a:pt x="395" y="250"/>
                        <a:pt x="382" y="254"/>
                      </a:cubicBezTo>
                      <a:cubicBezTo>
                        <a:pt x="358" y="220"/>
                        <a:pt x="322" y="198"/>
                        <a:pt x="281" y="192"/>
                      </a:cubicBezTo>
                      <a:cubicBezTo>
                        <a:pt x="265" y="192"/>
                        <a:pt x="265" y="192"/>
                        <a:pt x="265" y="192"/>
                      </a:cubicBezTo>
                      <a:cubicBezTo>
                        <a:pt x="265" y="177"/>
                        <a:pt x="266" y="158"/>
                        <a:pt x="267" y="138"/>
                      </a:cubicBezTo>
                      <a:cubicBezTo>
                        <a:pt x="296" y="113"/>
                        <a:pt x="329" y="94"/>
                        <a:pt x="364" y="81"/>
                      </a:cubicBezTo>
                      <a:cubicBezTo>
                        <a:pt x="364" y="80"/>
                        <a:pt x="364" y="79"/>
                        <a:pt x="363" y="78"/>
                      </a:cubicBezTo>
                      <a:cubicBezTo>
                        <a:pt x="361" y="72"/>
                        <a:pt x="360" y="65"/>
                        <a:pt x="359" y="58"/>
                      </a:cubicBezTo>
                      <a:cubicBezTo>
                        <a:pt x="327" y="70"/>
                        <a:pt x="297" y="86"/>
                        <a:pt x="270" y="106"/>
                      </a:cubicBezTo>
                      <a:cubicBezTo>
                        <a:pt x="272" y="75"/>
                        <a:pt x="276" y="40"/>
                        <a:pt x="282" y="6"/>
                      </a:cubicBezTo>
                      <a:cubicBezTo>
                        <a:pt x="277" y="6"/>
                        <a:pt x="271" y="4"/>
                        <a:pt x="266" y="3"/>
                      </a:cubicBezTo>
                      <a:cubicBezTo>
                        <a:pt x="263" y="2"/>
                        <a:pt x="261" y="1"/>
                        <a:pt x="259" y="0"/>
                      </a:cubicBezTo>
                      <a:cubicBezTo>
                        <a:pt x="252" y="42"/>
                        <a:pt x="247" y="84"/>
                        <a:pt x="245" y="120"/>
                      </a:cubicBezTo>
                      <a:cubicBezTo>
                        <a:pt x="233" y="105"/>
                        <a:pt x="217" y="87"/>
                        <a:pt x="189" y="63"/>
                      </a:cubicBezTo>
                      <a:cubicBezTo>
                        <a:pt x="185" y="70"/>
                        <a:pt x="180" y="76"/>
                        <a:pt x="175" y="82"/>
                      </a:cubicBezTo>
                      <a:cubicBezTo>
                        <a:pt x="215" y="117"/>
                        <a:pt x="232" y="141"/>
                        <a:pt x="242" y="159"/>
                      </a:cubicBezTo>
                      <a:cubicBezTo>
                        <a:pt x="242" y="171"/>
                        <a:pt x="241" y="182"/>
                        <a:pt x="241" y="191"/>
                      </a:cubicBezTo>
                      <a:cubicBezTo>
                        <a:pt x="232" y="191"/>
                        <a:pt x="232" y="191"/>
                        <a:pt x="232" y="191"/>
                      </a:cubicBezTo>
                      <a:cubicBezTo>
                        <a:pt x="192" y="197"/>
                        <a:pt x="155" y="218"/>
                        <a:pt x="131" y="251"/>
                      </a:cubicBezTo>
                      <a:cubicBezTo>
                        <a:pt x="118" y="245"/>
                        <a:pt x="104" y="242"/>
                        <a:pt x="90" y="242"/>
                      </a:cubicBezTo>
                      <a:cubicBezTo>
                        <a:pt x="40" y="242"/>
                        <a:pt x="0" y="279"/>
                        <a:pt x="0" y="325"/>
                      </a:cubicBezTo>
                      <a:cubicBezTo>
                        <a:pt x="0" y="327"/>
                        <a:pt x="0" y="328"/>
                        <a:pt x="0" y="330"/>
                      </a:cubicBezTo>
                      <a:cubicBezTo>
                        <a:pt x="550" y="330"/>
                        <a:pt x="550" y="330"/>
                        <a:pt x="550" y="330"/>
                      </a:cubicBezTo>
                      <a:cubicBezTo>
                        <a:pt x="529" y="282"/>
                        <a:pt x="479" y="249"/>
                        <a:pt x="421" y="2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6" name="Freeform 19"/>
                <p:cNvSpPr>
                  <a:spLocks/>
                </p:cNvSpPr>
                <p:nvPr/>
              </p:nvSpPr>
              <p:spPr bwMode="auto">
                <a:xfrm>
                  <a:off x="5599" y="7010"/>
                  <a:ext cx="492" cy="579"/>
                </a:xfrm>
                <a:custGeom>
                  <a:avLst/>
                  <a:gdLst>
                    <a:gd name="T0" fmla="*/ 114 w 207"/>
                    <a:gd name="T1" fmla="*/ 112 h 244"/>
                    <a:gd name="T2" fmla="*/ 121 w 207"/>
                    <a:gd name="T3" fmla="*/ 127 h 244"/>
                    <a:gd name="T4" fmla="*/ 92 w 207"/>
                    <a:gd name="T5" fmla="*/ 239 h 244"/>
                    <a:gd name="T6" fmla="*/ 192 w 207"/>
                    <a:gd name="T7" fmla="*/ 174 h 244"/>
                    <a:gd name="T8" fmla="*/ 147 w 207"/>
                    <a:gd name="T9" fmla="*/ 5 h 244"/>
                    <a:gd name="T10" fmla="*/ 15 w 207"/>
                    <a:gd name="T11" fmla="*/ 119 h 244"/>
                    <a:gd name="T12" fmla="*/ 69 w 207"/>
                    <a:gd name="T13" fmla="*/ 233 h 244"/>
                    <a:gd name="T14" fmla="*/ 99 w 207"/>
                    <a:gd name="T15" fmla="*/ 118 h 244"/>
                    <a:gd name="T16" fmla="*/ 114 w 207"/>
                    <a:gd name="T17" fmla="*/ 112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7" h="244">
                      <a:moveTo>
                        <a:pt x="114" y="112"/>
                      </a:moveTo>
                      <a:cubicBezTo>
                        <a:pt x="120" y="114"/>
                        <a:pt x="123" y="121"/>
                        <a:pt x="121" y="127"/>
                      </a:cubicBezTo>
                      <a:cubicBezTo>
                        <a:pt x="108" y="159"/>
                        <a:pt x="99" y="199"/>
                        <a:pt x="92" y="239"/>
                      </a:cubicBezTo>
                      <a:cubicBezTo>
                        <a:pt x="136" y="244"/>
                        <a:pt x="179" y="217"/>
                        <a:pt x="192" y="174"/>
                      </a:cubicBezTo>
                      <a:cubicBezTo>
                        <a:pt x="207" y="125"/>
                        <a:pt x="168" y="12"/>
                        <a:pt x="147" y="5"/>
                      </a:cubicBezTo>
                      <a:cubicBezTo>
                        <a:pt x="130" y="0"/>
                        <a:pt x="30" y="70"/>
                        <a:pt x="15" y="119"/>
                      </a:cubicBezTo>
                      <a:cubicBezTo>
                        <a:pt x="0" y="166"/>
                        <a:pt x="24" y="215"/>
                        <a:pt x="69" y="233"/>
                      </a:cubicBezTo>
                      <a:cubicBezTo>
                        <a:pt x="76" y="192"/>
                        <a:pt x="86" y="152"/>
                        <a:pt x="99" y="118"/>
                      </a:cubicBezTo>
                      <a:cubicBezTo>
                        <a:pt x="102" y="112"/>
                        <a:pt x="108" y="109"/>
                        <a:pt x="114" y="1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7" name="Freeform 20"/>
                <p:cNvSpPr>
                  <a:spLocks/>
                </p:cNvSpPr>
                <p:nvPr/>
              </p:nvSpPr>
              <p:spPr bwMode="auto">
                <a:xfrm>
                  <a:off x="5994" y="7473"/>
                  <a:ext cx="493" cy="425"/>
                </a:xfrm>
                <a:custGeom>
                  <a:avLst/>
                  <a:gdLst>
                    <a:gd name="T0" fmla="*/ 97 w 208"/>
                    <a:gd name="T1" fmla="*/ 84 h 179"/>
                    <a:gd name="T2" fmla="*/ 87 w 208"/>
                    <a:gd name="T3" fmla="*/ 98 h 179"/>
                    <a:gd name="T4" fmla="*/ 8 w 208"/>
                    <a:gd name="T5" fmla="*/ 119 h 179"/>
                    <a:gd name="T6" fmla="*/ 109 w 208"/>
                    <a:gd name="T7" fmla="*/ 164 h 179"/>
                    <a:gd name="T8" fmla="*/ 202 w 208"/>
                    <a:gd name="T9" fmla="*/ 47 h 179"/>
                    <a:gd name="T10" fmla="*/ 56 w 208"/>
                    <a:gd name="T11" fmla="*/ 15 h 179"/>
                    <a:gd name="T12" fmla="*/ 3 w 208"/>
                    <a:gd name="T13" fmla="*/ 96 h 179"/>
                    <a:gd name="T14" fmla="*/ 83 w 208"/>
                    <a:gd name="T15" fmla="*/ 75 h 179"/>
                    <a:gd name="T16" fmla="*/ 97 w 208"/>
                    <a:gd name="T17" fmla="*/ 84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8" h="179">
                      <a:moveTo>
                        <a:pt x="97" y="84"/>
                      </a:moveTo>
                      <a:cubicBezTo>
                        <a:pt x="98" y="91"/>
                        <a:pt x="94" y="97"/>
                        <a:pt x="87" y="98"/>
                      </a:cubicBezTo>
                      <a:cubicBezTo>
                        <a:pt x="60" y="102"/>
                        <a:pt x="34" y="110"/>
                        <a:pt x="8" y="119"/>
                      </a:cubicBezTo>
                      <a:cubicBezTo>
                        <a:pt x="24" y="159"/>
                        <a:pt x="69" y="179"/>
                        <a:pt x="109" y="164"/>
                      </a:cubicBezTo>
                      <a:cubicBezTo>
                        <a:pt x="150" y="150"/>
                        <a:pt x="208" y="64"/>
                        <a:pt x="202" y="47"/>
                      </a:cubicBezTo>
                      <a:cubicBezTo>
                        <a:pt x="196" y="32"/>
                        <a:pt x="97" y="0"/>
                        <a:pt x="56" y="15"/>
                      </a:cubicBezTo>
                      <a:cubicBezTo>
                        <a:pt x="22" y="27"/>
                        <a:pt x="0" y="60"/>
                        <a:pt x="3" y="96"/>
                      </a:cubicBezTo>
                      <a:cubicBezTo>
                        <a:pt x="29" y="86"/>
                        <a:pt x="56" y="79"/>
                        <a:pt x="83" y="75"/>
                      </a:cubicBezTo>
                      <a:cubicBezTo>
                        <a:pt x="90" y="74"/>
                        <a:pt x="96" y="78"/>
                        <a:pt x="97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8" name="Freeform 21"/>
                <p:cNvSpPr>
                  <a:spLocks/>
                </p:cNvSpPr>
                <p:nvPr/>
              </p:nvSpPr>
              <p:spPr bwMode="auto">
                <a:xfrm>
                  <a:off x="5174" y="7397"/>
                  <a:ext cx="471" cy="427"/>
                </a:xfrm>
                <a:custGeom>
                  <a:avLst/>
                  <a:gdLst>
                    <a:gd name="T0" fmla="*/ 94 w 198"/>
                    <a:gd name="T1" fmla="*/ 83 h 180"/>
                    <a:gd name="T2" fmla="*/ 111 w 198"/>
                    <a:gd name="T3" fmla="*/ 80 h 180"/>
                    <a:gd name="T4" fmla="*/ 178 w 198"/>
                    <a:gd name="T5" fmla="*/ 133 h 180"/>
                    <a:gd name="T6" fmla="*/ 159 w 198"/>
                    <a:gd name="T7" fmla="*/ 31 h 180"/>
                    <a:gd name="T8" fmla="*/ 10 w 198"/>
                    <a:gd name="T9" fmla="*/ 15 h 180"/>
                    <a:gd name="T10" fmla="*/ 60 w 198"/>
                    <a:gd name="T11" fmla="*/ 156 h 180"/>
                    <a:gd name="T12" fmla="*/ 164 w 198"/>
                    <a:gd name="T13" fmla="*/ 151 h 180"/>
                    <a:gd name="T14" fmla="*/ 97 w 198"/>
                    <a:gd name="T15" fmla="*/ 99 h 180"/>
                    <a:gd name="T16" fmla="*/ 94 w 198"/>
                    <a:gd name="T17" fmla="*/ 83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8" h="180">
                      <a:moveTo>
                        <a:pt x="94" y="83"/>
                      </a:moveTo>
                      <a:cubicBezTo>
                        <a:pt x="98" y="78"/>
                        <a:pt x="105" y="76"/>
                        <a:pt x="111" y="80"/>
                      </a:cubicBezTo>
                      <a:cubicBezTo>
                        <a:pt x="138" y="100"/>
                        <a:pt x="160" y="117"/>
                        <a:pt x="178" y="133"/>
                      </a:cubicBezTo>
                      <a:cubicBezTo>
                        <a:pt x="198" y="99"/>
                        <a:pt x="189" y="56"/>
                        <a:pt x="159" y="31"/>
                      </a:cubicBezTo>
                      <a:cubicBezTo>
                        <a:pt x="124" y="4"/>
                        <a:pt x="22" y="0"/>
                        <a:pt x="10" y="15"/>
                      </a:cubicBezTo>
                      <a:cubicBezTo>
                        <a:pt x="0" y="27"/>
                        <a:pt x="25" y="128"/>
                        <a:pt x="60" y="156"/>
                      </a:cubicBezTo>
                      <a:cubicBezTo>
                        <a:pt x="91" y="180"/>
                        <a:pt x="135" y="178"/>
                        <a:pt x="164" y="151"/>
                      </a:cubicBezTo>
                      <a:cubicBezTo>
                        <a:pt x="146" y="136"/>
                        <a:pt x="124" y="119"/>
                        <a:pt x="97" y="99"/>
                      </a:cubicBezTo>
                      <a:cubicBezTo>
                        <a:pt x="92" y="95"/>
                        <a:pt x="90" y="88"/>
                        <a:pt x="94" y="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689" name="Gruppe 18"/>
          <p:cNvGrpSpPr/>
          <p:nvPr/>
        </p:nvGrpSpPr>
        <p:grpSpPr>
          <a:xfrm>
            <a:off x="2961399" y="4561797"/>
            <a:ext cx="1336910" cy="1811336"/>
            <a:chOff x="5481009" y="4850300"/>
            <a:chExt cx="2674612" cy="3622670"/>
          </a:xfrm>
        </p:grpSpPr>
        <p:sp>
          <p:nvSpPr>
            <p:cNvPr id="690" name="Rektangel 13"/>
            <p:cNvSpPr/>
            <p:nvPr/>
          </p:nvSpPr>
          <p:spPr>
            <a:xfrm>
              <a:off x="5863866" y="7795862"/>
              <a:ext cx="190890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Smartere</a:t>
              </a:r>
            </a:p>
          </p:txBody>
        </p:sp>
        <p:grpSp>
          <p:nvGrpSpPr>
            <p:cNvPr id="691" name="Gruppe 6"/>
            <p:cNvGrpSpPr/>
            <p:nvPr/>
          </p:nvGrpSpPr>
          <p:grpSpPr>
            <a:xfrm>
              <a:off x="5481009" y="4850300"/>
              <a:ext cx="2674612" cy="2674612"/>
              <a:chOff x="5481009" y="4850300"/>
              <a:chExt cx="2674612" cy="2674612"/>
            </a:xfrm>
          </p:grpSpPr>
          <p:grpSp>
            <p:nvGrpSpPr>
              <p:cNvPr id="692" name="Group 691"/>
              <p:cNvGrpSpPr>
                <a:grpSpLocks noChangeAspect="1"/>
              </p:cNvGrpSpPr>
              <p:nvPr/>
            </p:nvGrpSpPr>
            <p:grpSpPr bwMode="auto">
              <a:xfrm>
                <a:off x="6467611" y="5576844"/>
                <a:ext cx="689472" cy="1221522"/>
                <a:chOff x="1763" y="3257"/>
                <a:chExt cx="692" cy="1226"/>
              </a:xfrm>
              <a:solidFill>
                <a:schemeClr val="tx1"/>
              </a:solidFill>
            </p:grpSpPr>
            <p:sp>
              <p:nvSpPr>
                <p:cNvPr id="694" name="Freeform 5"/>
                <p:cNvSpPr>
                  <a:spLocks/>
                </p:cNvSpPr>
                <p:nvPr/>
              </p:nvSpPr>
              <p:spPr bwMode="auto">
                <a:xfrm>
                  <a:off x="1763" y="3257"/>
                  <a:ext cx="692" cy="976"/>
                </a:xfrm>
                <a:custGeom>
                  <a:avLst/>
                  <a:gdLst>
                    <a:gd name="T0" fmla="*/ 290 w 290"/>
                    <a:gd name="T1" fmla="*/ 158 h 411"/>
                    <a:gd name="T2" fmla="*/ 273 w 290"/>
                    <a:gd name="T3" fmla="*/ 215 h 411"/>
                    <a:gd name="T4" fmla="*/ 218 w 290"/>
                    <a:gd name="T5" fmla="*/ 375 h 411"/>
                    <a:gd name="T6" fmla="*/ 216 w 290"/>
                    <a:gd name="T7" fmla="*/ 393 h 411"/>
                    <a:gd name="T8" fmla="*/ 197 w 290"/>
                    <a:gd name="T9" fmla="*/ 411 h 411"/>
                    <a:gd name="T10" fmla="*/ 93 w 290"/>
                    <a:gd name="T11" fmla="*/ 411 h 411"/>
                    <a:gd name="T12" fmla="*/ 74 w 290"/>
                    <a:gd name="T13" fmla="*/ 393 h 411"/>
                    <a:gd name="T14" fmla="*/ 72 w 290"/>
                    <a:gd name="T15" fmla="*/ 375 h 411"/>
                    <a:gd name="T16" fmla="*/ 18 w 290"/>
                    <a:gd name="T17" fmla="*/ 215 h 411"/>
                    <a:gd name="T18" fmla="*/ 0 w 290"/>
                    <a:gd name="T19" fmla="*/ 158 h 411"/>
                    <a:gd name="T20" fmla="*/ 0 w 290"/>
                    <a:gd name="T21" fmla="*/ 145 h 411"/>
                    <a:gd name="T22" fmla="*/ 145 w 290"/>
                    <a:gd name="T23" fmla="*/ 0 h 411"/>
                    <a:gd name="T24" fmla="*/ 290 w 290"/>
                    <a:gd name="T25" fmla="*/ 145 h 411"/>
                    <a:gd name="T26" fmla="*/ 290 w 290"/>
                    <a:gd name="T27" fmla="*/ 15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90" h="411">
                      <a:moveTo>
                        <a:pt x="290" y="158"/>
                      </a:moveTo>
                      <a:cubicBezTo>
                        <a:pt x="288" y="178"/>
                        <a:pt x="282" y="197"/>
                        <a:pt x="273" y="215"/>
                      </a:cubicBezTo>
                      <a:cubicBezTo>
                        <a:pt x="272" y="216"/>
                        <a:pt x="218" y="314"/>
                        <a:pt x="218" y="375"/>
                      </a:cubicBezTo>
                      <a:cubicBezTo>
                        <a:pt x="216" y="393"/>
                        <a:pt x="216" y="393"/>
                        <a:pt x="216" y="393"/>
                      </a:cubicBezTo>
                      <a:cubicBezTo>
                        <a:pt x="213" y="405"/>
                        <a:pt x="207" y="411"/>
                        <a:pt x="197" y="411"/>
                      </a:cubicBezTo>
                      <a:cubicBezTo>
                        <a:pt x="93" y="411"/>
                        <a:pt x="93" y="411"/>
                        <a:pt x="93" y="411"/>
                      </a:cubicBezTo>
                      <a:cubicBezTo>
                        <a:pt x="83" y="411"/>
                        <a:pt x="77" y="405"/>
                        <a:pt x="74" y="393"/>
                      </a:cubicBezTo>
                      <a:cubicBezTo>
                        <a:pt x="72" y="375"/>
                        <a:pt x="72" y="375"/>
                        <a:pt x="72" y="375"/>
                      </a:cubicBezTo>
                      <a:cubicBezTo>
                        <a:pt x="72" y="314"/>
                        <a:pt x="18" y="216"/>
                        <a:pt x="18" y="215"/>
                      </a:cubicBezTo>
                      <a:cubicBezTo>
                        <a:pt x="8" y="198"/>
                        <a:pt x="2" y="178"/>
                        <a:pt x="0" y="158"/>
                      </a:cubicBezTo>
                      <a:cubicBezTo>
                        <a:pt x="0" y="145"/>
                        <a:pt x="0" y="145"/>
                        <a:pt x="0" y="145"/>
                      </a:cubicBezTo>
                      <a:cubicBezTo>
                        <a:pt x="0" y="65"/>
                        <a:pt x="65" y="0"/>
                        <a:pt x="145" y="0"/>
                      </a:cubicBezTo>
                      <a:cubicBezTo>
                        <a:pt x="225" y="0"/>
                        <a:pt x="290" y="65"/>
                        <a:pt x="290" y="145"/>
                      </a:cubicBezTo>
                      <a:lnTo>
                        <a:pt x="290" y="15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5" name="Freeform 6"/>
                <p:cNvSpPr>
                  <a:spLocks/>
                </p:cNvSpPr>
                <p:nvPr/>
              </p:nvSpPr>
              <p:spPr bwMode="auto">
                <a:xfrm>
                  <a:off x="1968" y="4295"/>
                  <a:ext cx="281" cy="88"/>
                </a:xfrm>
                <a:custGeom>
                  <a:avLst/>
                  <a:gdLst>
                    <a:gd name="T0" fmla="*/ 0 w 281"/>
                    <a:gd name="T1" fmla="*/ 88 h 88"/>
                    <a:gd name="T2" fmla="*/ 0 w 281"/>
                    <a:gd name="T3" fmla="*/ 0 h 88"/>
                    <a:gd name="T4" fmla="*/ 281 w 281"/>
                    <a:gd name="T5" fmla="*/ 0 h 88"/>
                    <a:gd name="T6" fmla="*/ 281 w 281"/>
                    <a:gd name="T7" fmla="*/ 88 h 88"/>
                    <a:gd name="T8" fmla="*/ 0 w 281"/>
                    <a:gd name="T9" fmla="*/ 88 h 88"/>
                    <a:gd name="T10" fmla="*/ 0 w 281"/>
                    <a:gd name="T11" fmla="*/ 8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81" h="88">
                      <a:moveTo>
                        <a:pt x="0" y="88"/>
                      </a:moveTo>
                      <a:lnTo>
                        <a:pt x="0" y="0"/>
                      </a:lnTo>
                      <a:lnTo>
                        <a:pt x="281" y="0"/>
                      </a:lnTo>
                      <a:lnTo>
                        <a:pt x="281" y="88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6" name="Freeform 7"/>
                <p:cNvSpPr>
                  <a:spLocks/>
                </p:cNvSpPr>
                <p:nvPr/>
              </p:nvSpPr>
              <p:spPr bwMode="auto">
                <a:xfrm>
                  <a:off x="2030" y="4433"/>
                  <a:ext cx="157" cy="50"/>
                </a:xfrm>
                <a:custGeom>
                  <a:avLst/>
                  <a:gdLst>
                    <a:gd name="T0" fmla="*/ 0 w 157"/>
                    <a:gd name="T1" fmla="*/ 50 h 50"/>
                    <a:gd name="T2" fmla="*/ 0 w 157"/>
                    <a:gd name="T3" fmla="*/ 0 h 50"/>
                    <a:gd name="T4" fmla="*/ 157 w 157"/>
                    <a:gd name="T5" fmla="*/ 0 h 50"/>
                    <a:gd name="T6" fmla="*/ 157 w 157"/>
                    <a:gd name="T7" fmla="*/ 50 h 50"/>
                    <a:gd name="T8" fmla="*/ 0 w 157"/>
                    <a:gd name="T9" fmla="*/ 50 h 50"/>
                    <a:gd name="T10" fmla="*/ 0 w 157"/>
                    <a:gd name="T11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7" h="50">
                      <a:moveTo>
                        <a:pt x="0" y="50"/>
                      </a:moveTo>
                      <a:lnTo>
                        <a:pt x="0" y="0"/>
                      </a:lnTo>
                      <a:lnTo>
                        <a:pt x="157" y="0"/>
                      </a:lnTo>
                      <a:lnTo>
                        <a:pt x="157" y="50"/>
                      </a:lnTo>
                      <a:lnTo>
                        <a:pt x="0" y="50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3" name="Ellipse 7"/>
              <p:cNvSpPr/>
              <p:nvPr/>
            </p:nvSpPr>
            <p:spPr>
              <a:xfrm>
                <a:off x="5481009" y="4850300"/>
                <a:ext cx="2674612" cy="2674612"/>
              </a:xfrm>
              <a:prstGeom prst="ellipse">
                <a:avLst/>
              </a:prstGeom>
              <a:noFill/>
              <a:ln w="25400">
                <a:solidFill>
                  <a:srgbClr val="FF8600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97" name="Gruppe 20"/>
          <p:cNvGrpSpPr/>
          <p:nvPr/>
        </p:nvGrpSpPr>
        <p:grpSpPr>
          <a:xfrm>
            <a:off x="4601037" y="4561797"/>
            <a:ext cx="1570238" cy="1811336"/>
            <a:chOff x="8834256" y="4850300"/>
            <a:chExt cx="3141406" cy="3622671"/>
          </a:xfrm>
        </p:grpSpPr>
        <p:sp>
          <p:nvSpPr>
            <p:cNvPr id="698" name="Rektangel 14"/>
            <p:cNvSpPr/>
            <p:nvPr/>
          </p:nvSpPr>
          <p:spPr>
            <a:xfrm>
              <a:off x="8834256" y="7795863"/>
              <a:ext cx="3141406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6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rPr>
                <a:t>Mer nyskapende</a:t>
              </a:r>
            </a:p>
          </p:txBody>
        </p:sp>
        <p:sp>
          <p:nvSpPr>
            <p:cNvPr id="699" name="Ellipse 8"/>
            <p:cNvSpPr/>
            <p:nvPr/>
          </p:nvSpPr>
          <p:spPr>
            <a:xfrm>
              <a:off x="9067648" y="4850300"/>
              <a:ext cx="2674612" cy="2674612"/>
            </a:xfrm>
            <a:prstGeom prst="ellipse">
              <a:avLst/>
            </a:prstGeom>
            <a:noFill/>
            <a:ln w="25400">
              <a:solidFill>
                <a:schemeClr val="accent3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799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00" name="Group 8"/>
            <p:cNvGrpSpPr>
              <a:grpSpLocks noChangeAspect="1"/>
            </p:cNvGrpSpPr>
            <p:nvPr/>
          </p:nvGrpSpPr>
          <p:grpSpPr bwMode="auto">
            <a:xfrm>
              <a:off x="9946376" y="5506318"/>
              <a:ext cx="917178" cy="1371575"/>
              <a:chOff x="4544" y="6065"/>
              <a:chExt cx="985" cy="1473"/>
            </a:xfrm>
            <a:solidFill>
              <a:schemeClr val="tx1"/>
            </a:solidFill>
          </p:grpSpPr>
          <p:sp>
            <p:nvSpPr>
              <p:cNvPr id="701" name="Oval 9"/>
              <p:cNvSpPr>
                <a:spLocks noChangeArrowheads="1"/>
              </p:cNvSpPr>
              <p:nvPr/>
            </p:nvSpPr>
            <p:spPr bwMode="auto">
              <a:xfrm>
                <a:off x="4892" y="6303"/>
                <a:ext cx="138" cy="13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2" name="Oval 10"/>
              <p:cNvSpPr>
                <a:spLocks noChangeArrowheads="1"/>
              </p:cNvSpPr>
              <p:nvPr/>
            </p:nvSpPr>
            <p:spPr bwMode="auto">
              <a:xfrm>
                <a:off x="5004" y="6130"/>
                <a:ext cx="192" cy="19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3" name="Oval 11"/>
              <p:cNvSpPr>
                <a:spLocks noChangeArrowheads="1"/>
              </p:cNvSpPr>
              <p:nvPr/>
            </p:nvSpPr>
            <p:spPr bwMode="auto">
              <a:xfrm>
                <a:off x="4906" y="6065"/>
                <a:ext cx="95" cy="98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4" name="Freeform 12"/>
              <p:cNvSpPr>
                <a:spLocks noEditPoints="1"/>
              </p:cNvSpPr>
              <p:nvPr/>
            </p:nvSpPr>
            <p:spPr bwMode="auto">
              <a:xfrm>
                <a:off x="4544" y="6493"/>
                <a:ext cx="985" cy="1045"/>
              </a:xfrm>
              <a:custGeom>
                <a:avLst/>
                <a:gdLst>
                  <a:gd name="T0" fmla="*/ 410 w 414"/>
                  <a:gd name="T1" fmla="*/ 379 h 440"/>
                  <a:gd name="T2" fmla="*/ 276 w 414"/>
                  <a:gd name="T3" fmla="*/ 155 h 440"/>
                  <a:gd name="T4" fmla="*/ 276 w 414"/>
                  <a:gd name="T5" fmla="*/ 35 h 440"/>
                  <a:gd name="T6" fmla="*/ 285 w 414"/>
                  <a:gd name="T7" fmla="*/ 35 h 440"/>
                  <a:gd name="T8" fmla="*/ 303 w 414"/>
                  <a:gd name="T9" fmla="*/ 17 h 440"/>
                  <a:gd name="T10" fmla="*/ 285 w 414"/>
                  <a:gd name="T11" fmla="*/ 0 h 440"/>
                  <a:gd name="T12" fmla="*/ 135 w 414"/>
                  <a:gd name="T13" fmla="*/ 0 h 440"/>
                  <a:gd name="T14" fmla="*/ 117 w 414"/>
                  <a:gd name="T15" fmla="*/ 17 h 440"/>
                  <a:gd name="T16" fmla="*/ 135 w 414"/>
                  <a:gd name="T17" fmla="*/ 35 h 440"/>
                  <a:gd name="T18" fmla="*/ 144 w 414"/>
                  <a:gd name="T19" fmla="*/ 35 h 440"/>
                  <a:gd name="T20" fmla="*/ 144 w 414"/>
                  <a:gd name="T21" fmla="*/ 153 h 440"/>
                  <a:gd name="T22" fmla="*/ 9 w 414"/>
                  <a:gd name="T23" fmla="*/ 379 h 440"/>
                  <a:gd name="T24" fmla="*/ 34 w 414"/>
                  <a:gd name="T25" fmla="*/ 436 h 440"/>
                  <a:gd name="T26" fmla="*/ 50 w 414"/>
                  <a:gd name="T27" fmla="*/ 440 h 440"/>
                  <a:gd name="T28" fmla="*/ 370 w 414"/>
                  <a:gd name="T29" fmla="*/ 440 h 440"/>
                  <a:gd name="T30" fmla="*/ 414 w 414"/>
                  <a:gd name="T31" fmla="*/ 396 h 440"/>
                  <a:gd name="T32" fmla="*/ 410 w 414"/>
                  <a:gd name="T33" fmla="*/ 379 h 440"/>
                  <a:gd name="T34" fmla="*/ 177 w 414"/>
                  <a:gd name="T35" fmla="*/ 166 h 440"/>
                  <a:gd name="T36" fmla="*/ 179 w 414"/>
                  <a:gd name="T37" fmla="*/ 160 h 440"/>
                  <a:gd name="T38" fmla="*/ 179 w 414"/>
                  <a:gd name="T39" fmla="*/ 35 h 440"/>
                  <a:gd name="T40" fmla="*/ 241 w 414"/>
                  <a:gd name="T41" fmla="*/ 35 h 440"/>
                  <a:gd name="T42" fmla="*/ 241 w 414"/>
                  <a:gd name="T43" fmla="*/ 161 h 440"/>
                  <a:gd name="T44" fmla="*/ 243 w 414"/>
                  <a:gd name="T45" fmla="*/ 168 h 440"/>
                  <a:gd name="T46" fmla="*/ 273 w 414"/>
                  <a:gd name="T47" fmla="*/ 220 h 440"/>
                  <a:gd name="T48" fmla="*/ 147 w 414"/>
                  <a:gd name="T49" fmla="*/ 220 h 440"/>
                  <a:gd name="T50" fmla="*/ 177 w 414"/>
                  <a:gd name="T51" fmla="*/ 166 h 440"/>
                  <a:gd name="T52" fmla="*/ 155 w 414"/>
                  <a:gd name="T53" fmla="*/ 286 h 440"/>
                  <a:gd name="T54" fmla="*/ 170 w 414"/>
                  <a:gd name="T55" fmla="*/ 302 h 440"/>
                  <a:gd name="T56" fmla="*/ 155 w 414"/>
                  <a:gd name="T57" fmla="*/ 318 h 440"/>
                  <a:gd name="T58" fmla="*/ 139 w 414"/>
                  <a:gd name="T59" fmla="*/ 302 h 440"/>
                  <a:gd name="T60" fmla="*/ 155 w 414"/>
                  <a:gd name="T61" fmla="*/ 286 h 440"/>
                  <a:gd name="T62" fmla="*/ 170 w 414"/>
                  <a:gd name="T63" fmla="*/ 407 h 440"/>
                  <a:gd name="T64" fmla="*/ 142 w 414"/>
                  <a:gd name="T65" fmla="*/ 378 h 440"/>
                  <a:gd name="T66" fmla="*/ 170 w 414"/>
                  <a:gd name="T67" fmla="*/ 349 h 440"/>
                  <a:gd name="T68" fmla="*/ 199 w 414"/>
                  <a:gd name="T69" fmla="*/ 378 h 440"/>
                  <a:gd name="T70" fmla="*/ 170 w 414"/>
                  <a:gd name="T71" fmla="*/ 407 h 440"/>
                  <a:gd name="T72" fmla="*/ 170 w 414"/>
                  <a:gd name="T73" fmla="*/ 407 h 440"/>
                  <a:gd name="T74" fmla="*/ 250 w 414"/>
                  <a:gd name="T75" fmla="*/ 333 h 440"/>
                  <a:gd name="T76" fmla="*/ 218 w 414"/>
                  <a:gd name="T77" fmla="*/ 302 h 440"/>
                  <a:gd name="T78" fmla="*/ 250 w 414"/>
                  <a:gd name="T79" fmla="*/ 270 h 440"/>
                  <a:gd name="T80" fmla="*/ 281 w 414"/>
                  <a:gd name="T81" fmla="*/ 302 h 440"/>
                  <a:gd name="T82" fmla="*/ 281 w 414"/>
                  <a:gd name="T83" fmla="*/ 302 h 440"/>
                  <a:gd name="T84" fmla="*/ 250 w 414"/>
                  <a:gd name="T85" fmla="*/ 333 h 440"/>
                  <a:gd name="T86" fmla="*/ 250 w 414"/>
                  <a:gd name="T87" fmla="*/ 333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14" h="440">
                    <a:moveTo>
                      <a:pt x="410" y="379"/>
                    </a:moveTo>
                    <a:cubicBezTo>
                      <a:pt x="276" y="155"/>
                      <a:pt x="276" y="155"/>
                      <a:pt x="276" y="155"/>
                    </a:cubicBezTo>
                    <a:cubicBezTo>
                      <a:pt x="276" y="35"/>
                      <a:pt x="276" y="35"/>
                      <a:pt x="276" y="35"/>
                    </a:cubicBezTo>
                    <a:cubicBezTo>
                      <a:pt x="285" y="35"/>
                      <a:pt x="285" y="35"/>
                      <a:pt x="285" y="35"/>
                    </a:cubicBezTo>
                    <a:cubicBezTo>
                      <a:pt x="295" y="35"/>
                      <a:pt x="303" y="27"/>
                      <a:pt x="303" y="17"/>
                    </a:cubicBezTo>
                    <a:cubicBezTo>
                      <a:pt x="303" y="8"/>
                      <a:pt x="295" y="0"/>
                      <a:pt x="285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5" y="0"/>
                      <a:pt x="117" y="8"/>
                      <a:pt x="117" y="17"/>
                    </a:cubicBezTo>
                    <a:cubicBezTo>
                      <a:pt x="117" y="27"/>
                      <a:pt x="125" y="35"/>
                      <a:pt x="135" y="35"/>
                    </a:cubicBezTo>
                    <a:cubicBezTo>
                      <a:pt x="144" y="35"/>
                      <a:pt x="144" y="35"/>
                      <a:pt x="144" y="35"/>
                    </a:cubicBezTo>
                    <a:cubicBezTo>
                      <a:pt x="144" y="153"/>
                      <a:pt x="144" y="153"/>
                      <a:pt x="144" y="153"/>
                    </a:cubicBezTo>
                    <a:cubicBezTo>
                      <a:pt x="9" y="379"/>
                      <a:pt x="9" y="379"/>
                      <a:pt x="9" y="379"/>
                    </a:cubicBezTo>
                    <a:cubicBezTo>
                      <a:pt x="0" y="402"/>
                      <a:pt x="11" y="427"/>
                      <a:pt x="34" y="436"/>
                    </a:cubicBezTo>
                    <a:cubicBezTo>
                      <a:pt x="39" y="439"/>
                      <a:pt x="45" y="440"/>
                      <a:pt x="50" y="440"/>
                    </a:cubicBezTo>
                    <a:cubicBezTo>
                      <a:pt x="370" y="440"/>
                      <a:pt x="370" y="440"/>
                      <a:pt x="370" y="440"/>
                    </a:cubicBezTo>
                    <a:cubicBezTo>
                      <a:pt x="394" y="440"/>
                      <a:pt x="414" y="420"/>
                      <a:pt x="414" y="396"/>
                    </a:cubicBezTo>
                    <a:cubicBezTo>
                      <a:pt x="414" y="390"/>
                      <a:pt x="413" y="384"/>
                      <a:pt x="410" y="379"/>
                    </a:cubicBezTo>
                    <a:close/>
                    <a:moveTo>
                      <a:pt x="177" y="166"/>
                    </a:moveTo>
                    <a:cubicBezTo>
                      <a:pt x="179" y="160"/>
                      <a:pt x="179" y="160"/>
                      <a:pt x="179" y="160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241" y="35"/>
                      <a:pt x="241" y="35"/>
                      <a:pt x="241" y="35"/>
                    </a:cubicBezTo>
                    <a:cubicBezTo>
                      <a:pt x="241" y="161"/>
                      <a:pt x="241" y="161"/>
                      <a:pt x="241" y="161"/>
                    </a:cubicBezTo>
                    <a:cubicBezTo>
                      <a:pt x="243" y="168"/>
                      <a:pt x="243" y="168"/>
                      <a:pt x="243" y="168"/>
                    </a:cubicBezTo>
                    <a:cubicBezTo>
                      <a:pt x="273" y="220"/>
                      <a:pt x="273" y="220"/>
                      <a:pt x="273" y="220"/>
                    </a:cubicBezTo>
                    <a:cubicBezTo>
                      <a:pt x="147" y="220"/>
                      <a:pt x="147" y="220"/>
                      <a:pt x="147" y="220"/>
                    </a:cubicBezTo>
                    <a:lnTo>
                      <a:pt x="177" y="166"/>
                    </a:lnTo>
                    <a:close/>
                    <a:moveTo>
                      <a:pt x="155" y="286"/>
                    </a:moveTo>
                    <a:cubicBezTo>
                      <a:pt x="163" y="286"/>
                      <a:pt x="170" y="293"/>
                      <a:pt x="170" y="302"/>
                    </a:cubicBezTo>
                    <a:cubicBezTo>
                      <a:pt x="170" y="310"/>
                      <a:pt x="163" y="318"/>
                      <a:pt x="155" y="318"/>
                    </a:cubicBezTo>
                    <a:cubicBezTo>
                      <a:pt x="146" y="318"/>
                      <a:pt x="139" y="310"/>
                      <a:pt x="139" y="302"/>
                    </a:cubicBezTo>
                    <a:cubicBezTo>
                      <a:pt x="139" y="293"/>
                      <a:pt x="146" y="286"/>
                      <a:pt x="155" y="286"/>
                    </a:cubicBezTo>
                    <a:close/>
                    <a:moveTo>
                      <a:pt x="170" y="407"/>
                    </a:moveTo>
                    <a:cubicBezTo>
                      <a:pt x="154" y="407"/>
                      <a:pt x="142" y="394"/>
                      <a:pt x="142" y="378"/>
                    </a:cubicBezTo>
                    <a:cubicBezTo>
                      <a:pt x="142" y="362"/>
                      <a:pt x="154" y="349"/>
                      <a:pt x="170" y="349"/>
                    </a:cubicBezTo>
                    <a:cubicBezTo>
                      <a:pt x="186" y="349"/>
                      <a:pt x="199" y="362"/>
                      <a:pt x="199" y="378"/>
                    </a:cubicBezTo>
                    <a:cubicBezTo>
                      <a:pt x="199" y="394"/>
                      <a:pt x="186" y="407"/>
                      <a:pt x="170" y="407"/>
                    </a:cubicBezTo>
                    <a:cubicBezTo>
                      <a:pt x="170" y="407"/>
                      <a:pt x="170" y="407"/>
                      <a:pt x="170" y="407"/>
                    </a:cubicBezTo>
                    <a:close/>
                    <a:moveTo>
                      <a:pt x="250" y="333"/>
                    </a:moveTo>
                    <a:cubicBezTo>
                      <a:pt x="232" y="333"/>
                      <a:pt x="218" y="319"/>
                      <a:pt x="218" y="302"/>
                    </a:cubicBezTo>
                    <a:cubicBezTo>
                      <a:pt x="218" y="284"/>
                      <a:pt x="232" y="270"/>
                      <a:pt x="250" y="270"/>
                    </a:cubicBezTo>
                    <a:cubicBezTo>
                      <a:pt x="267" y="270"/>
                      <a:pt x="281" y="284"/>
                      <a:pt x="281" y="302"/>
                    </a:cubicBezTo>
                    <a:cubicBezTo>
                      <a:pt x="281" y="302"/>
                      <a:pt x="281" y="302"/>
                      <a:pt x="281" y="302"/>
                    </a:cubicBezTo>
                    <a:cubicBezTo>
                      <a:pt x="281" y="319"/>
                      <a:pt x="267" y="333"/>
                      <a:pt x="250" y="333"/>
                    </a:cubicBezTo>
                    <a:cubicBezTo>
                      <a:pt x="250" y="333"/>
                      <a:pt x="250" y="333"/>
                      <a:pt x="250" y="3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19" tIns="45709" rIns="91419" bIns="45709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" name="Picture 6">
            <a:extLst>
              <a:ext uri="{FF2B5EF4-FFF2-40B4-BE49-F238E27FC236}">
                <a16:creationId xmlns:a16="http://schemas.microsoft.com/office/drawing/2014/main" id="{EC544F12-0440-49FD-BDEB-92643D9790D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271" y="609600"/>
            <a:ext cx="1466725" cy="676331"/>
          </a:xfrm>
          <a:prstGeom prst="rect">
            <a:avLst/>
          </a:prstGeom>
          <a:noFill/>
        </p:spPr>
      </p:pic>
      <p:pic>
        <p:nvPicPr>
          <p:cNvPr id="34" name="Bilde 18" descr="nce_raufoss_neg.ai">
            <a:extLst>
              <a:ext uri="{FF2B5EF4-FFF2-40B4-BE49-F238E27FC236}">
                <a16:creationId xmlns:a16="http://schemas.microsoft.com/office/drawing/2014/main" id="{1CF9C804-6BEB-461B-82AF-9C45F817F8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645" y="6115574"/>
            <a:ext cx="1255145" cy="4699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478EC28-2A5B-4B7E-ADF6-31D34D9F77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180" y="6148218"/>
            <a:ext cx="1278962" cy="41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51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8A2A6C-9D71-439B-BB3B-7B0EE96AF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0481580-E218-426A-8D46-D599AC6F3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16</a:t>
            </a:fld>
            <a:endParaRPr lang="nb-NO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7AA8B7A-1DAF-4403-B52A-19585F7D80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180" y="6148218"/>
            <a:ext cx="1278962" cy="415746"/>
          </a:xfrm>
          <a:prstGeom prst="rect">
            <a:avLst/>
          </a:prstGeom>
        </p:spPr>
      </p:pic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1288AC5-7C5A-468E-A628-C7050779E2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4EB2105-9486-40C6-BA52-DDCC20BD0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2" y="2785"/>
            <a:ext cx="12186455" cy="685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56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E4F886-05B9-4E08-83B0-CD7DC7884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7851F7-27EC-41E5-81DC-C2156F6A78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9CF3126-E36F-4C7B-B5B9-26C34A05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17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B0A624C2-4205-4A9B-9BBC-E38F7EC4F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83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3"/>
          <a:srcRect b="3432"/>
          <a:stretch/>
        </p:blipFill>
        <p:spPr>
          <a:xfrm>
            <a:off x="1558298" y="1929712"/>
            <a:ext cx="9023206" cy="4065844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2183378" y="2552995"/>
            <a:ext cx="3674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B5</a:t>
            </a:r>
          </a:p>
        </p:txBody>
      </p:sp>
      <p:sp>
        <p:nvSpPr>
          <p:cNvPr id="4" name="TekstSylinder 3"/>
          <p:cNvSpPr txBox="1"/>
          <p:nvPr/>
        </p:nvSpPr>
        <p:spPr>
          <a:xfrm>
            <a:off x="4708931" y="3402453"/>
            <a:ext cx="4555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B14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8718223" y="4998565"/>
            <a:ext cx="5437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B230</a:t>
            </a:r>
          </a:p>
        </p:txBody>
      </p:sp>
      <p:sp>
        <p:nvSpPr>
          <p:cNvPr id="6" name="TekstSylinder 5"/>
          <p:cNvSpPr txBox="1"/>
          <p:nvPr/>
        </p:nvSpPr>
        <p:spPr>
          <a:xfrm>
            <a:off x="8865941" y="1563944"/>
            <a:ext cx="4555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B18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7763859" y="1563944"/>
            <a:ext cx="5437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B100</a:t>
            </a:r>
          </a:p>
        </p:txBody>
      </p:sp>
      <p:sp>
        <p:nvSpPr>
          <p:cNvPr id="9" name="TekstSylinder 8"/>
          <p:cNvSpPr txBox="1"/>
          <p:nvPr/>
        </p:nvSpPr>
        <p:spPr>
          <a:xfrm>
            <a:off x="9166630" y="4209388"/>
            <a:ext cx="4555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B68</a:t>
            </a:r>
          </a:p>
        </p:txBody>
      </p:sp>
      <p:sp>
        <p:nvSpPr>
          <p:cNvPr id="11" name="TekstSylinder 10"/>
          <p:cNvSpPr txBox="1"/>
          <p:nvPr/>
        </p:nvSpPr>
        <p:spPr>
          <a:xfrm>
            <a:off x="4022569" y="2691495"/>
            <a:ext cx="3674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B9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6095555" y="2662783"/>
            <a:ext cx="4555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B20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3558737" y="4108077"/>
            <a:ext cx="5437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B297</a:t>
            </a:r>
          </a:p>
        </p:txBody>
      </p:sp>
      <p:sp>
        <p:nvSpPr>
          <p:cNvPr id="15" name="TekstSylinder 14"/>
          <p:cNvSpPr txBox="1"/>
          <p:nvPr/>
        </p:nvSpPr>
        <p:spPr>
          <a:xfrm>
            <a:off x="6587047" y="4801669"/>
            <a:ext cx="5437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B273</a:t>
            </a:r>
          </a:p>
        </p:txBody>
      </p:sp>
      <p:sp>
        <p:nvSpPr>
          <p:cNvPr id="16" name="TekstSylinder 15"/>
          <p:cNvSpPr txBox="1"/>
          <p:nvPr/>
        </p:nvSpPr>
        <p:spPr>
          <a:xfrm>
            <a:off x="6674810" y="3831078"/>
            <a:ext cx="4555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B15</a:t>
            </a:r>
          </a:p>
        </p:txBody>
      </p:sp>
      <p:sp>
        <p:nvSpPr>
          <p:cNvPr id="17" name="Line Callout 1 16"/>
          <p:cNvSpPr/>
          <p:nvPr/>
        </p:nvSpPr>
        <p:spPr>
          <a:xfrm>
            <a:off x="8700872" y="1978160"/>
            <a:ext cx="1872208" cy="1762964"/>
          </a:xfrm>
          <a:prstGeom prst="borderCallout1">
            <a:avLst>
              <a:gd name="adj1" fmla="val 52989"/>
              <a:gd name="adj2" fmla="val -277"/>
              <a:gd name="adj3" fmla="val 208251"/>
              <a:gd name="adj4" fmla="val -121296"/>
            </a:avLst>
          </a:prstGeom>
          <a:solidFill>
            <a:schemeClr val="bg1"/>
          </a:solidFill>
          <a:ln w="508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5000 m2 MTNC minifabrikker</a:t>
            </a:r>
          </a:p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Inkl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industrilab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TIP, TAF, FI, NTNU og EVU</a:t>
            </a: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107" y="3259557"/>
            <a:ext cx="720793" cy="29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16" y="2471868"/>
            <a:ext cx="720793" cy="29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687" y="1985166"/>
            <a:ext cx="720793" cy="29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497" y="4387973"/>
            <a:ext cx="807019" cy="37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686" y="3661820"/>
            <a:ext cx="720793" cy="29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029" y="2928500"/>
            <a:ext cx="820778" cy="24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77" y="2178000"/>
            <a:ext cx="637074" cy="1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228" y="3857052"/>
            <a:ext cx="637074" cy="18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829" y="2061795"/>
            <a:ext cx="864097" cy="1911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29" name="Picture 4" descr="http://ts1.mm.bing.net/th?&amp;id=HN.608008159469045028&amp;w=300&amp;h=300&amp;c=0&amp;pid=1.9&amp;rs=0&amp;p=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473" y="4315752"/>
            <a:ext cx="924073" cy="18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972" y="4968831"/>
            <a:ext cx="720793" cy="29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Connector 38"/>
          <p:cNvCxnSpPr>
            <a:cxnSpLocks/>
          </p:cNvCxnSpPr>
          <p:nvPr/>
        </p:nvCxnSpPr>
        <p:spPr>
          <a:xfrm>
            <a:off x="3026765" y="3834056"/>
            <a:ext cx="3368160" cy="641337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893888" y="4455753"/>
            <a:ext cx="534282" cy="73567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918969" y="5187987"/>
            <a:ext cx="391443" cy="13016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">
            <a:extLst>
              <a:ext uri="{FF2B5EF4-FFF2-40B4-BE49-F238E27FC236}">
                <a16:creationId xmlns:a16="http://schemas.microsoft.com/office/drawing/2014/main" id="{FF6A148C-8E87-4F6B-9D45-64390FD634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180" y="6148218"/>
            <a:ext cx="1278962" cy="415746"/>
          </a:xfrm>
          <a:prstGeom prst="rect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79270DAC-0981-40EB-9194-790B4E360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810" y="1054696"/>
            <a:ext cx="10412318" cy="765134"/>
          </a:xfrm>
        </p:spPr>
        <p:txBody>
          <a:bodyPr/>
          <a:lstStyle/>
          <a:p>
            <a:r>
              <a:rPr lang="nb-NO" sz="3200"/>
              <a:t>MTNC vil være tett integrert med Raufoss  industri-campus</a:t>
            </a:r>
          </a:p>
        </p:txBody>
      </p:sp>
      <p:pic>
        <p:nvPicPr>
          <p:cNvPr id="36" name="Bilde 35">
            <a:extLst>
              <a:ext uri="{FF2B5EF4-FFF2-40B4-BE49-F238E27FC236}">
                <a16:creationId xmlns:a16="http://schemas.microsoft.com/office/drawing/2014/main" id="{76D89870-2E34-4410-A45C-2E1C0DDAE1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763" t="42672" r="16946" b="34037"/>
          <a:stretch/>
        </p:blipFill>
        <p:spPr>
          <a:xfrm>
            <a:off x="0" y="2193"/>
            <a:ext cx="3347431" cy="752354"/>
          </a:xfrm>
          <a:prstGeom prst="rect">
            <a:avLst/>
          </a:prstGeom>
        </p:spPr>
      </p:pic>
      <p:sp>
        <p:nvSpPr>
          <p:cNvPr id="18" name="Line Callout 1 17"/>
          <p:cNvSpPr/>
          <p:nvPr/>
        </p:nvSpPr>
        <p:spPr>
          <a:xfrm>
            <a:off x="67646" y="1931089"/>
            <a:ext cx="2782383" cy="1471364"/>
          </a:xfrm>
          <a:prstGeom prst="borderCallout1">
            <a:avLst>
              <a:gd name="adj1" fmla="val 116781"/>
              <a:gd name="adj2" fmla="val 73899"/>
              <a:gd name="adj3" fmla="val 97805"/>
              <a:gd name="adj4" fmla="val 49278"/>
            </a:avLst>
          </a:prstGeom>
          <a:solidFill>
            <a:schemeClr val="bg1"/>
          </a:solidFill>
          <a:ln w="508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 m2 MTNC Service-/ konferansesenter </a:t>
            </a:r>
          </a:p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åpnes 5.2 2018</a:t>
            </a:r>
          </a:p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 m2  industrimuseum i løpet av 2018</a:t>
            </a:r>
          </a:p>
        </p:txBody>
      </p:sp>
    </p:spTree>
    <p:extLst>
      <p:ext uri="{BB962C8B-B14F-4D97-AF65-F5344CB8AC3E}">
        <p14:creationId xmlns:p14="http://schemas.microsoft.com/office/powerpoint/2010/main" val="410499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DF753-66D3-43D1-9112-8B0B5105B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447" y="728351"/>
            <a:ext cx="9354158" cy="989238"/>
          </a:xfrm>
        </p:spPr>
        <p:txBody>
          <a:bodyPr/>
          <a:lstStyle/>
          <a:p>
            <a:r>
              <a:rPr lang="nb-NO"/>
              <a:t>Minifabrikkene – den nye læringsarenaen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8EF9E-EB6C-4371-9928-7EB41C26B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700" y="1946884"/>
            <a:ext cx="10701525" cy="3420428"/>
          </a:xfrm>
        </p:spPr>
        <p:txBody>
          <a:bodyPr/>
          <a:lstStyle/>
          <a:p>
            <a:r>
              <a:rPr lang="nb-NO"/>
              <a:t>4-6 minifabrikker, den nye læringsarenaen for </a:t>
            </a:r>
            <a:r>
              <a:rPr lang="nb-NO" b="1"/>
              <a:t>avanserte produksjonsprosesser </a:t>
            </a:r>
            <a:r>
              <a:rPr lang="nb-NO"/>
              <a:t>og </a:t>
            </a:r>
            <a:r>
              <a:rPr lang="nb-NO" b="1"/>
              <a:t>Industri 4.0 </a:t>
            </a:r>
            <a:r>
              <a:rPr lang="nb-NO"/>
              <a:t>på tvers av bedrifter, videregående opplæring og EVU</a:t>
            </a:r>
          </a:p>
          <a:p>
            <a:r>
              <a:rPr lang="nb-NO"/>
              <a:t>I størst mulig grad en komplett </a:t>
            </a:r>
            <a:r>
              <a:rPr lang="nb-NO" err="1"/>
              <a:t>inline</a:t>
            </a:r>
            <a:r>
              <a:rPr lang="nb-NO"/>
              <a:t> prosess for fremstilling av produkter gjennom bruk av </a:t>
            </a:r>
            <a:r>
              <a:rPr lang="nb-NO" b="1"/>
              <a:t>avanserte produksjonsprosesser </a:t>
            </a:r>
            <a:r>
              <a:rPr lang="nb-NO"/>
              <a:t>som har en </a:t>
            </a:r>
            <a:r>
              <a:rPr lang="nb-NO" b="1"/>
              <a:t>digital tvilling</a:t>
            </a:r>
          </a:p>
          <a:p>
            <a:r>
              <a:rPr lang="nb-NO" b="1"/>
              <a:t>Fellesprosjekter</a:t>
            </a:r>
            <a:r>
              <a:rPr lang="nb-NO"/>
              <a:t> for å heve kompetansenivå og bruk av muliggjørende teknologier</a:t>
            </a:r>
          </a:p>
          <a:p>
            <a:r>
              <a:rPr lang="nb-NO" b="1"/>
              <a:t>Redusere risiko </a:t>
            </a:r>
            <a:r>
              <a:rPr lang="nb-NO"/>
              <a:t>knyttet til bruk og innføring av nye produksjonsprosesser</a:t>
            </a:r>
          </a:p>
          <a:p>
            <a:r>
              <a:rPr lang="nb-NO" b="1"/>
              <a:t>Optimalisere</a:t>
            </a:r>
            <a:r>
              <a:rPr lang="nb-NO"/>
              <a:t> produksjonsprosesser og </a:t>
            </a:r>
            <a:r>
              <a:rPr lang="nb-NO" b="1"/>
              <a:t>produktivitetsheving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1E6E488-3B05-4F9E-92B6-8F491A9578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63" t="42672" r="16946" b="34037"/>
          <a:stretch/>
        </p:blipFill>
        <p:spPr>
          <a:xfrm>
            <a:off x="0" y="-24507"/>
            <a:ext cx="3347431" cy="752354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353EA21-0C41-40D1-AC6D-6AEDE5076B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180" y="6148218"/>
            <a:ext cx="1278962" cy="415746"/>
          </a:xfrm>
          <a:prstGeom prst="rect">
            <a:avLst/>
          </a:prstGeom>
        </p:spPr>
      </p:pic>
      <p:grpSp>
        <p:nvGrpSpPr>
          <p:cNvPr id="4" name="Gruppe 3">
            <a:extLst>
              <a:ext uri="{FF2B5EF4-FFF2-40B4-BE49-F238E27FC236}">
                <a16:creationId xmlns:a16="http://schemas.microsoft.com/office/drawing/2014/main" id="{BB42EB55-57DC-4F68-BF6A-67543887FA3B}"/>
              </a:ext>
            </a:extLst>
          </p:cNvPr>
          <p:cNvGrpSpPr/>
          <p:nvPr/>
        </p:nvGrpSpPr>
        <p:grpSpPr>
          <a:xfrm>
            <a:off x="1050332" y="5634681"/>
            <a:ext cx="5087153" cy="1151197"/>
            <a:chOff x="1257074" y="4561798"/>
            <a:chExt cx="6772890" cy="1875436"/>
          </a:xfrm>
        </p:grpSpPr>
        <p:grpSp>
          <p:nvGrpSpPr>
            <p:cNvPr id="7" name="Gruppe 5">
              <a:extLst>
                <a:ext uri="{FF2B5EF4-FFF2-40B4-BE49-F238E27FC236}">
                  <a16:creationId xmlns:a16="http://schemas.microsoft.com/office/drawing/2014/main" id="{D2A574F9-EE62-43C1-B8BF-C8BC92B71D25}"/>
                </a:ext>
              </a:extLst>
            </p:cNvPr>
            <p:cNvGrpSpPr/>
            <p:nvPr/>
          </p:nvGrpSpPr>
          <p:grpSpPr>
            <a:xfrm>
              <a:off x="6273218" y="4561798"/>
              <a:ext cx="1756746" cy="1873706"/>
              <a:chOff x="1474426" y="4850302"/>
              <a:chExt cx="3514533" cy="3747411"/>
            </a:xfrm>
          </p:grpSpPr>
          <p:sp>
            <p:nvSpPr>
              <p:cNvPr id="8" name="Rektangel 12">
                <a:extLst>
                  <a:ext uri="{FF2B5EF4-FFF2-40B4-BE49-F238E27FC236}">
                    <a16:creationId xmlns:a16="http://schemas.microsoft.com/office/drawing/2014/main" id="{EADD1F7B-A0C4-4956-8185-33493DD641DE}"/>
                  </a:ext>
                </a:extLst>
              </p:cNvPr>
              <p:cNvSpPr/>
              <p:nvPr/>
            </p:nvSpPr>
            <p:spPr>
              <a:xfrm>
                <a:off x="1474426" y="7795864"/>
                <a:ext cx="3514533" cy="8018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Mer produktivt</a:t>
                </a:r>
              </a:p>
            </p:txBody>
          </p:sp>
          <p:grpSp>
            <p:nvGrpSpPr>
              <p:cNvPr id="9" name="Gruppe 3">
                <a:extLst>
                  <a:ext uri="{FF2B5EF4-FFF2-40B4-BE49-F238E27FC236}">
                    <a16:creationId xmlns:a16="http://schemas.microsoft.com/office/drawing/2014/main" id="{71334447-C9A3-497F-A616-F00EB20EF43E}"/>
                  </a:ext>
                </a:extLst>
              </p:cNvPr>
              <p:cNvGrpSpPr/>
              <p:nvPr/>
            </p:nvGrpSpPr>
            <p:grpSpPr>
              <a:xfrm>
                <a:off x="1894373" y="4850302"/>
                <a:ext cx="2674612" cy="2674612"/>
                <a:chOff x="1894373" y="4850302"/>
                <a:chExt cx="2674612" cy="2674612"/>
              </a:xfrm>
            </p:grpSpPr>
            <p:sp>
              <p:nvSpPr>
                <p:cNvPr id="10" name="Ellipse 4">
                  <a:extLst>
                    <a:ext uri="{FF2B5EF4-FFF2-40B4-BE49-F238E27FC236}">
                      <a16:creationId xmlns:a16="http://schemas.microsoft.com/office/drawing/2014/main" id="{407D4CF0-B090-4A71-8447-7270BB305EE5}"/>
                    </a:ext>
                  </a:extLst>
                </p:cNvPr>
                <p:cNvSpPr/>
                <p:nvPr/>
              </p:nvSpPr>
              <p:spPr>
                <a:xfrm>
                  <a:off x="1894373" y="4850302"/>
                  <a:ext cx="2674612" cy="2674612"/>
                </a:xfrm>
                <a:prstGeom prst="ellipse">
                  <a:avLst/>
                </a:prstGeom>
                <a:noFill/>
                <a:ln w="25400">
                  <a:solidFill>
                    <a:schemeClr val="accent2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" name="Freeform 678">
                  <a:extLst>
                    <a:ext uri="{FF2B5EF4-FFF2-40B4-BE49-F238E27FC236}">
                      <a16:creationId xmlns:a16="http://schemas.microsoft.com/office/drawing/2014/main" id="{2311358B-51B3-4F39-93CA-28E58AE58CD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698285" y="5716284"/>
                  <a:ext cx="1058706" cy="1070884"/>
                </a:xfrm>
                <a:custGeom>
                  <a:avLst/>
                  <a:gdLst>
                    <a:gd name="T0" fmla="*/ 37 w 512"/>
                    <a:gd name="T1" fmla="*/ 481 h 518"/>
                    <a:gd name="T2" fmla="*/ 37 w 512"/>
                    <a:gd name="T3" fmla="*/ 480 h 518"/>
                    <a:gd name="T4" fmla="*/ 36 w 512"/>
                    <a:gd name="T5" fmla="*/ 480 h 518"/>
                    <a:gd name="T6" fmla="*/ 36 w 512"/>
                    <a:gd name="T7" fmla="*/ 0 h 518"/>
                    <a:gd name="T8" fmla="*/ 0 w 512"/>
                    <a:gd name="T9" fmla="*/ 0 h 518"/>
                    <a:gd name="T10" fmla="*/ 0 w 512"/>
                    <a:gd name="T11" fmla="*/ 518 h 518"/>
                    <a:gd name="T12" fmla="*/ 512 w 512"/>
                    <a:gd name="T13" fmla="*/ 518 h 518"/>
                    <a:gd name="T14" fmla="*/ 512 w 512"/>
                    <a:gd name="T15" fmla="*/ 481 h 518"/>
                    <a:gd name="T16" fmla="*/ 37 w 512"/>
                    <a:gd name="T17" fmla="*/ 481 h 518"/>
                    <a:gd name="T18" fmla="*/ 162 w 512"/>
                    <a:gd name="T19" fmla="*/ 335 h 518"/>
                    <a:gd name="T20" fmla="*/ 191 w 512"/>
                    <a:gd name="T21" fmla="*/ 323 h 518"/>
                    <a:gd name="T22" fmla="*/ 311 w 512"/>
                    <a:gd name="T23" fmla="*/ 368 h 518"/>
                    <a:gd name="T24" fmla="*/ 356 w 512"/>
                    <a:gd name="T25" fmla="*/ 406 h 518"/>
                    <a:gd name="T26" fmla="*/ 394 w 512"/>
                    <a:gd name="T27" fmla="*/ 364 h 518"/>
                    <a:gd name="T28" fmla="*/ 391 w 512"/>
                    <a:gd name="T29" fmla="*/ 348 h 518"/>
                    <a:gd name="T30" fmla="*/ 461 w 512"/>
                    <a:gd name="T31" fmla="*/ 267 h 518"/>
                    <a:gd name="T32" fmla="*/ 489 w 512"/>
                    <a:gd name="T33" fmla="*/ 288 h 518"/>
                    <a:gd name="T34" fmla="*/ 502 w 512"/>
                    <a:gd name="T35" fmla="*/ 187 h 518"/>
                    <a:gd name="T36" fmla="*/ 408 w 512"/>
                    <a:gd name="T37" fmla="*/ 225 h 518"/>
                    <a:gd name="T38" fmla="*/ 432 w 512"/>
                    <a:gd name="T39" fmla="*/ 244 h 518"/>
                    <a:gd name="T40" fmla="*/ 363 w 512"/>
                    <a:gd name="T41" fmla="*/ 323 h 518"/>
                    <a:gd name="T42" fmla="*/ 324 w 512"/>
                    <a:gd name="T43" fmla="*/ 333 h 518"/>
                    <a:gd name="T44" fmla="*/ 203 w 512"/>
                    <a:gd name="T45" fmla="*/ 287 h 518"/>
                    <a:gd name="T46" fmla="*/ 155 w 512"/>
                    <a:gd name="T47" fmla="*/ 252 h 518"/>
                    <a:gd name="T48" fmla="*/ 120 w 512"/>
                    <a:gd name="T49" fmla="*/ 293 h 518"/>
                    <a:gd name="T50" fmla="*/ 120 w 512"/>
                    <a:gd name="T51" fmla="*/ 296 h 518"/>
                    <a:gd name="T52" fmla="*/ 66 w 512"/>
                    <a:gd name="T53" fmla="*/ 330 h 518"/>
                    <a:gd name="T54" fmla="*/ 66 w 512"/>
                    <a:gd name="T55" fmla="*/ 374 h 518"/>
                    <a:gd name="T56" fmla="*/ 139 w 512"/>
                    <a:gd name="T57" fmla="*/ 329 h 518"/>
                    <a:gd name="T58" fmla="*/ 162 w 512"/>
                    <a:gd name="T59" fmla="*/ 335 h 518"/>
                    <a:gd name="T60" fmla="*/ 162 w 512"/>
                    <a:gd name="T61" fmla="*/ 184 h 518"/>
                    <a:gd name="T62" fmla="*/ 185 w 512"/>
                    <a:gd name="T63" fmla="*/ 176 h 518"/>
                    <a:gd name="T64" fmla="*/ 253 w 512"/>
                    <a:gd name="T65" fmla="*/ 217 h 518"/>
                    <a:gd name="T66" fmla="*/ 253 w 512"/>
                    <a:gd name="T67" fmla="*/ 220 h 518"/>
                    <a:gd name="T68" fmla="*/ 293 w 512"/>
                    <a:gd name="T69" fmla="*/ 263 h 518"/>
                    <a:gd name="T70" fmla="*/ 336 w 512"/>
                    <a:gd name="T71" fmla="*/ 223 h 518"/>
                    <a:gd name="T72" fmla="*/ 336 w 512"/>
                    <a:gd name="T73" fmla="*/ 220 h 518"/>
                    <a:gd name="T74" fmla="*/ 333 w 512"/>
                    <a:gd name="T75" fmla="*/ 205 h 518"/>
                    <a:gd name="T76" fmla="*/ 411 w 512"/>
                    <a:gd name="T77" fmla="*/ 120 h 518"/>
                    <a:gd name="T78" fmla="*/ 457 w 512"/>
                    <a:gd name="T79" fmla="*/ 160 h 518"/>
                    <a:gd name="T80" fmla="*/ 485 w 512"/>
                    <a:gd name="T81" fmla="*/ 11 h 518"/>
                    <a:gd name="T82" fmla="*/ 343 w 512"/>
                    <a:gd name="T83" fmla="*/ 60 h 518"/>
                    <a:gd name="T84" fmla="*/ 383 w 512"/>
                    <a:gd name="T85" fmla="*/ 96 h 518"/>
                    <a:gd name="T86" fmla="*/ 306 w 512"/>
                    <a:gd name="T87" fmla="*/ 180 h 518"/>
                    <a:gd name="T88" fmla="*/ 294 w 512"/>
                    <a:gd name="T89" fmla="*/ 178 h 518"/>
                    <a:gd name="T90" fmla="*/ 272 w 512"/>
                    <a:gd name="T91" fmla="*/ 185 h 518"/>
                    <a:gd name="T92" fmla="*/ 203 w 512"/>
                    <a:gd name="T93" fmla="*/ 143 h 518"/>
                    <a:gd name="T94" fmla="*/ 203 w 512"/>
                    <a:gd name="T95" fmla="*/ 141 h 518"/>
                    <a:gd name="T96" fmla="*/ 161 w 512"/>
                    <a:gd name="T97" fmla="*/ 99 h 518"/>
                    <a:gd name="T98" fmla="*/ 120 w 512"/>
                    <a:gd name="T99" fmla="*/ 141 h 518"/>
                    <a:gd name="T100" fmla="*/ 120 w 512"/>
                    <a:gd name="T101" fmla="*/ 141 h 518"/>
                    <a:gd name="T102" fmla="*/ 121 w 512"/>
                    <a:gd name="T103" fmla="*/ 153 h 518"/>
                    <a:gd name="T104" fmla="*/ 66 w 512"/>
                    <a:gd name="T105" fmla="*/ 205 h 518"/>
                    <a:gd name="T106" fmla="*/ 66 w 512"/>
                    <a:gd name="T107" fmla="*/ 255 h 518"/>
                    <a:gd name="T108" fmla="*/ 146 w 512"/>
                    <a:gd name="T109" fmla="*/ 181 h 518"/>
                    <a:gd name="T110" fmla="*/ 162 w 512"/>
                    <a:gd name="T111" fmla="*/ 184 h 5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512" h="518">
                      <a:moveTo>
                        <a:pt x="37" y="481"/>
                      </a:moveTo>
                      <a:cubicBezTo>
                        <a:pt x="37" y="480"/>
                        <a:pt x="37" y="480"/>
                        <a:pt x="37" y="480"/>
                      </a:cubicBezTo>
                      <a:cubicBezTo>
                        <a:pt x="36" y="480"/>
                        <a:pt x="36" y="480"/>
                        <a:pt x="36" y="48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18"/>
                        <a:pt x="0" y="518"/>
                        <a:pt x="0" y="518"/>
                      </a:cubicBezTo>
                      <a:cubicBezTo>
                        <a:pt x="512" y="518"/>
                        <a:pt x="512" y="518"/>
                        <a:pt x="512" y="518"/>
                      </a:cubicBezTo>
                      <a:cubicBezTo>
                        <a:pt x="512" y="481"/>
                        <a:pt x="512" y="481"/>
                        <a:pt x="512" y="481"/>
                      </a:cubicBezTo>
                      <a:cubicBezTo>
                        <a:pt x="37" y="481"/>
                        <a:pt x="37" y="481"/>
                        <a:pt x="37" y="481"/>
                      </a:cubicBezTo>
                      <a:close/>
                      <a:moveTo>
                        <a:pt x="162" y="335"/>
                      </a:moveTo>
                      <a:cubicBezTo>
                        <a:pt x="173" y="335"/>
                        <a:pt x="183" y="331"/>
                        <a:pt x="191" y="323"/>
                      </a:cubicBezTo>
                      <a:cubicBezTo>
                        <a:pt x="311" y="368"/>
                        <a:pt x="311" y="368"/>
                        <a:pt x="311" y="368"/>
                      </a:cubicBezTo>
                      <a:cubicBezTo>
                        <a:pt x="313" y="391"/>
                        <a:pt x="333" y="408"/>
                        <a:pt x="356" y="406"/>
                      </a:cubicBezTo>
                      <a:cubicBezTo>
                        <a:pt x="378" y="404"/>
                        <a:pt x="395" y="386"/>
                        <a:pt x="394" y="364"/>
                      </a:cubicBezTo>
                      <a:cubicBezTo>
                        <a:pt x="394" y="359"/>
                        <a:pt x="393" y="353"/>
                        <a:pt x="391" y="348"/>
                      </a:cubicBezTo>
                      <a:cubicBezTo>
                        <a:pt x="461" y="267"/>
                        <a:pt x="461" y="267"/>
                        <a:pt x="461" y="267"/>
                      </a:cubicBezTo>
                      <a:cubicBezTo>
                        <a:pt x="489" y="288"/>
                        <a:pt x="489" y="288"/>
                        <a:pt x="489" y="288"/>
                      </a:cubicBezTo>
                      <a:cubicBezTo>
                        <a:pt x="502" y="187"/>
                        <a:pt x="502" y="187"/>
                        <a:pt x="502" y="187"/>
                      </a:cubicBezTo>
                      <a:cubicBezTo>
                        <a:pt x="408" y="225"/>
                        <a:pt x="408" y="225"/>
                        <a:pt x="408" y="225"/>
                      </a:cubicBezTo>
                      <a:cubicBezTo>
                        <a:pt x="432" y="244"/>
                        <a:pt x="432" y="244"/>
                        <a:pt x="432" y="244"/>
                      </a:cubicBezTo>
                      <a:cubicBezTo>
                        <a:pt x="363" y="323"/>
                        <a:pt x="363" y="323"/>
                        <a:pt x="363" y="323"/>
                      </a:cubicBezTo>
                      <a:cubicBezTo>
                        <a:pt x="349" y="319"/>
                        <a:pt x="334" y="323"/>
                        <a:pt x="324" y="333"/>
                      </a:cubicBezTo>
                      <a:cubicBezTo>
                        <a:pt x="203" y="287"/>
                        <a:pt x="203" y="287"/>
                        <a:pt x="203" y="287"/>
                      </a:cubicBezTo>
                      <a:cubicBezTo>
                        <a:pt x="199" y="265"/>
                        <a:pt x="178" y="249"/>
                        <a:pt x="155" y="252"/>
                      </a:cubicBezTo>
                      <a:cubicBezTo>
                        <a:pt x="135" y="256"/>
                        <a:pt x="120" y="273"/>
                        <a:pt x="120" y="293"/>
                      </a:cubicBezTo>
                      <a:cubicBezTo>
                        <a:pt x="120" y="294"/>
                        <a:pt x="120" y="295"/>
                        <a:pt x="120" y="296"/>
                      </a:cubicBezTo>
                      <a:cubicBezTo>
                        <a:pt x="66" y="330"/>
                        <a:pt x="66" y="330"/>
                        <a:pt x="66" y="330"/>
                      </a:cubicBezTo>
                      <a:cubicBezTo>
                        <a:pt x="66" y="374"/>
                        <a:pt x="66" y="374"/>
                        <a:pt x="66" y="374"/>
                      </a:cubicBezTo>
                      <a:cubicBezTo>
                        <a:pt x="139" y="329"/>
                        <a:pt x="139" y="329"/>
                        <a:pt x="139" y="329"/>
                      </a:cubicBezTo>
                      <a:cubicBezTo>
                        <a:pt x="146" y="333"/>
                        <a:pt x="154" y="335"/>
                        <a:pt x="162" y="335"/>
                      </a:cubicBezTo>
                      <a:moveTo>
                        <a:pt x="162" y="184"/>
                      </a:moveTo>
                      <a:cubicBezTo>
                        <a:pt x="170" y="184"/>
                        <a:pt x="178" y="181"/>
                        <a:pt x="185" y="176"/>
                      </a:cubicBezTo>
                      <a:cubicBezTo>
                        <a:pt x="253" y="217"/>
                        <a:pt x="253" y="217"/>
                        <a:pt x="253" y="217"/>
                      </a:cubicBezTo>
                      <a:cubicBezTo>
                        <a:pt x="253" y="218"/>
                        <a:pt x="253" y="219"/>
                        <a:pt x="253" y="220"/>
                      </a:cubicBezTo>
                      <a:cubicBezTo>
                        <a:pt x="252" y="243"/>
                        <a:pt x="270" y="263"/>
                        <a:pt x="293" y="263"/>
                      </a:cubicBezTo>
                      <a:cubicBezTo>
                        <a:pt x="316" y="264"/>
                        <a:pt x="335" y="246"/>
                        <a:pt x="336" y="223"/>
                      </a:cubicBezTo>
                      <a:cubicBezTo>
                        <a:pt x="336" y="222"/>
                        <a:pt x="336" y="221"/>
                        <a:pt x="336" y="220"/>
                      </a:cubicBezTo>
                      <a:cubicBezTo>
                        <a:pt x="336" y="215"/>
                        <a:pt x="335" y="210"/>
                        <a:pt x="333" y="205"/>
                      </a:cubicBezTo>
                      <a:cubicBezTo>
                        <a:pt x="411" y="120"/>
                        <a:pt x="411" y="120"/>
                        <a:pt x="411" y="120"/>
                      </a:cubicBezTo>
                      <a:cubicBezTo>
                        <a:pt x="457" y="160"/>
                        <a:pt x="457" y="160"/>
                        <a:pt x="457" y="160"/>
                      </a:cubicBezTo>
                      <a:cubicBezTo>
                        <a:pt x="485" y="11"/>
                        <a:pt x="485" y="11"/>
                        <a:pt x="485" y="11"/>
                      </a:cubicBezTo>
                      <a:cubicBezTo>
                        <a:pt x="343" y="60"/>
                        <a:pt x="343" y="60"/>
                        <a:pt x="343" y="60"/>
                      </a:cubicBezTo>
                      <a:cubicBezTo>
                        <a:pt x="383" y="96"/>
                        <a:pt x="383" y="96"/>
                        <a:pt x="383" y="96"/>
                      </a:cubicBezTo>
                      <a:cubicBezTo>
                        <a:pt x="306" y="180"/>
                        <a:pt x="306" y="180"/>
                        <a:pt x="306" y="180"/>
                      </a:cubicBezTo>
                      <a:cubicBezTo>
                        <a:pt x="302" y="179"/>
                        <a:pt x="298" y="178"/>
                        <a:pt x="294" y="178"/>
                      </a:cubicBezTo>
                      <a:cubicBezTo>
                        <a:pt x="286" y="178"/>
                        <a:pt x="278" y="180"/>
                        <a:pt x="272" y="185"/>
                      </a:cubicBezTo>
                      <a:cubicBezTo>
                        <a:pt x="203" y="143"/>
                        <a:pt x="203" y="143"/>
                        <a:pt x="203" y="143"/>
                      </a:cubicBezTo>
                      <a:cubicBezTo>
                        <a:pt x="203" y="143"/>
                        <a:pt x="203" y="142"/>
                        <a:pt x="203" y="141"/>
                      </a:cubicBezTo>
                      <a:cubicBezTo>
                        <a:pt x="203" y="118"/>
                        <a:pt x="185" y="99"/>
                        <a:pt x="161" y="99"/>
                      </a:cubicBezTo>
                      <a:cubicBezTo>
                        <a:pt x="138" y="99"/>
                        <a:pt x="120" y="118"/>
                        <a:pt x="120" y="141"/>
                      </a:cubicBezTo>
                      <a:cubicBezTo>
                        <a:pt x="120" y="141"/>
                        <a:pt x="120" y="141"/>
                        <a:pt x="120" y="141"/>
                      </a:cubicBezTo>
                      <a:cubicBezTo>
                        <a:pt x="120" y="145"/>
                        <a:pt x="120" y="149"/>
                        <a:pt x="121" y="153"/>
                      </a:cubicBezTo>
                      <a:cubicBezTo>
                        <a:pt x="66" y="205"/>
                        <a:pt x="66" y="205"/>
                        <a:pt x="66" y="205"/>
                      </a:cubicBezTo>
                      <a:cubicBezTo>
                        <a:pt x="66" y="255"/>
                        <a:pt x="66" y="255"/>
                        <a:pt x="66" y="255"/>
                      </a:cubicBezTo>
                      <a:cubicBezTo>
                        <a:pt x="146" y="181"/>
                        <a:pt x="146" y="181"/>
                        <a:pt x="146" y="181"/>
                      </a:cubicBezTo>
                      <a:cubicBezTo>
                        <a:pt x="151" y="183"/>
                        <a:pt x="156" y="184"/>
                        <a:pt x="162" y="184"/>
                      </a:cubicBezTo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" name="Gruppe 27">
              <a:extLst>
                <a:ext uri="{FF2B5EF4-FFF2-40B4-BE49-F238E27FC236}">
                  <a16:creationId xmlns:a16="http://schemas.microsoft.com/office/drawing/2014/main" id="{2902BF3C-FEE9-4777-A579-B7AFECF1FC25}"/>
                </a:ext>
              </a:extLst>
            </p:cNvPr>
            <p:cNvGrpSpPr/>
            <p:nvPr/>
          </p:nvGrpSpPr>
          <p:grpSpPr>
            <a:xfrm>
              <a:off x="1257074" y="4563527"/>
              <a:ext cx="1336910" cy="1873707"/>
              <a:chOff x="12654286" y="4850298"/>
              <a:chExt cx="2674612" cy="3747412"/>
            </a:xfrm>
          </p:grpSpPr>
          <p:sp>
            <p:nvSpPr>
              <p:cNvPr id="13" name="Rektangel 15">
                <a:extLst>
                  <a:ext uri="{FF2B5EF4-FFF2-40B4-BE49-F238E27FC236}">
                    <a16:creationId xmlns:a16="http://schemas.microsoft.com/office/drawing/2014/main" id="{7928A6BC-D01B-4AD0-BF60-77BDC9680654}"/>
                  </a:ext>
                </a:extLst>
              </p:cNvPr>
              <p:cNvSpPr/>
              <p:nvPr/>
            </p:nvSpPr>
            <p:spPr>
              <a:xfrm>
                <a:off x="12802564" y="7795862"/>
                <a:ext cx="2378075" cy="8018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Grønnere</a:t>
                </a:r>
              </a:p>
            </p:txBody>
          </p:sp>
          <p:grpSp>
            <p:nvGrpSpPr>
              <p:cNvPr id="14" name="Gruppe 23">
                <a:extLst>
                  <a:ext uri="{FF2B5EF4-FFF2-40B4-BE49-F238E27FC236}">
                    <a16:creationId xmlns:a16="http://schemas.microsoft.com/office/drawing/2014/main" id="{DA81BCC7-5EDA-4C42-A41E-E4834B0AA9F5}"/>
                  </a:ext>
                </a:extLst>
              </p:cNvPr>
              <p:cNvGrpSpPr/>
              <p:nvPr/>
            </p:nvGrpSpPr>
            <p:grpSpPr>
              <a:xfrm>
                <a:off x="12654286" y="4850298"/>
                <a:ext cx="2674612" cy="2674612"/>
                <a:chOff x="12654286" y="4850298"/>
                <a:chExt cx="2674612" cy="2674612"/>
              </a:xfrm>
            </p:grpSpPr>
            <p:sp>
              <p:nvSpPr>
                <p:cNvPr id="15" name="Ellipse 9">
                  <a:extLst>
                    <a:ext uri="{FF2B5EF4-FFF2-40B4-BE49-F238E27FC236}">
                      <a16:creationId xmlns:a16="http://schemas.microsoft.com/office/drawing/2014/main" id="{8B7332EE-D5BC-4BDF-8E51-5584B201343F}"/>
                    </a:ext>
                  </a:extLst>
                </p:cNvPr>
                <p:cNvSpPr/>
                <p:nvPr/>
              </p:nvSpPr>
              <p:spPr>
                <a:xfrm>
                  <a:off x="12654286" y="4850298"/>
                  <a:ext cx="2674612" cy="2674612"/>
                </a:xfrm>
                <a:prstGeom prst="ellipse">
                  <a:avLst/>
                </a:prstGeom>
                <a:noFill/>
                <a:ln w="25400">
                  <a:solidFill>
                    <a:schemeClr val="accent4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" name="Group 17">
                  <a:extLst>
                    <a:ext uri="{FF2B5EF4-FFF2-40B4-BE49-F238E27FC236}">
                      <a16:creationId xmlns:a16="http://schemas.microsoft.com/office/drawing/2014/main" id="{DB7C53EE-E9AD-4F30-9BE7-8F201BC99D0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3464432" y="5606590"/>
                  <a:ext cx="1133834" cy="1132140"/>
                  <a:chOff x="5148" y="7010"/>
                  <a:chExt cx="1339" cy="1337"/>
                </a:xfrm>
                <a:solidFill>
                  <a:schemeClr val="tx1"/>
                </a:solidFill>
              </p:grpSpPr>
              <p:sp>
                <p:nvSpPr>
                  <p:cNvPr id="17" name="Freeform 18">
                    <a:extLst>
                      <a:ext uri="{FF2B5EF4-FFF2-40B4-BE49-F238E27FC236}">
                        <a16:creationId xmlns:a16="http://schemas.microsoft.com/office/drawing/2014/main" id="{FE2E56D2-D061-4EA2-B5C4-8125E96124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48" y="7563"/>
                    <a:ext cx="1306" cy="784"/>
                  </a:xfrm>
                  <a:custGeom>
                    <a:avLst/>
                    <a:gdLst>
                      <a:gd name="T0" fmla="*/ 421 w 550"/>
                      <a:gd name="T1" fmla="*/ 249 h 330"/>
                      <a:gd name="T2" fmla="*/ 382 w 550"/>
                      <a:gd name="T3" fmla="*/ 254 h 330"/>
                      <a:gd name="T4" fmla="*/ 281 w 550"/>
                      <a:gd name="T5" fmla="*/ 192 h 330"/>
                      <a:gd name="T6" fmla="*/ 265 w 550"/>
                      <a:gd name="T7" fmla="*/ 192 h 330"/>
                      <a:gd name="T8" fmla="*/ 267 w 550"/>
                      <a:gd name="T9" fmla="*/ 138 h 330"/>
                      <a:gd name="T10" fmla="*/ 364 w 550"/>
                      <a:gd name="T11" fmla="*/ 81 h 330"/>
                      <a:gd name="T12" fmla="*/ 363 w 550"/>
                      <a:gd name="T13" fmla="*/ 78 h 330"/>
                      <a:gd name="T14" fmla="*/ 359 w 550"/>
                      <a:gd name="T15" fmla="*/ 58 h 330"/>
                      <a:gd name="T16" fmla="*/ 270 w 550"/>
                      <a:gd name="T17" fmla="*/ 106 h 330"/>
                      <a:gd name="T18" fmla="*/ 282 w 550"/>
                      <a:gd name="T19" fmla="*/ 6 h 330"/>
                      <a:gd name="T20" fmla="*/ 266 w 550"/>
                      <a:gd name="T21" fmla="*/ 3 h 330"/>
                      <a:gd name="T22" fmla="*/ 259 w 550"/>
                      <a:gd name="T23" fmla="*/ 0 h 330"/>
                      <a:gd name="T24" fmla="*/ 245 w 550"/>
                      <a:gd name="T25" fmla="*/ 120 h 330"/>
                      <a:gd name="T26" fmla="*/ 189 w 550"/>
                      <a:gd name="T27" fmla="*/ 63 h 330"/>
                      <a:gd name="T28" fmla="*/ 175 w 550"/>
                      <a:gd name="T29" fmla="*/ 82 h 330"/>
                      <a:gd name="T30" fmla="*/ 242 w 550"/>
                      <a:gd name="T31" fmla="*/ 159 h 330"/>
                      <a:gd name="T32" fmla="*/ 241 w 550"/>
                      <a:gd name="T33" fmla="*/ 191 h 330"/>
                      <a:gd name="T34" fmla="*/ 232 w 550"/>
                      <a:gd name="T35" fmla="*/ 191 h 330"/>
                      <a:gd name="T36" fmla="*/ 131 w 550"/>
                      <a:gd name="T37" fmla="*/ 251 h 330"/>
                      <a:gd name="T38" fmla="*/ 90 w 550"/>
                      <a:gd name="T39" fmla="*/ 242 h 330"/>
                      <a:gd name="T40" fmla="*/ 0 w 550"/>
                      <a:gd name="T41" fmla="*/ 325 h 330"/>
                      <a:gd name="T42" fmla="*/ 0 w 550"/>
                      <a:gd name="T43" fmla="*/ 330 h 330"/>
                      <a:gd name="T44" fmla="*/ 550 w 550"/>
                      <a:gd name="T45" fmla="*/ 330 h 330"/>
                      <a:gd name="T46" fmla="*/ 421 w 550"/>
                      <a:gd name="T47" fmla="*/ 249 h 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550" h="330">
                        <a:moveTo>
                          <a:pt x="421" y="249"/>
                        </a:moveTo>
                        <a:cubicBezTo>
                          <a:pt x="408" y="249"/>
                          <a:pt x="395" y="250"/>
                          <a:pt x="382" y="254"/>
                        </a:cubicBezTo>
                        <a:cubicBezTo>
                          <a:pt x="358" y="220"/>
                          <a:pt x="322" y="198"/>
                          <a:pt x="281" y="192"/>
                        </a:cubicBezTo>
                        <a:cubicBezTo>
                          <a:pt x="265" y="192"/>
                          <a:pt x="265" y="192"/>
                          <a:pt x="265" y="192"/>
                        </a:cubicBezTo>
                        <a:cubicBezTo>
                          <a:pt x="265" y="177"/>
                          <a:pt x="266" y="158"/>
                          <a:pt x="267" y="138"/>
                        </a:cubicBezTo>
                        <a:cubicBezTo>
                          <a:pt x="296" y="113"/>
                          <a:pt x="329" y="94"/>
                          <a:pt x="364" y="81"/>
                        </a:cubicBezTo>
                        <a:cubicBezTo>
                          <a:pt x="364" y="80"/>
                          <a:pt x="364" y="79"/>
                          <a:pt x="363" y="78"/>
                        </a:cubicBezTo>
                        <a:cubicBezTo>
                          <a:pt x="361" y="72"/>
                          <a:pt x="360" y="65"/>
                          <a:pt x="359" y="58"/>
                        </a:cubicBezTo>
                        <a:cubicBezTo>
                          <a:pt x="327" y="70"/>
                          <a:pt x="297" y="86"/>
                          <a:pt x="270" y="106"/>
                        </a:cubicBezTo>
                        <a:cubicBezTo>
                          <a:pt x="272" y="75"/>
                          <a:pt x="276" y="40"/>
                          <a:pt x="282" y="6"/>
                        </a:cubicBezTo>
                        <a:cubicBezTo>
                          <a:pt x="277" y="6"/>
                          <a:pt x="271" y="4"/>
                          <a:pt x="266" y="3"/>
                        </a:cubicBezTo>
                        <a:cubicBezTo>
                          <a:pt x="263" y="2"/>
                          <a:pt x="261" y="1"/>
                          <a:pt x="259" y="0"/>
                        </a:cubicBezTo>
                        <a:cubicBezTo>
                          <a:pt x="252" y="42"/>
                          <a:pt x="247" y="84"/>
                          <a:pt x="245" y="120"/>
                        </a:cubicBezTo>
                        <a:cubicBezTo>
                          <a:pt x="233" y="105"/>
                          <a:pt x="217" y="87"/>
                          <a:pt x="189" y="63"/>
                        </a:cubicBezTo>
                        <a:cubicBezTo>
                          <a:pt x="185" y="70"/>
                          <a:pt x="180" y="76"/>
                          <a:pt x="175" y="82"/>
                        </a:cubicBezTo>
                        <a:cubicBezTo>
                          <a:pt x="215" y="117"/>
                          <a:pt x="232" y="141"/>
                          <a:pt x="242" y="159"/>
                        </a:cubicBezTo>
                        <a:cubicBezTo>
                          <a:pt x="242" y="171"/>
                          <a:pt x="241" y="182"/>
                          <a:pt x="241" y="191"/>
                        </a:cubicBezTo>
                        <a:cubicBezTo>
                          <a:pt x="232" y="191"/>
                          <a:pt x="232" y="191"/>
                          <a:pt x="232" y="191"/>
                        </a:cubicBezTo>
                        <a:cubicBezTo>
                          <a:pt x="192" y="197"/>
                          <a:pt x="155" y="218"/>
                          <a:pt x="131" y="251"/>
                        </a:cubicBezTo>
                        <a:cubicBezTo>
                          <a:pt x="118" y="245"/>
                          <a:pt x="104" y="242"/>
                          <a:pt x="90" y="242"/>
                        </a:cubicBezTo>
                        <a:cubicBezTo>
                          <a:pt x="40" y="242"/>
                          <a:pt x="0" y="279"/>
                          <a:pt x="0" y="325"/>
                        </a:cubicBezTo>
                        <a:cubicBezTo>
                          <a:pt x="0" y="327"/>
                          <a:pt x="0" y="328"/>
                          <a:pt x="0" y="330"/>
                        </a:cubicBezTo>
                        <a:cubicBezTo>
                          <a:pt x="550" y="330"/>
                          <a:pt x="550" y="330"/>
                          <a:pt x="550" y="330"/>
                        </a:cubicBezTo>
                        <a:cubicBezTo>
                          <a:pt x="529" y="282"/>
                          <a:pt x="479" y="249"/>
                          <a:pt x="421" y="24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9" tIns="45709" rIns="91419" bIns="457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26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b-NO" sz="1799" b="0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" name="Freeform 19">
                    <a:extLst>
                      <a:ext uri="{FF2B5EF4-FFF2-40B4-BE49-F238E27FC236}">
                        <a16:creationId xmlns:a16="http://schemas.microsoft.com/office/drawing/2014/main" id="{E48A436C-0938-478F-AF1D-AF12B16AA0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9" y="7010"/>
                    <a:ext cx="492" cy="579"/>
                  </a:xfrm>
                  <a:custGeom>
                    <a:avLst/>
                    <a:gdLst>
                      <a:gd name="T0" fmla="*/ 114 w 207"/>
                      <a:gd name="T1" fmla="*/ 112 h 244"/>
                      <a:gd name="T2" fmla="*/ 121 w 207"/>
                      <a:gd name="T3" fmla="*/ 127 h 244"/>
                      <a:gd name="T4" fmla="*/ 92 w 207"/>
                      <a:gd name="T5" fmla="*/ 239 h 244"/>
                      <a:gd name="T6" fmla="*/ 192 w 207"/>
                      <a:gd name="T7" fmla="*/ 174 h 244"/>
                      <a:gd name="T8" fmla="*/ 147 w 207"/>
                      <a:gd name="T9" fmla="*/ 5 h 244"/>
                      <a:gd name="T10" fmla="*/ 15 w 207"/>
                      <a:gd name="T11" fmla="*/ 119 h 244"/>
                      <a:gd name="T12" fmla="*/ 69 w 207"/>
                      <a:gd name="T13" fmla="*/ 233 h 244"/>
                      <a:gd name="T14" fmla="*/ 99 w 207"/>
                      <a:gd name="T15" fmla="*/ 118 h 244"/>
                      <a:gd name="T16" fmla="*/ 114 w 207"/>
                      <a:gd name="T17" fmla="*/ 112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7" h="244">
                        <a:moveTo>
                          <a:pt x="114" y="112"/>
                        </a:moveTo>
                        <a:cubicBezTo>
                          <a:pt x="120" y="114"/>
                          <a:pt x="123" y="121"/>
                          <a:pt x="121" y="127"/>
                        </a:cubicBezTo>
                        <a:cubicBezTo>
                          <a:pt x="108" y="159"/>
                          <a:pt x="99" y="199"/>
                          <a:pt x="92" y="239"/>
                        </a:cubicBezTo>
                        <a:cubicBezTo>
                          <a:pt x="136" y="244"/>
                          <a:pt x="179" y="217"/>
                          <a:pt x="192" y="174"/>
                        </a:cubicBezTo>
                        <a:cubicBezTo>
                          <a:pt x="207" y="125"/>
                          <a:pt x="168" y="12"/>
                          <a:pt x="147" y="5"/>
                        </a:cubicBezTo>
                        <a:cubicBezTo>
                          <a:pt x="130" y="0"/>
                          <a:pt x="30" y="70"/>
                          <a:pt x="15" y="119"/>
                        </a:cubicBezTo>
                        <a:cubicBezTo>
                          <a:pt x="0" y="166"/>
                          <a:pt x="24" y="215"/>
                          <a:pt x="69" y="233"/>
                        </a:cubicBezTo>
                        <a:cubicBezTo>
                          <a:pt x="76" y="192"/>
                          <a:pt x="86" y="152"/>
                          <a:pt x="99" y="118"/>
                        </a:cubicBezTo>
                        <a:cubicBezTo>
                          <a:pt x="102" y="112"/>
                          <a:pt x="108" y="109"/>
                          <a:pt x="114" y="1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9" tIns="45709" rIns="91419" bIns="457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26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b-NO" sz="1799" b="0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" name="Freeform 20">
                    <a:extLst>
                      <a:ext uri="{FF2B5EF4-FFF2-40B4-BE49-F238E27FC236}">
                        <a16:creationId xmlns:a16="http://schemas.microsoft.com/office/drawing/2014/main" id="{F44C3714-41CA-4D1B-B8DC-2FFA0EF237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94" y="7473"/>
                    <a:ext cx="493" cy="425"/>
                  </a:xfrm>
                  <a:custGeom>
                    <a:avLst/>
                    <a:gdLst>
                      <a:gd name="T0" fmla="*/ 97 w 208"/>
                      <a:gd name="T1" fmla="*/ 84 h 179"/>
                      <a:gd name="T2" fmla="*/ 87 w 208"/>
                      <a:gd name="T3" fmla="*/ 98 h 179"/>
                      <a:gd name="T4" fmla="*/ 8 w 208"/>
                      <a:gd name="T5" fmla="*/ 119 h 179"/>
                      <a:gd name="T6" fmla="*/ 109 w 208"/>
                      <a:gd name="T7" fmla="*/ 164 h 179"/>
                      <a:gd name="T8" fmla="*/ 202 w 208"/>
                      <a:gd name="T9" fmla="*/ 47 h 179"/>
                      <a:gd name="T10" fmla="*/ 56 w 208"/>
                      <a:gd name="T11" fmla="*/ 15 h 179"/>
                      <a:gd name="T12" fmla="*/ 3 w 208"/>
                      <a:gd name="T13" fmla="*/ 96 h 179"/>
                      <a:gd name="T14" fmla="*/ 83 w 208"/>
                      <a:gd name="T15" fmla="*/ 75 h 179"/>
                      <a:gd name="T16" fmla="*/ 97 w 208"/>
                      <a:gd name="T17" fmla="*/ 84 h 1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8" h="179">
                        <a:moveTo>
                          <a:pt x="97" y="84"/>
                        </a:moveTo>
                        <a:cubicBezTo>
                          <a:pt x="98" y="91"/>
                          <a:pt x="94" y="97"/>
                          <a:pt x="87" y="98"/>
                        </a:cubicBezTo>
                        <a:cubicBezTo>
                          <a:pt x="60" y="102"/>
                          <a:pt x="34" y="110"/>
                          <a:pt x="8" y="119"/>
                        </a:cubicBezTo>
                        <a:cubicBezTo>
                          <a:pt x="24" y="159"/>
                          <a:pt x="69" y="179"/>
                          <a:pt x="109" y="164"/>
                        </a:cubicBezTo>
                        <a:cubicBezTo>
                          <a:pt x="150" y="150"/>
                          <a:pt x="208" y="64"/>
                          <a:pt x="202" y="47"/>
                        </a:cubicBezTo>
                        <a:cubicBezTo>
                          <a:pt x="196" y="32"/>
                          <a:pt x="97" y="0"/>
                          <a:pt x="56" y="15"/>
                        </a:cubicBezTo>
                        <a:cubicBezTo>
                          <a:pt x="22" y="27"/>
                          <a:pt x="0" y="60"/>
                          <a:pt x="3" y="96"/>
                        </a:cubicBezTo>
                        <a:cubicBezTo>
                          <a:pt x="29" y="86"/>
                          <a:pt x="56" y="79"/>
                          <a:pt x="83" y="75"/>
                        </a:cubicBezTo>
                        <a:cubicBezTo>
                          <a:pt x="90" y="74"/>
                          <a:pt x="96" y="78"/>
                          <a:pt x="97" y="8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9" tIns="45709" rIns="91419" bIns="457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26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b-NO" sz="1799" b="0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Freeform 21">
                    <a:extLst>
                      <a:ext uri="{FF2B5EF4-FFF2-40B4-BE49-F238E27FC236}">
                        <a16:creationId xmlns:a16="http://schemas.microsoft.com/office/drawing/2014/main" id="{E5509189-067C-409C-B210-7947563835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74" y="7397"/>
                    <a:ext cx="471" cy="427"/>
                  </a:xfrm>
                  <a:custGeom>
                    <a:avLst/>
                    <a:gdLst>
                      <a:gd name="T0" fmla="*/ 94 w 198"/>
                      <a:gd name="T1" fmla="*/ 83 h 180"/>
                      <a:gd name="T2" fmla="*/ 111 w 198"/>
                      <a:gd name="T3" fmla="*/ 80 h 180"/>
                      <a:gd name="T4" fmla="*/ 178 w 198"/>
                      <a:gd name="T5" fmla="*/ 133 h 180"/>
                      <a:gd name="T6" fmla="*/ 159 w 198"/>
                      <a:gd name="T7" fmla="*/ 31 h 180"/>
                      <a:gd name="T8" fmla="*/ 10 w 198"/>
                      <a:gd name="T9" fmla="*/ 15 h 180"/>
                      <a:gd name="T10" fmla="*/ 60 w 198"/>
                      <a:gd name="T11" fmla="*/ 156 h 180"/>
                      <a:gd name="T12" fmla="*/ 164 w 198"/>
                      <a:gd name="T13" fmla="*/ 151 h 180"/>
                      <a:gd name="T14" fmla="*/ 97 w 198"/>
                      <a:gd name="T15" fmla="*/ 99 h 180"/>
                      <a:gd name="T16" fmla="*/ 94 w 198"/>
                      <a:gd name="T17" fmla="*/ 83 h 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8" h="180">
                        <a:moveTo>
                          <a:pt x="94" y="83"/>
                        </a:moveTo>
                        <a:cubicBezTo>
                          <a:pt x="98" y="78"/>
                          <a:pt x="105" y="76"/>
                          <a:pt x="111" y="80"/>
                        </a:cubicBezTo>
                        <a:cubicBezTo>
                          <a:pt x="138" y="100"/>
                          <a:pt x="160" y="117"/>
                          <a:pt x="178" y="133"/>
                        </a:cubicBezTo>
                        <a:cubicBezTo>
                          <a:pt x="198" y="99"/>
                          <a:pt x="189" y="56"/>
                          <a:pt x="159" y="31"/>
                        </a:cubicBezTo>
                        <a:cubicBezTo>
                          <a:pt x="124" y="4"/>
                          <a:pt x="22" y="0"/>
                          <a:pt x="10" y="15"/>
                        </a:cubicBezTo>
                        <a:cubicBezTo>
                          <a:pt x="0" y="27"/>
                          <a:pt x="25" y="128"/>
                          <a:pt x="60" y="156"/>
                        </a:cubicBezTo>
                        <a:cubicBezTo>
                          <a:pt x="91" y="180"/>
                          <a:pt x="135" y="178"/>
                          <a:pt x="164" y="151"/>
                        </a:cubicBezTo>
                        <a:cubicBezTo>
                          <a:pt x="146" y="136"/>
                          <a:pt x="124" y="119"/>
                          <a:pt x="97" y="99"/>
                        </a:cubicBezTo>
                        <a:cubicBezTo>
                          <a:pt x="92" y="95"/>
                          <a:pt x="90" y="88"/>
                          <a:pt x="94" y="8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9" tIns="45709" rIns="91419" bIns="457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26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b-NO" sz="1799" b="0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1" name="Gruppe 18">
              <a:extLst>
                <a:ext uri="{FF2B5EF4-FFF2-40B4-BE49-F238E27FC236}">
                  <a16:creationId xmlns:a16="http://schemas.microsoft.com/office/drawing/2014/main" id="{7FB3228F-8486-4E0D-A6D0-B0927A4B2422}"/>
                </a:ext>
              </a:extLst>
            </p:cNvPr>
            <p:cNvGrpSpPr/>
            <p:nvPr/>
          </p:nvGrpSpPr>
          <p:grpSpPr>
            <a:xfrm>
              <a:off x="2961399" y="4561798"/>
              <a:ext cx="1336910" cy="1873706"/>
              <a:chOff x="5481009" y="4850300"/>
              <a:chExt cx="2674612" cy="3747409"/>
            </a:xfrm>
          </p:grpSpPr>
          <p:sp>
            <p:nvSpPr>
              <p:cNvPr id="22" name="Rektangel 13">
                <a:extLst>
                  <a:ext uri="{FF2B5EF4-FFF2-40B4-BE49-F238E27FC236}">
                    <a16:creationId xmlns:a16="http://schemas.microsoft.com/office/drawing/2014/main" id="{6ED92651-BF4B-4402-B3E5-62CA6FB5E06D}"/>
                  </a:ext>
                </a:extLst>
              </p:cNvPr>
              <p:cNvSpPr/>
              <p:nvPr/>
            </p:nvSpPr>
            <p:spPr>
              <a:xfrm>
                <a:off x="5662831" y="7795861"/>
                <a:ext cx="2310977" cy="8018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Smartere</a:t>
                </a:r>
              </a:p>
            </p:txBody>
          </p:sp>
          <p:grpSp>
            <p:nvGrpSpPr>
              <p:cNvPr id="23" name="Gruppe 6">
                <a:extLst>
                  <a:ext uri="{FF2B5EF4-FFF2-40B4-BE49-F238E27FC236}">
                    <a16:creationId xmlns:a16="http://schemas.microsoft.com/office/drawing/2014/main" id="{6B123526-F510-4496-ABE6-BDDB86EC3E62}"/>
                  </a:ext>
                </a:extLst>
              </p:cNvPr>
              <p:cNvGrpSpPr/>
              <p:nvPr/>
            </p:nvGrpSpPr>
            <p:grpSpPr>
              <a:xfrm>
                <a:off x="5481009" y="4850300"/>
                <a:ext cx="2674612" cy="2674612"/>
                <a:chOff x="5481009" y="4850300"/>
                <a:chExt cx="2674612" cy="2674612"/>
              </a:xfrm>
            </p:grpSpPr>
            <p:grpSp>
              <p:nvGrpSpPr>
                <p:cNvPr id="24" name="Group 691">
                  <a:extLst>
                    <a:ext uri="{FF2B5EF4-FFF2-40B4-BE49-F238E27FC236}">
                      <a16:creationId xmlns:a16="http://schemas.microsoft.com/office/drawing/2014/main" id="{0EF6F849-3166-4DD1-87BC-B42BFFBDB15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6467611" y="5576843"/>
                  <a:ext cx="689472" cy="1221522"/>
                  <a:chOff x="1763" y="3257"/>
                  <a:chExt cx="692" cy="1226"/>
                </a:xfrm>
                <a:solidFill>
                  <a:schemeClr val="tx1"/>
                </a:solidFill>
              </p:grpSpPr>
              <p:sp>
                <p:nvSpPr>
                  <p:cNvPr id="26" name="Freeform 5">
                    <a:extLst>
                      <a:ext uri="{FF2B5EF4-FFF2-40B4-BE49-F238E27FC236}">
                        <a16:creationId xmlns:a16="http://schemas.microsoft.com/office/drawing/2014/main" id="{AAF714E9-2CD0-4372-875B-5C28F23591D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63" y="3257"/>
                    <a:ext cx="692" cy="976"/>
                  </a:xfrm>
                  <a:custGeom>
                    <a:avLst/>
                    <a:gdLst>
                      <a:gd name="T0" fmla="*/ 290 w 290"/>
                      <a:gd name="T1" fmla="*/ 158 h 411"/>
                      <a:gd name="T2" fmla="*/ 273 w 290"/>
                      <a:gd name="T3" fmla="*/ 215 h 411"/>
                      <a:gd name="T4" fmla="*/ 218 w 290"/>
                      <a:gd name="T5" fmla="*/ 375 h 411"/>
                      <a:gd name="T6" fmla="*/ 216 w 290"/>
                      <a:gd name="T7" fmla="*/ 393 h 411"/>
                      <a:gd name="T8" fmla="*/ 197 w 290"/>
                      <a:gd name="T9" fmla="*/ 411 h 411"/>
                      <a:gd name="T10" fmla="*/ 93 w 290"/>
                      <a:gd name="T11" fmla="*/ 411 h 411"/>
                      <a:gd name="T12" fmla="*/ 74 w 290"/>
                      <a:gd name="T13" fmla="*/ 393 h 411"/>
                      <a:gd name="T14" fmla="*/ 72 w 290"/>
                      <a:gd name="T15" fmla="*/ 375 h 411"/>
                      <a:gd name="T16" fmla="*/ 18 w 290"/>
                      <a:gd name="T17" fmla="*/ 215 h 411"/>
                      <a:gd name="T18" fmla="*/ 0 w 290"/>
                      <a:gd name="T19" fmla="*/ 158 h 411"/>
                      <a:gd name="T20" fmla="*/ 0 w 290"/>
                      <a:gd name="T21" fmla="*/ 145 h 411"/>
                      <a:gd name="T22" fmla="*/ 145 w 290"/>
                      <a:gd name="T23" fmla="*/ 0 h 411"/>
                      <a:gd name="T24" fmla="*/ 290 w 290"/>
                      <a:gd name="T25" fmla="*/ 145 h 411"/>
                      <a:gd name="T26" fmla="*/ 290 w 290"/>
                      <a:gd name="T27" fmla="*/ 158 h 4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90" h="411">
                        <a:moveTo>
                          <a:pt x="290" y="158"/>
                        </a:moveTo>
                        <a:cubicBezTo>
                          <a:pt x="288" y="178"/>
                          <a:pt x="282" y="197"/>
                          <a:pt x="273" y="215"/>
                        </a:cubicBezTo>
                        <a:cubicBezTo>
                          <a:pt x="272" y="216"/>
                          <a:pt x="218" y="314"/>
                          <a:pt x="218" y="375"/>
                        </a:cubicBezTo>
                        <a:cubicBezTo>
                          <a:pt x="216" y="393"/>
                          <a:pt x="216" y="393"/>
                          <a:pt x="216" y="393"/>
                        </a:cubicBezTo>
                        <a:cubicBezTo>
                          <a:pt x="213" y="405"/>
                          <a:pt x="207" y="411"/>
                          <a:pt x="197" y="411"/>
                        </a:cubicBezTo>
                        <a:cubicBezTo>
                          <a:pt x="93" y="411"/>
                          <a:pt x="93" y="411"/>
                          <a:pt x="93" y="411"/>
                        </a:cubicBezTo>
                        <a:cubicBezTo>
                          <a:pt x="83" y="411"/>
                          <a:pt x="77" y="405"/>
                          <a:pt x="74" y="393"/>
                        </a:cubicBezTo>
                        <a:cubicBezTo>
                          <a:pt x="72" y="375"/>
                          <a:pt x="72" y="375"/>
                          <a:pt x="72" y="375"/>
                        </a:cubicBezTo>
                        <a:cubicBezTo>
                          <a:pt x="72" y="314"/>
                          <a:pt x="18" y="216"/>
                          <a:pt x="18" y="215"/>
                        </a:cubicBezTo>
                        <a:cubicBezTo>
                          <a:pt x="8" y="198"/>
                          <a:pt x="2" y="178"/>
                          <a:pt x="0" y="158"/>
                        </a:cubicBezTo>
                        <a:cubicBezTo>
                          <a:pt x="0" y="145"/>
                          <a:pt x="0" y="145"/>
                          <a:pt x="0" y="145"/>
                        </a:cubicBezTo>
                        <a:cubicBezTo>
                          <a:pt x="0" y="65"/>
                          <a:pt x="65" y="0"/>
                          <a:pt x="145" y="0"/>
                        </a:cubicBezTo>
                        <a:cubicBezTo>
                          <a:pt x="225" y="0"/>
                          <a:pt x="290" y="65"/>
                          <a:pt x="290" y="145"/>
                        </a:cubicBezTo>
                        <a:lnTo>
                          <a:pt x="290" y="15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9" tIns="45709" rIns="91419" bIns="457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26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b-NO" sz="1799" b="0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Freeform 6">
                    <a:extLst>
                      <a:ext uri="{FF2B5EF4-FFF2-40B4-BE49-F238E27FC236}">
                        <a16:creationId xmlns:a16="http://schemas.microsoft.com/office/drawing/2014/main" id="{D64B0F5A-36E2-42EA-A673-EEAB694AFF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68" y="4295"/>
                    <a:ext cx="281" cy="88"/>
                  </a:xfrm>
                  <a:custGeom>
                    <a:avLst/>
                    <a:gdLst>
                      <a:gd name="T0" fmla="*/ 0 w 281"/>
                      <a:gd name="T1" fmla="*/ 88 h 88"/>
                      <a:gd name="T2" fmla="*/ 0 w 281"/>
                      <a:gd name="T3" fmla="*/ 0 h 88"/>
                      <a:gd name="T4" fmla="*/ 281 w 281"/>
                      <a:gd name="T5" fmla="*/ 0 h 88"/>
                      <a:gd name="T6" fmla="*/ 281 w 281"/>
                      <a:gd name="T7" fmla="*/ 88 h 88"/>
                      <a:gd name="T8" fmla="*/ 0 w 281"/>
                      <a:gd name="T9" fmla="*/ 88 h 88"/>
                      <a:gd name="T10" fmla="*/ 0 w 281"/>
                      <a:gd name="T11" fmla="*/ 88 h 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81" h="88">
                        <a:moveTo>
                          <a:pt x="0" y="88"/>
                        </a:moveTo>
                        <a:lnTo>
                          <a:pt x="0" y="0"/>
                        </a:lnTo>
                        <a:lnTo>
                          <a:pt x="281" y="0"/>
                        </a:lnTo>
                        <a:lnTo>
                          <a:pt x="281" y="88"/>
                        </a:lnTo>
                        <a:lnTo>
                          <a:pt x="0" y="88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9" tIns="45709" rIns="91419" bIns="457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26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b-NO" sz="1799" b="0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Freeform 7">
                    <a:extLst>
                      <a:ext uri="{FF2B5EF4-FFF2-40B4-BE49-F238E27FC236}">
                        <a16:creationId xmlns:a16="http://schemas.microsoft.com/office/drawing/2014/main" id="{2DE5244F-BE4C-4A71-9441-4D9D342052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30" y="4433"/>
                    <a:ext cx="157" cy="50"/>
                  </a:xfrm>
                  <a:custGeom>
                    <a:avLst/>
                    <a:gdLst>
                      <a:gd name="T0" fmla="*/ 0 w 157"/>
                      <a:gd name="T1" fmla="*/ 50 h 50"/>
                      <a:gd name="T2" fmla="*/ 0 w 157"/>
                      <a:gd name="T3" fmla="*/ 0 h 50"/>
                      <a:gd name="T4" fmla="*/ 157 w 157"/>
                      <a:gd name="T5" fmla="*/ 0 h 50"/>
                      <a:gd name="T6" fmla="*/ 157 w 157"/>
                      <a:gd name="T7" fmla="*/ 50 h 50"/>
                      <a:gd name="T8" fmla="*/ 0 w 157"/>
                      <a:gd name="T9" fmla="*/ 50 h 50"/>
                      <a:gd name="T10" fmla="*/ 0 w 157"/>
                      <a:gd name="T11" fmla="*/ 50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57" h="50">
                        <a:moveTo>
                          <a:pt x="0" y="50"/>
                        </a:moveTo>
                        <a:lnTo>
                          <a:pt x="0" y="0"/>
                        </a:lnTo>
                        <a:lnTo>
                          <a:pt x="157" y="0"/>
                        </a:lnTo>
                        <a:lnTo>
                          <a:pt x="157" y="50"/>
                        </a:lnTo>
                        <a:lnTo>
                          <a:pt x="0" y="50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19" tIns="45709" rIns="91419" bIns="4570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26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nb-NO" sz="1799" b="0" i="0" u="none" strike="noStrike" kern="120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" name="Ellipse 7">
                  <a:extLst>
                    <a:ext uri="{FF2B5EF4-FFF2-40B4-BE49-F238E27FC236}">
                      <a16:creationId xmlns:a16="http://schemas.microsoft.com/office/drawing/2014/main" id="{A35235FB-F3D6-4268-8FAB-AF5DBAEB6390}"/>
                    </a:ext>
                  </a:extLst>
                </p:cNvPr>
                <p:cNvSpPr/>
                <p:nvPr/>
              </p:nvSpPr>
              <p:spPr>
                <a:xfrm>
                  <a:off x="5481009" y="4850300"/>
                  <a:ext cx="2674612" cy="2674612"/>
                </a:xfrm>
                <a:prstGeom prst="ellipse">
                  <a:avLst/>
                </a:prstGeom>
                <a:noFill/>
                <a:ln w="25400">
                  <a:solidFill>
                    <a:srgbClr val="FF8600"/>
                  </a:solidFill>
                </a:ln>
              </p:spPr>
              <p:style>
                <a:lnRef idx="2">
                  <a:schemeClr val="accent3"/>
                </a:lnRef>
                <a:fillRef idx="1">
                  <a:schemeClr val="lt1"/>
                </a:fillRef>
                <a:effectRef idx="0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" name="Gruppe 20">
              <a:extLst>
                <a:ext uri="{FF2B5EF4-FFF2-40B4-BE49-F238E27FC236}">
                  <a16:creationId xmlns:a16="http://schemas.microsoft.com/office/drawing/2014/main" id="{98AE7F58-7C7F-4392-B765-024F8E8B30C5}"/>
                </a:ext>
              </a:extLst>
            </p:cNvPr>
            <p:cNvGrpSpPr/>
            <p:nvPr/>
          </p:nvGrpSpPr>
          <p:grpSpPr>
            <a:xfrm>
              <a:off x="4435659" y="4561798"/>
              <a:ext cx="1900994" cy="1873707"/>
              <a:chOff x="8503402" y="4850300"/>
              <a:chExt cx="3803114" cy="3747412"/>
            </a:xfrm>
          </p:grpSpPr>
          <p:sp>
            <p:nvSpPr>
              <p:cNvPr id="30" name="Rektangel 14">
                <a:extLst>
                  <a:ext uri="{FF2B5EF4-FFF2-40B4-BE49-F238E27FC236}">
                    <a16:creationId xmlns:a16="http://schemas.microsoft.com/office/drawing/2014/main" id="{C8E18B6F-19A9-41AD-8A4E-4F2BDB03EA50}"/>
                  </a:ext>
                </a:extLst>
              </p:cNvPr>
              <p:cNvSpPr/>
              <p:nvPr/>
            </p:nvSpPr>
            <p:spPr>
              <a:xfrm>
                <a:off x="8503402" y="7795864"/>
                <a:ext cx="3803114" cy="8018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Mer nyskapende</a:t>
                </a:r>
              </a:p>
            </p:txBody>
          </p:sp>
          <p:sp>
            <p:nvSpPr>
              <p:cNvPr id="31" name="Ellipse 8">
                <a:extLst>
                  <a:ext uri="{FF2B5EF4-FFF2-40B4-BE49-F238E27FC236}">
                    <a16:creationId xmlns:a16="http://schemas.microsoft.com/office/drawing/2014/main" id="{F4E6BA88-55AB-4A75-85B1-0C27A6763F8B}"/>
                  </a:ext>
                </a:extLst>
              </p:cNvPr>
              <p:cNvSpPr/>
              <p:nvPr/>
            </p:nvSpPr>
            <p:spPr>
              <a:xfrm>
                <a:off x="9067648" y="4850300"/>
                <a:ext cx="2674612" cy="2674612"/>
              </a:xfrm>
              <a:prstGeom prst="ellipse">
                <a:avLst/>
              </a:prstGeom>
              <a:noFill/>
              <a:ln w="25400">
                <a:solidFill>
                  <a:schemeClr val="accent3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2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799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2" name="Group 8">
                <a:extLst>
                  <a:ext uri="{FF2B5EF4-FFF2-40B4-BE49-F238E27FC236}">
                    <a16:creationId xmlns:a16="http://schemas.microsoft.com/office/drawing/2014/main" id="{0BB4C924-E7BF-4BDA-9DA3-490E5A246967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9946366" y="5506306"/>
                <a:ext cx="917176" cy="1371572"/>
                <a:chOff x="4544" y="6065"/>
                <a:chExt cx="985" cy="1473"/>
              </a:xfrm>
              <a:solidFill>
                <a:schemeClr val="tx1"/>
              </a:solidFill>
            </p:grpSpPr>
            <p:sp>
              <p:nvSpPr>
                <p:cNvPr id="33" name="Oval 9">
                  <a:extLst>
                    <a:ext uri="{FF2B5EF4-FFF2-40B4-BE49-F238E27FC236}">
                      <a16:creationId xmlns:a16="http://schemas.microsoft.com/office/drawing/2014/main" id="{15F4ED38-054D-4A53-BEC4-AE47976BE2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92" y="6303"/>
                  <a:ext cx="138" cy="13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Oval 10">
                  <a:extLst>
                    <a:ext uri="{FF2B5EF4-FFF2-40B4-BE49-F238E27FC236}">
                      <a16:creationId xmlns:a16="http://schemas.microsoft.com/office/drawing/2014/main" id="{1FEBA0EB-F436-4D9A-A228-886C9F101D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04" y="6130"/>
                  <a:ext cx="192" cy="19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11">
                  <a:extLst>
                    <a:ext uri="{FF2B5EF4-FFF2-40B4-BE49-F238E27FC236}">
                      <a16:creationId xmlns:a16="http://schemas.microsoft.com/office/drawing/2014/main" id="{AC19997E-BA16-49B3-8864-6ADE6CF60A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06" y="6065"/>
                  <a:ext cx="95" cy="98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12">
                  <a:extLst>
                    <a:ext uri="{FF2B5EF4-FFF2-40B4-BE49-F238E27FC236}">
                      <a16:creationId xmlns:a16="http://schemas.microsoft.com/office/drawing/2014/main" id="{62982EF6-22D2-4226-B8A6-EE0670C3997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544" y="6493"/>
                  <a:ext cx="985" cy="1045"/>
                </a:xfrm>
                <a:custGeom>
                  <a:avLst/>
                  <a:gdLst>
                    <a:gd name="T0" fmla="*/ 410 w 414"/>
                    <a:gd name="T1" fmla="*/ 379 h 440"/>
                    <a:gd name="T2" fmla="*/ 276 w 414"/>
                    <a:gd name="T3" fmla="*/ 155 h 440"/>
                    <a:gd name="T4" fmla="*/ 276 w 414"/>
                    <a:gd name="T5" fmla="*/ 35 h 440"/>
                    <a:gd name="T6" fmla="*/ 285 w 414"/>
                    <a:gd name="T7" fmla="*/ 35 h 440"/>
                    <a:gd name="T8" fmla="*/ 303 w 414"/>
                    <a:gd name="T9" fmla="*/ 17 h 440"/>
                    <a:gd name="T10" fmla="*/ 285 w 414"/>
                    <a:gd name="T11" fmla="*/ 0 h 440"/>
                    <a:gd name="T12" fmla="*/ 135 w 414"/>
                    <a:gd name="T13" fmla="*/ 0 h 440"/>
                    <a:gd name="T14" fmla="*/ 117 w 414"/>
                    <a:gd name="T15" fmla="*/ 17 h 440"/>
                    <a:gd name="T16" fmla="*/ 135 w 414"/>
                    <a:gd name="T17" fmla="*/ 35 h 440"/>
                    <a:gd name="T18" fmla="*/ 144 w 414"/>
                    <a:gd name="T19" fmla="*/ 35 h 440"/>
                    <a:gd name="T20" fmla="*/ 144 w 414"/>
                    <a:gd name="T21" fmla="*/ 153 h 440"/>
                    <a:gd name="T22" fmla="*/ 9 w 414"/>
                    <a:gd name="T23" fmla="*/ 379 h 440"/>
                    <a:gd name="T24" fmla="*/ 34 w 414"/>
                    <a:gd name="T25" fmla="*/ 436 h 440"/>
                    <a:gd name="T26" fmla="*/ 50 w 414"/>
                    <a:gd name="T27" fmla="*/ 440 h 440"/>
                    <a:gd name="T28" fmla="*/ 370 w 414"/>
                    <a:gd name="T29" fmla="*/ 440 h 440"/>
                    <a:gd name="T30" fmla="*/ 414 w 414"/>
                    <a:gd name="T31" fmla="*/ 396 h 440"/>
                    <a:gd name="T32" fmla="*/ 410 w 414"/>
                    <a:gd name="T33" fmla="*/ 379 h 440"/>
                    <a:gd name="T34" fmla="*/ 177 w 414"/>
                    <a:gd name="T35" fmla="*/ 166 h 440"/>
                    <a:gd name="T36" fmla="*/ 179 w 414"/>
                    <a:gd name="T37" fmla="*/ 160 h 440"/>
                    <a:gd name="T38" fmla="*/ 179 w 414"/>
                    <a:gd name="T39" fmla="*/ 35 h 440"/>
                    <a:gd name="T40" fmla="*/ 241 w 414"/>
                    <a:gd name="T41" fmla="*/ 35 h 440"/>
                    <a:gd name="T42" fmla="*/ 241 w 414"/>
                    <a:gd name="T43" fmla="*/ 161 h 440"/>
                    <a:gd name="T44" fmla="*/ 243 w 414"/>
                    <a:gd name="T45" fmla="*/ 168 h 440"/>
                    <a:gd name="T46" fmla="*/ 273 w 414"/>
                    <a:gd name="T47" fmla="*/ 220 h 440"/>
                    <a:gd name="T48" fmla="*/ 147 w 414"/>
                    <a:gd name="T49" fmla="*/ 220 h 440"/>
                    <a:gd name="T50" fmla="*/ 177 w 414"/>
                    <a:gd name="T51" fmla="*/ 166 h 440"/>
                    <a:gd name="T52" fmla="*/ 155 w 414"/>
                    <a:gd name="T53" fmla="*/ 286 h 440"/>
                    <a:gd name="T54" fmla="*/ 170 w 414"/>
                    <a:gd name="T55" fmla="*/ 302 h 440"/>
                    <a:gd name="T56" fmla="*/ 155 w 414"/>
                    <a:gd name="T57" fmla="*/ 318 h 440"/>
                    <a:gd name="T58" fmla="*/ 139 w 414"/>
                    <a:gd name="T59" fmla="*/ 302 h 440"/>
                    <a:gd name="T60" fmla="*/ 155 w 414"/>
                    <a:gd name="T61" fmla="*/ 286 h 440"/>
                    <a:gd name="T62" fmla="*/ 170 w 414"/>
                    <a:gd name="T63" fmla="*/ 407 h 440"/>
                    <a:gd name="T64" fmla="*/ 142 w 414"/>
                    <a:gd name="T65" fmla="*/ 378 h 440"/>
                    <a:gd name="T66" fmla="*/ 170 w 414"/>
                    <a:gd name="T67" fmla="*/ 349 h 440"/>
                    <a:gd name="T68" fmla="*/ 199 w 414"/>
                    <a:gd name="T69" fmla="*/ 378 h 440"/>
                    <a:gd name="T70" fmla="*/ 170 w 414"/>
                    <a:gd name="T71" fmla="*/ 407 h 440"/>
                    <a:gd name="T72" fmla="*/ 170 w 414"/>
                    <a:gd name="T73" fmla="*/ 407 h 440"/>
                    <a:gd name="T74" fmla="*/ 250 w 414"/>
                    <a:gd name="T75" fmla="*/ 333 h 440"/>
                    <a:gd name="T76" fmla="*/ 218 w 414"/>
                    <a:gd name="T77" fmla="*/ 302 h 440"/>
                    <a:gd name="T78" fmla="*/ 250 w 414"/>
                    <a:gd name="T79" fmla="*/ 270 h 440"/>
                    <a:gd name="T80" fmla="*/ 281 w 414"/>
                    <a:gd name="T81" fmla="*/ 302 h 440"/>
                    <a:gd name="T82" fmla="*/ 281 w 414"/>
                    <a:gd name="T83" fmla="*/ 302 h 440"/>
                    <a:gd name="T84" fmla="*/ 250 w 414"/>
                    <a:gd name="T85" fmla="*/ 333 h 440"/>
                    <a:gd name="T86" fmla="*/ 250 w 414"/>
                    <a:gd name="T87" fmla="*/ 333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14" h="440">
                      <a:moveTo>
                        <a:pt x="410" y="379"/>
                      </a:moveTo>
                      <a:cubicBezTo>
                        <a:pt x="276" y="155"/>
                        <a:pt x="276" y="155"/>
                        <a:pt x="276" y="155"/>
                      </a:cubicBezTo>
                      <a:cubicBezTo>
                        <a:pt x="276" y="35"/>
                        <a:pt x="276" y="35"/>
                        <a:pt x="276" y="35"/>
                      </a:cubicBezTo>
                      <a:cubicBezTo>
                        <a:pt x="285" y="35"/>
                        <a:pt x="285" y="35"/>
                        <a:pt x="285" y="35"/>
                      </a:cubicBezTo>
                      <a:cubicBezTo>
                        <a:pt x="295" y="35"/>
                        <a:pt x="303" y="27"/>
                        <a:pt x="303" y="17"/>
                      </a:cubicBezTo>
                      <a:cubicBezTo>
                        <a:pt x="303" y="8"/>
                        <a:pt x="295" y="0"/>
                        <a:pt x="285" y="0"/>
                      </a:cubicBezTo>
                      <a:cubicBezTo>
                        <a:pt x="135" y="0"/>
                        <a:pt x="135" y="0"/>
                        <a:pt x="135" y="0"/>
                      </a:cubicBezTo>
                      <a:cubicBezTo>
                        <a:pt x="125" y="0"/>
                        <a:pt x="117" y="8"/>
                        <a:pt x="117" y="17"/>
                      </a:cubicBezTo>
                      <a:cubicBezTo>
                        <a:pt x="117" y="27"/>
                        <a:pt x="125" y="35"/>
                        <a:pt x="135" y="35"/>
                      </a:cubicBezTo>
                      <a:cubicBezTo>
                        <a:pt x="144" y="35"/>
                        <a:pt x="144" y="35"/>
                        <a:pt x="144" y="35"/>
                      </a:cubicBezTo>
                      <a:cubicBezTo>
                        <a:pt x="144" y="153"/>
                        <a:pt x="144" y="153"/>
                        <a:pt x="144" y="153"/>
                      </a:cubicBezTo>
                      <a:cubicBezTo>
                        <a:pt x="9" y="379"/>
                        <a:pt x="9" y="379"/>
                        <a:pt x="9" y="379"/>
                      </a:cubicBezTo>
                      <a:cubicBezTo>
                        <a:pt x="0" y="402"/>
                        <a:pt x="11" y="427"/>
                        <a:pt x="34" y="436"/>
                      </a:cubicBezTo>
                      <a:cubicBezTo>
                        <a:pt x="39" y="439"/>
                        <a:pt x="45" y="440"/>
                        <a:pt x="50" y="440"/>
                      </a:cubicBezTo>
                      <a:cubicBezTo>
                        <a:pt x="370" y="440"/>
                        <a:pt x="370" y="440"/>
                        <a:pt x="370" y="440"/>
                      </a:cubicBezTo>
                      <a:cubicBezTo>
                        <a:pt x="394" y="440"/>
                        <a:pt x="414" y="420"/>
                        <a:pt x="414" y="396"/>
                      </a:cubicBezTo>
                      <a:cubicBezTo>
                        <a:pt x="414" y="390"/>
                        <a:pt x="413" y="384"/>
                        <a:pt x="410" y="379"/>
                      </a:cubicBezTo>
                      <a:close/>
                      <a:moveTo>
                        <a:pt x="177" y="166"/>
                      </a:moveTo>
                      <a:cubicBezTo>
                        <a:pt x="179" y="160"/>
                        <a:pt x="179" y="160"/>
                        <a:pt x="179" y="160"/>
                      </a:cubicBezTo>
                      <a:cubicBezTo>
                        <a:pt x="179" y="35"/>
                        <a:pt x="179" y="35"/>
                        <a:pt x="179" y="35"/>
                      </a:cubicBezTo>
                      <a:cubicBezTo>
                        <a:pt x="241" y="35"/>
                        <a:pt x="241" y="35"/>
                        <a:pt x="241" y="35"/>
                      </a:cubicBezTo>
                      <a:cubicBezTo>
                        <a:pt x="241" y="161"/>
                        <a:pt x="241" y="161"/>
                        <a:pt x="241" y="161"/>
                      </a:cubicBezTo>
                      <a:cubicBezTo>
                        <a:pt x="243" y="168"/>
                        <a:pt x="243" y="168"/>
                        <a:pt x="243" y="168"/>
                      </a:cubicBezTo>
                      <a:cubicBezTo>
                        <a:pt x="273" y="220"/>
                        <a:pt x="273" y="220"/>
                        <a:pt x="273" y="220"/>
                      </a:cubicBezTo>
                      <a:cubicBezTo>
                        <a:pt x="147" y="220"/>
                        <a:pt x="147" y="220"/>
                        <a:pt x="147" y="220"/>
                      </a:cubicBezTo>
                      <a:lnTo>
                        <a:pt x="177" y="166"/>
                      </a:lnTo>
                      <a:close/>
                      <a:moveTo>
                        <a:pt x="155" y="286"/>
                      </a:moveTo>
                      <a:cubicBezTo>
                        <a:pt x="163" y="286"/>
                        <a:pt x="170" y="293"/>
                        <a:pt x="170" y="302"/>
                      </a:cubicBezTo>
                      <a:cubicBezTo>
                        <a:pt x="170" y="310"/>
                        <a:pt x="163" y="318"/>
                        <a:pt x="155" y="318"/>
                      </a:cubicBezTo>
                      <a:cubicBezTo>
                        <a:pt x="146" y="318"/>
                        <a:pt x="139" y="310"/>
                        <a:pt x="139" y="302"/>
                      </a:cubicBezTo>
                      <a:cubicBezTo>
                        <a:pt x="139" y="293"/>
                        <a:pt x="146" y="286"/>
                        <a:pt x="155" y="286"/>
                      </a:cubicBezTo>
                      <a:close/>
                      <a:moveTo>
                        <a:pt x="170" y="407"/>
                      </a:moveTo>
                      <a:cubicBezTo>
                        <a:pt x="154" y="407"/>
                        <a:pt x="142" y="394"/>
                        <a:pt x="142" y="378"/>
                      </a:cubicBezTo>
                      <a:cubicBezTo>
                        <a:pt x="142" y="362"/>
                        <a:pt x="154" y="349"/>
                        <a:pt x="170" y="349"/>
                      </a:cubicBezTo>
                      <a:cubicBezTo>
                        <a:pt x="186" y="349"/>
                        <a:pt x="199" y="362"/>
                        <a:pt x="199" y="378"/>
                      </a:cubicBezTo>
                      <a:cubicBezTo>
                        <a:pt x="199" y="394"/>
                        <a:pt x="186" y="407"/>
                        <a:pt x="170" y="407"/>
                      </a:cubicBezTo>
                      <a:cubicBezTo>
                        <a:pt x="170" y="407"/>
                        <a:pt x="170" y="407"/>
                        <a:pt x="170" y="407"/>
                      </a:cubicBezTo>
                      <a:close/>
                      <a:moveTo>
                        <a:pt x="250" y="333"/>
                      </a:moveTo>
                      <a:cubicBezTo>
                        <a:pt x="232" y="333"/>
                        <a:pt x="218" y="319"/>
                        <a:pt x="218" y="302"/>
                      </a:cubicBezTo>
                      <a:cubicBezTo>
                        <a:pt x="218" y="284"/>
                        <a:pt x="232" y="270"/>
                        <a:pt x="250" y="270"/>
                      </a:cubicBezTo>
                      <a:cubicBezTo>
                        <a:pt x="267" y="270"/>
                        <a:pt x="281" y="284"/>
                        <a:pt x="281" y="302"/>
                      </a:cubicBezTo>
                      <a:cubicBezTo>
                        <a:pt x="281" y="302"/>
                        <a:pt x="281" y="302"/>
                        <a:pt x="281" y="302"/>
                      </a:cubicBezTo>
                      <a:cubicBezTo>
                        <a:pt x="281" y="319"/>
                        <a:pt x="267" y="333"/>
                        <a:pt x="250" y="333"/>
                      </a:cubicBezTo>
                      <a:cubicBezTo>
                        <a:pt x="250" y="333"/>
                        <a:pt x="250" y="333"/>
                        <a:pt x="250" y="3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19" tIns="45709" rIns="91419" bIns="45709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2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b-NO" sz="1799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04372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BAEF73-05C0-417D-807D-095AF679C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6" name="Bilde 6" descr="Et bilde som inneholder skjermbilde&#10;&#10;Beskrivelse som er generert med svært høy visshet">
            <a:extLst>
              <a:ext uri="{FF2B5EF4-FFF2-40B4-BE49-F238E27FC236}">
                <a16:creationId xmlns:a16="http://schemas.microsoft.com/office/drawing/2014/main" id="{2E2BABCA-0A8C-4691-B4E7-8A74F7F94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8458" y="2700338"/>
            <a:ext cx="6072385" cy="3421062"/>
          </a:xfrm>
          <a:prstGeom prst="rect">
            <a:avLst/>
          </a:prstGeom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9EBF19F-1803-4794-889A-25BADCBF0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51DFAA-887F-4071-8EAD-E8CA316FCF06}" type="slidenum">
              <a:rPr lang="nb-NO" smtClean="0"/>
              <a:t>2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947E428-D985-4D32-ABB1-89B3BB261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A8332D83-2651-496F-BC6E-3990C7B2758C}"/>
              </a:ext>
            </a:extLst>
          </p:cNvPr>
          <p:cNvSpPr txBox="1"/>
          <p:nvPr/>
        </p:nvSpPr>
        <p:spPr>
          <a:xfrm>
            <a:off x="895435" y="3600450"/>
            <a:ext cx="1331063" cy="3692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nb-NO">
                <a:highlight>
                  <a:srgbClr val="C0C0C0"/>
                </a:highlight>
              </a:rPr>
              <a:t> Industri 2.0 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C665E46-BEBA-4FCE-9F1B-DD99625471E4}"/>
              </a:ext>
            </a:extLst>
          </p:cNvPr>
          <p:cNvSpPr txBox="1"/>
          <p:nvPr/>
        </p:nvSpPr>
        <p:spPr>
          <a:xfrm>
            <a:off x="5505971" y="3629025"/>
            <a:ext cx="1331063" cy="3692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nb-NO">
                <a:highlight>
                  <a:srgbClr val="C0C0C0"/>
                </a:highlight>
              </a:rPr>
              <a:t> Industri 3.0 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0334A29C-E742-4AEF-A0EB-FE84336D531A}"/>
              </a:ext>
            </a:extLst>
          </p:cNvPr>
          <p:cNvSpPr txBox="1"/>
          <p:nvPr/>
        </p:nvSpPr>
        <p:spPr>
          <a:xfrm>
            <a:off x="7079243" y="1594534"/>
            <a:ext cx="1297113" cy="3692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nb-NO">
                <a:highlight>
                  <a:srgbClr val="C0C0C0"/>
                </a:highlight>
              </a:rPr>
              <a:t>Industri 4.0      </a:t>
            </a:r>
          </a:p>
        </p:txBody>
      </p:sp>
    </p:spTree>
    <p:extLst>
      <p:ext uri="{BB962C8B-B14F-4D97-AF65-F5344CB8AC3E}">
        <p14:creationId xmlns:p14="http://schemas.microsoft.com/office/powerpoint/2010/main" val="3291451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1DEC79-F6E8-41E5-92FD-8D17D3E21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182" y="1067672"/>
            <a:ext cx="9001711" cy="926662"/>
          </a:xfrm>
        </p:spPr>
        <p:txBody>
          <a:bodyPr/>
          <a:lstStyle/>
          <a:p>
            <a:r>
              <a:rPr lang="nb-NO"/>
              <a:t>De 3 første minifabrikkene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BB9D4B6-DABF-482A-9FE3-352AC9200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82" y="2334159"/>
            <a:ext cx="9001711" cy="3420428"/>
          </a:xfrm>
        </p:spPr>
        <p:txBody>
          <a:bodyPr/>
          <a:lstStyle/>
          <a:p>
            <a:r>
              <a:rPr lang="nb-NO" sz="3200"/>
              <a:t>Minifabrikk 1- Additive Manufacturing (AM) </a:t>
            </a:r>
          </a:p>
          <a:p>
            <a:pPr lvl="1"/>
            <a:r>
              <a:rPr lang="nb-NO" sz="2400"/>
              <a:t>Oppstart i løpet av Q3 2018</a:t>
            </a:r>
          </a:p>
          <a:p>
            <a:r>
              <a:rPr lang="nb-NO" sz="3200"/>
              <a:t>Minifabrikk 2- Plast/kompositt</a:t>
            </a:r>
          </a:p>
          <a:p>
            <a:pPr lvl="1"/>
            <a:r>
              <a:rPr lang="nb-NO" sz="2400"/>
              <a:t>Oppstart i løpet av Q1 2019</a:t>
            </a:r>
          </a:p>
          <a:p>
            <a:r>
              <a:rPr lang="nb-NO" sz="3200"/>
              <a:t>Minifabrikk 3- Aluminium forming</a:t>
            </a:r>
          </a:p>
          <a:p>
            <a:pPr lvl="1"/>
            <a:r>
              <a:rPr lang="nb-NO" sz="2400"/>
              <a:t>Oppstart i løpet av Q1 2019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58252F1-591F-495A-AE2F-6CCE906A0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63" t="42672" r="16946" b="34037"/>
          <a:stretch/>
        </p:blipFill>
        <p:spPr>
          <a:xfrm>
            <a:off x="0" y="-73934"/>
            <a:ext cx="3347431" cy="752354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494B9F2-58A4-4F1A-832A-16CB4E1597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180" y="6148218"/>
            <a:ext cx="1278962" cy="41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97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41A1EE-1C67-4242-92A5-AF263F085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5748" y="1405499"/>
            <a:ext cx="4562475" cy="4857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182" y="1050586"/>
            <a:ext cx="10412318" cy="888244"/>
          </a:xfrm>
        </p:spPr>
        <p:txBody>
          <a:bodyPr/>
          <a:lstStyle/>
          <a:p>
            <a:r>
              <a:rPr lang="nb-NO" sz="4000"/>
              <a:t>AM Metallprintere i Norge i 2018</a:t>
            </a:r>
            <a:endParaRPr lang="en-GB" sz="42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180" y="6148218"/>
            <a:ext cx="1278962" cy="415746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7964D86-B0C2-4549-8BC7-9427965BEB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63" t="42672" r="16946" b="34037"/>
          <a:stretch/>
        </p:blipFill>
        <p:spPr>
          <a:xfrm>
            <a:off x="0" y="2193"/>
            <a:ext cx="3347431" cy="752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2BB923-A6A5-4B2D-BD08-F525DFE42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36184"/>
            <a:ext cx="7881202" cy="411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20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6EAB-4AF6-44A0-BACC-0BFE86EB3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282" y="740741"/>
            <a:ext cx="10445373" cy="1503797"/>
          </a:xfrm>
        </p:spPr>
        <p:txBody>
          <a:bodyPr/>
          <a:lstStyle/>
          <a:p>
            <a:r>
              <a:rPr lang="nb-NO" sz="4000"/>
              <a:t>Minifabrikk 1, AM- Prosess – fra råmaterial til ferdig produkt og full digitalisering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D9714-AB14-4E7C-B0C9-87A8827B0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51DFAA-887F-4071-8EAD-E8CA316FCF0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3C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srgbClr val="003C6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A84F76-2046-4A06-812E-F58388955012}"/>
              </a:ext>
            </a:extLst>
          </p:cNvPr>
          <p:cNvSpPr/>
          <p:nvPr/>
        </p:nvSpPr>
        <p:spPr>
          <a:xfrm>
            <a:off x="1679657" y="3553862"/>
            <a:ext cx="1275906" cy="935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B549FD-494F-471A-A841-239621DBCB23}"/>
              </a:ext>
            </a:extLst>
          </p:cNvPr>
          <p:cNvSpPr/>
          <p:nvPr/>
        </p:nvSpPr>
        <p:spPr>
          <a:xfrm>
            <a:off x="3348971" y="3553863"/>
            <a:ext cx="1197934" cy="935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Råmaterial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633EEC-B4A6-47E2-B213-34F1307683A2}"/>
              </a:ext>
            </a:extLst>
          </p:cNvPr>
          <p:cNvSpPr/>
          <p:nvPr/>
        </p:nvSpPr>
        <p:spPr>
          <a:xfrm>
            <a:off x="4936774" y="3553863"/>
            <a:ext cx="1275906" cy="935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Additiv prosess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3E5171-1487-48A1-ADAC-D2FB090658F9}"/>
              </a:ext>
            </a:extLst>
          </p:cNvPr>
          <p:cNvSpPr/>
          <p:nvPr/>
        </p:nvSpPr>
        <p:spPr>
          <a:xfrm>
            <a:off x="6503312" y="3553862"/>
            <a:ext cx="1247551" cy="935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 prosessering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772508-6014-4A0F-AA5D-1127A2E04AA5}"/>
              </a:ext>
            </a:extLst>
          </p:cNvPr>
          <p:cNvSpPr/>
          <p:nvPr/>
        </p:nvSpPr>
        <p:spPr>
          <a:xfrm>
            <a:off x="8091117" y="3553862"/>
            <a:ext cx="1247551" cy="935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Inspeksjon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D079CC-DC4D-46F3-A9F2-F334ED99F9B4}"/>
              </a:ext>
            </a:extLst>
          </p:cNvPr>
          <p:cNvCxnSpPr>
            <a:stCxn id="5" idx="3"/>
            <a:endCxn id="6" idx="1"/>
          </p:cNvCxnSpPr>
          <p:nvPr/>
        </p:nvCxnSpPr>
        <p:spPr>
          <a:xfrm>
            <a:off x="2955563" y="4021695"/>
            <a:ext cx="393408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7FE98A-72DB-47FB-889F-530F35BD1016}"/>
              </a:ext>
            </a:extLst>
          </p:cNvPr>
          <p:cNvCxnSpPr/>
          <p:nvPr/>
        </p:nvCxnSpPr>
        <p:spPr>
          <a:xfrm>
            <a:off x="4546905" y="4021694"/>
            <a:ext cx="393408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642D57-9BDC-4617-A437-22269B64E4A3}"/>
              </a:ext>
            </a:extLst>
          </p:cNvPr>
          <p:cNvCxnSpPr/>
          <p:nvPr/>
        </p:nvCxnSpPr>
        <p:spPr>
          <a:xfrm>
            <a:off x="6134708" y="4046503"/>
            <a:ext cx="393408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736494-48CE-4D3E-B1A5-4477F75EEA9C}"/>
              </a:ext>
            </a:extLst>
          </p:cNvPr>
          <p:cNvCxnSpPr/>
          <p:nvPr/>
        </p:nvCxnSpPr>
        <p:spPr>
          <a:xfrm>
            <a:off x="7697709" y="4050046"/>
            <a:ext cx="393408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4882F8E-0F2B-4217-9112-9440903BCB95}"/>
              </a:ext>
            </a:extLst>
          </p:cNvPr>
          <p:cNvCxnSpPr/>
          <p:nvPr/>
        </p:nvCxnSpPr>
        <p:spPr>
          <a:xfrm>
            <a:off x="9338668" y="4046503"/>
            <a:ext cx="393408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49558FB-3FAB-448D-8051-234E6FA5060A}"/>
              </a:ext>
            </a:extLst>
          </p:cNvPr>
          <p:cNvSpPr txBox="1"/>
          <p:nvPr/>
        </p:nvSpPr>
        <p:spPr>
          <a:xfrm>
            <a:off x="9763975" y="3553862"/>
            <a:ext cx="1247551" cy="9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799" b="0" i="0" u="none" strike="noStrike" kern="1200" cap="none" spc="0" normalizeH="0" baseline="0" noProof="0">
                <a:ln>
                  <a:noFill/>
                </a:ln>
                <a:solidFill>
                  <a:srgbClr val="003C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Leveranse ferdig produkt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A8CDDD-2102-4292-9F2B-41F4EAB37FCA}"/>
              </a:ext>
            </a:extLst>
          </p:cNvPr>
          <p:cNvSpPr/>
          <p:nvPr/>
        </p:nvSpPr>
        <p:spPr>
          <a:xfrm>
            <a:off x="1679657" y="4595854"/>
            <a:ext cx="1275906" cy="233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CAD/CAE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0F3A359-ABD8-4F15-BDF4-94A0EC006C13}"/>
              </a:ext>
            </a:extLst>
          </p:cNvPr>
          <p:cNvSpPr/>
          <p:nvPr/>
        </p:nvSpPr>
        <p:spPr>
          <a:xfrm>
            <a:off x="4936774" y="4595854"/>
            <a:ext cx="1275906" cy="233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Maskin 1, 2,3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83AF08-048A-459D-9220-EE102C2C1042}"/>
              </a:ext>
            </a:extLst>
          </p:cNvPr>
          <p:cNvSpPr/>
          <p:nvPr/>
        </p:nvSpPr>
        <p:spPr>
          <a:xfrm>
            <a:off x="6503312" y="4592307"/>
            <a:ext cx="1251101" cy="233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Fresing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12E5F6-31BD-4E51-9F31-20626893681F}"/>
              </a:ext>
            </a:extLst>
          </p:cNvPr>
          <p:cNvSpPr/>
          <p:nvPr/>
        </p:nvSpPr>
        <p:spPr>
          <a:xfrm>
            <a:off x="8091117" y="4595848"/>
            <a:ext cx="1251101" cy="2339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 </a:t>
            </a:r>
            <a:r>
              <a:rPr kumimoji="0" lang="nb-NO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Scanner</a:t>
            </a:r>
            <a:endParaRPr kumimoji="0" lang="nb-NO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F9CFC3BB-5809-474A-8D76-8DD9913AF5A0}"/>
              </a:ext>
            </a:extLst>
          </p:cNvPr>
          <p:cNvSpPr/>
          <p:nvPr/>
        </p:nvSpPr>
        <p:spPr>
          <a:xfrm rot="16200000">
            <a:off x="5160946" y="54855"/>
            <a:ext cx="501485" cy="6613450"/>
          </a:xfrm>
          <a:prstGeom prst="rightBrace">
            <a:avLst>
              <a:gd name="adj1" fmla="val 8333"/>
              <a:gd name="adj2" fmla="val 51133"/>
            </a:avLst>
          </a:prstGeom>
          <a:ln w="50800">
            <a:solidFill>
              <a:schemeClr val="tx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F291D6B-8278-43F3-AA34-E653D81A4C92}"/>
              </a:ext>
            </a:extLst>
          </p:cNvPr>
          <p:cNvSpPr/>
          <p:nvPr/>
        </p:nvSpPr>
        <p:spPr>
          <a:xfrm>
            <a:off x="1704462" y="2766155"/>
            <a:ext cx="8794972" cy="1922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Digitalisering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4CBC034-D9E3-4BD1-9F44-FDD21FD8A1B9}"/>
              </a:ext>
            </a:extLst>
          </p:cNvPr>
          <p:cNvCxnSpPr>
            <a:cxnSpLocks/>
          </p:cNvCxnSpPr>
          <p:nvPr/>
        </p:nvCxnSpPr>
        <p:spPr>
          <a:xfrm>
            <a:off x="3891229" y="3394375"/>
            <a:ext cx="0" cy="217948"/>
          </a:xfrm>
          <a:prstGeom prst="line">
            <a:avLst/>
          </a:prstGeom>
          <a:ln w="50800">
            <a:solidFill>
              <a:schemeClr val="tx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738CD5B-362E-4362-91B5-53A1B049DA7A}"/>
              </a:ext>
            </a:extLst>
          </p:cNvPr>
          <p:cNvCxnSpPr>
            <a:cxnSpLocks/>
          </p:cNvCxnSpPr>
          <p:nvPr/>
        </p:nvCxnSpPr>
        <p:spPr>
          <a:xfrm>
            <a:off x="5497279" y="3368670"/>
            <a:ext cx="0" cy="217948"/>
          </a:xfrm>
          <a:prstGeom prst="line">
            <a:avLst/>
          </a:prstGeom>
          <a:ln w="50800">
            <a:solidFill>
              <a:schemeClr val="tx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F0DD987-9E68-4D48-88CD-3AAACF329618}"/>
              </a:ext>
            </a:extLst>
          </p:cNvPr>
          <p:cNvCxnSpPr>
            <a:cxnSpLocks/>
          </p:cNvCxnSpPr>
          <p:nvPr/>
        </p:nvCxnSpPr>
        <p:spPr>
          <a:xfrm>
            <a:off x="7127087" y="3361580"/>
            <a:ext cx="0" cy="217948"/>
          </a:xfrm>
          <a:prstGeom prst="line">
            <a:avLst/>
          </a:prstGeom>
          <a:ln w="50800">
            <a:solidFill>
              <a:schemeClr val="tx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59206A67-0EFB-46F6-ACCC-4DA161B1200E}"/>
              </a:ext>
            </a:extLst>
          </p:cNvPr>
          <p:cNvSpPr/>
          <p:nvPr/>
        </p:nvSpPr>
        <p:spPr>
          <a:xfrm>
            <a:off x="3345429" y="4608259"/>
            <a:ext cx="1201476" cy="217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Pulver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EE8BA5C-F395-4215-BBAD-D9CBD512217F}"/>
              </a:ext>
            </a:extLst>
          </p:cNvPr>
          <p:cNvCxnSpPr/>
          <p:nvPr/>
        </p:nvCxnSpPr>
        <p:spPr>
          <a:xfrm>
            <a:off x="1286249" y="4046503"/>
            <a:ext cx="393408" cy="0"/>
          </a:xfrm>
          <a:prstGeom prst="straightConnector1">
            <a:avLst/>
          </a:prstGeom>
          <a:ln w="508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8B76CE3-7F05-4EB2-85B9-04DD145F46A5}"/>
              </a:ext>
            </a:extLst>
          </p:cNvPr>
          <p:cNvSpPr txBox="1"/>
          <p:nvPr/>
        </p:nvSpPr>
        <p:spPr>
          <a:xfrm>
            <a:off x="246033" y="3723466"/>
            <a:ext cx="1247551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799" b="0" i="0" u="none" strike="noStrike" kern="1200" cap="none" spc="0" normalizeH="0" baseline="0" noProof="0">
                <a:ln>
                  <a:noFill/>
                </a:ln>
                <a:solidFill>
                  <a:srgbClr val="003C6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Kunde-input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0FA88284-CD74-4E48-8A6C-578DB4304B6C}"/>
              </a:ext>
            </a:extLst>
          </p:cNvPr>
          <p:cNvSpPr/>
          <p:nvPr/>
        </p:nvSpPr>
        <p:spPr>
          <a:xfrm rot="5400000">
            <a:off x="5248025" y="1537954"/>
            <a:ext cx="472666" cy="7708619"/>
          </a:xfrm>
          <a:prstGeom prst="rightBrace">
            <a:avLst>
              <a:gd name="adj1" fmla="val 8333"/>
              <a:gd name="adj2" fmla="val 51133"/>
            </a:avLst>
          </a:prstGeom>
          <a:ln w="19050">
            <a:solidFill>
              <a:schemeClr val="tx2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F3A63C8-4327-4B52-A97D-625749EAD066}"/>
              </a:ext>
            </a:extLst>
          </p:cNvPr>
          <p:cNvSpPr/>
          <p:nvPr/>
        </p:nvSpPr>
        <p:spPr>
          <a:xfrm>
            <a:off x="4040085" y="5628597"/>
            <a:ext cx="3087002" cy="420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Bidrag/deltakelse fra kjernebedriftene</a:t>
            </a:r>
          </a:p>
        </p:txBody>
      </p:sp>
      <p:pic>
        <p:nvPicPr>
          <p:cNvPr id="52" name="Bilde 51">
            <a:extLst>
              <a:ext uri="{FF2B5EF4-FFF2-40B4-BE49-F238E27FC236}">
                <a16:creationId xmlns:a16="http://schemas.microsoft.com/office/drawing/2014/main" id="{421981E1-73C4-43F3-81ED-2FD412588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63" t="42672" r="16946" b="34037"/>
          <a:stretch/>
        </p:blipFill>
        <p:spPr>
          <a:xfrm>
            <a:off x="0" y="-24507"/>
            <a:ext cx="3347431" cy="752354"/>
          </a:xfrm>
          <a:prstGeom prst="rect">
            <a:avLst/>
          </a:prstGeom>
        </p:spPr>
      </p:pic>
      <p:pic>
        <p:nvPicPr>
          <p:cNvPr id="53" name="Picture 4">
            <a:extLst>
              <a:ext uri="{FF2B5EF4-FFF2-40B4-BE49-F238E27FC236}">
                <a16:creationId xmlns:a16="http://schemas.microsoft.com/office/drawing/2014/main" id="{E99C2E5C-2398-48A5-B1AD-97423B9AC2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180" y="6148218"/>
            <a:ext cx="1278962" cy="41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51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2"/>
          <p:cNvSpPr/>
          <p:nvPr/>
        </p:nvSpPr>
        <p:spPr bwMode="auto">
          <a:xfrm>
            <a:off x="702192" y="1486276"/>
            <a:ext cx="10787618" cy="4317751"/>
          </a:xfrm>
          <a:custGeom>
            <a:avLst/>
            <a:gdLst/>
            <a:ahLst/>
            <a:cxnLst/>
            <a:rect l="l" t="t" r="r" b="b"/>
            <a:pathLst>
              <a:path w="10793237" h="4320000">
                <a:moveTo>
                  <a:pt x="2159412" y="0"/>
                </a:moveTo>
                <a:lnTo>
                  <a:pt x="2160000" y="0"/>
                </a:lnTo>
                <a:lnTo>
                  <a:pt x="8633237" y="0"/>
                </a:lnTo>
                <a:lnTo>
                  <a:pt x="8640408" y="0"/>
                </a:lnTo>
                <a:lnTo>
                  <a:pt x="8640408" y="362"/>
                </a:lnTo>
                <a:cubicBezTo>
                  <a:pt x="9830046" y="3879"/>
                  <a:pt x="10793237" y="969457"/>
                  <a:pt x="10793237" y="2160000"/>
                </a:cubicBezTo>
                <a:cubicBezTo>
                  <a:pt x="10793237" y="3350544"/>
                  <a:pt x="9830046" y="4316122"/>
                  <a:pt x="8640408" y="4319638"/>
                </a:cubicBezTo>
                <a:lnTo>
                  <a:pt x="8640408" y="4320000"/>
                </a:lnTo>
                <a:lnTo>
                  <a:pt x="8633237" y="4320000"/>
                </a:lnTo>
                <a:lnTo>
                  <a:pt x="2160000" y="4320000"/>
                </a:lnTo>
                <a:lnTo>
                  <a:pt x="2159412" y="4320000"/>
                </a:lnTo>
                <a:lnTo>
                  <a:pt x="2159412" y="4319971"/>
                </a:lnTo>
                <a:cubicBezTo>
                  <a:pt x="966747" y="4319682"/>
                  <a:pt x="0" y="3352739"/>
                  <a:pt x="0" y="2160000"/>
                </a:cubicBezTo>
                <a:cubicBezTo>
                  <a:pt x="0" y="967261"/>
                  <a:pt x="966747" y="318"/>
                  <a:pt x="2159412" y="3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vert="horz" wrap="square" lIns="0" tIns="143925" rIns="0" bIns="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3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1064" name="Freeform 72"/>
          <p:cNvSpPr>
            <a:spLocks/>
          </p:cNvSpPr>
          <p:nvPr/>
        </p:nvSpPr>
        <p:spPr bwMode="auto">
          <a:xfrm>
            <a:off x="5805639" y="2277323"/>
            <a:ext cx="4885369" cy="2735425"/>
          </a:xfrm>
          <a:custGeom>
            <a:avLst/>
            <a:gdLst>
              <a:gd name="T0" fmla="*/ 370 w 514"/>
              <a:gd name="T1" fmla="*/ 0 h 287"/>
              <a:gd name="T2" fmla="*/ 144 w 514"/>
              <a:gd name="T3" fmla="*/ 0 h 287"/>
              <a:gd name="T4" fmla="*/ 0 w 514"/>
              <a:gd name="T5" fmla="*/ 143 h 287"/>
              <a:gd name="T6" fmla="*/ 144 w 514"/>
              <a:gd name="T7" fmla="*/ 287 h 287"/>
              <a:gd name="T8" fmla="*/ 370 w 514"/>
              <a:gd name="T9" fmla="*/ 287 h 287"/>
              <a:gd name="T10" fmla="*/ 514 w 514"/>
              <a:gd name="T11" fmla="*/ 143 h 287"/>
              <a:gd name="T12" fmla="*/ 370 w 514"/>
              <a:gd name="T13" fmla="*/ 0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4" h="287">
                <a:moveTo>
                  <a:pt x="370" y="0"/>
                </a:moveTo>
                <a:cubicBezTo>
                  <a:pt x="144" y="0"/>
                  <a:pt x="144" y="0"/>
                  <a:pt x="144" y="0"/>
                </a:cubicBezTo>
                <a:cubicBezTo>
                  <a:pt x="64" y="0"/>
                  <a:pt x="0" y="64"/>
                  <a:pt x="0" y="143"/>
                </a:cubicBezTo>
                <a:cubicBezTo>
                  <a:pt x="0" y="223"/>
                  <a:pt x="64" y="287"/>
                  <a:pt x="144" y="287"/>
                </a:cubicBezTo>
                <a:cubicBezTo>
                  <a:pt x="370" y="287"/>
                  <a:pt x="370" y="287"/>
                  <a:pt x="370" y="287"/>
                </a:cubicBezTo>
                <a:cubicBezTo>
                  <a:pt x="450" y="287"/>
                  <a:pt x="514" y="223"/>
                  <a:pt x="514" y="143"/>
                </a:cubicBezTo>
                <a:cubicBezTo>
                  <a:pt x="514" y="64"/>
                  <a:pt x="450" y="0"/>
                  <a:pt x="370" y="0"/>
                </a:cubicBezTo>
                <a:close/>
              </a:path>
            </a:pathLst>
          </a:custGeom>
          <a:solidFill>
            <a:srgbClr val="50BED7">
              <a:alpha val="69804"/>
            </a:srgbClr>
          </a:solidFill>
          <a:ln>
            <a:noFill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ADBECB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1065" name="Oval 73"/>
          <p:cNvSpPr>
            <a:spLocks noChangeArrowheads="1"/>
          </p:cNvSpPr>
          <p:nvPr/>
        </p:nvSpPr>
        <p:spPr bwMode="auto">
          <a:xfrm>
            <a:off x="3649350" y="2277323"/>
            <a:ext cx="2737012" cy="2735425"/>
          </a:xfrm>
          <a:prstGeom prst="ellipse">
            <a:avLst/>
          </a:prstGeom>
          <a:solidFill>
            <a:srgbClr val="41AAAA">
              <a:alpha val="69804"/>
            </a:srgbClr>
          </a:solidFill>
          <a:ln>
            <a:noFill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ADBECB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1066" name="Oval 74"/>
          <p:cNvSpPr>
            <a:spLocks noChangeArrowheads="1"/>
          </p:cNvSpPr>
          <p:nvPr/>
        </p:nvSpPr>
        <p:spPr bwMode="auto">
          <a:xfrm>
            <a:off x="1500994" y="2277323"/>
            <a:ext cx="2727492" cy="2735425"/>
          </a:xfrm>
          <a:prstGeom prst="ellipse">
            <a:avLst/>
          </a:prstGeom>
          <a:solidFill>
            <a:srgbClr val="AAB414">
              <a:alpha val="69804"/>
            </a:srgbClr>
          </a:solidFill>
          <a:ln>
            <a:noFill/>
          </a:ln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ADBECB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92" name="Rechteck 91"/>
          <p:cNvSpPr/>
          <p:nvPr/>
        </p:nvSpPr>
        <p:spPr>
          <a:xfrm>
            <a:off x="2857291" y="1593356"/>
            <a:ext cx="2158876" cy="645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3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9" b="1" i="0" u="none" strike="noStrike" kern="1200" cap="none" spc="-100" normalizeH="0" baseline="0" noProof="0">
                <a:ln>
                  <a:noFill/>
                </a:ln>
                <a:solidFill>
                  <a:srgbClr val="AAB414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Digital Twin </a:t>
            </a:r>
            <a:br>
              <a:rPr kumimoji="0" lang="en-US" sz="1999" b="1" i="0" u="none" strike="noStrike" kern="1200" cap="none" spc="-100" normalizeH="0" baseline="0" noProof="0">
                <a:ln>
                  <a:noFill/>
                </a:ln>
                <a:solidFill>
                  <a:srgbClr val="AAB414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</a:br>
            <a:r>
              <a:rPr kumimoji="0" lang="en-US" sz="1999" b="1" i="0" u="none" strike="noStrike" kern="1200" cap="none" spc="-100" normalizeH="0" baseline="0" noProof="0">
                <a:ln>
                  <a:noFill/>
                </a:ln>
                <a:solidFill>
                  <a:srgbClr val="AAB414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Product</a:t>
            </a:r>
          </a:p>
        </p:txBody>
      </p:sp>
      <p:sp>
        <p:nvSpPr>
          <p:cNvPr id="93" name="Rechteck 92"/>
          <p:cNvSpPr/>
          <p:nvPr/>
        </p:nvSpPr>
        <p:spPr>
          <a:xfrm>
            <a:off x="5016754" y="1593356"/>
            <a:ext cx="2158876" cy="645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3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9" b="1" i="0" u="none" strike="noStrike" kern="1200" cap="none" spc="-100" normalizeH="0" baseline="0" noProof="0">
                <a:ln>
                  <a:noFill/>
                </a:ln>
                <a:solidFill>
                  <a:srgbClr val="32A0A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Digital Twin </a:t>
            </a:r>
            <a:br>
              <a:rPr kumimoji="0" lang="en-US" sz="1999" b="1" i="0" u="none" strike="noStrike" kern="1200" cap="none" spc="-100" normalizeH="0" baseline="0" noProof="0">
                <a:ln>
                  <a:noFill/>
                </a:ln>
                <a:solidFill>
                  <a:srgbClr val="32A0A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</a:br>
            <a:r>
              <a:rPr kumimoji="0" lang="en-US" sz="1999" b="1" i="0" u="none" strike="noStrike" kern="1200" cap="none" spc="-100" normalizeH="0" baseline="0" noProof="0">
                <a:ln>
                  <a:noFill/>
                </a:ln>
                <a:solidFill>
                  <a:srgbClr val="32A0A0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Production</a:t>
            </a:r>
          </a:p>
        </p:txBody>
      </p:sp>
      <p:sp>
        <p:nvSpPr>
          <p:cNvPr id="94" name="Rechteck 93"/>
          <p:cNvSpPr/>
          <p:nvPr/>
        </p:nvSpPr>
        <p:spPr>
          <a:xfrm>
            <a:off x="8255355" y="1593356"/>
            <a:ext cx="2158876" cy="645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3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9" b="1" i="0" u="none" strike="noStrike" kern="1200" cap="none" spc="-100" normalizeH="0" baseline="0" noProof="0">
                <a:ln>
                  <a:noFill/>
                </a:ln>
                <a:solidFill>
                  <a:srgbClr val="50BED7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Digital Twin</a:t>
            </a:r>
            <a:br>
              <a:rPr kumimoji="0" lang="en-US" sz="1999" b="1" i="0" u="none" strike="noStrike" kern="1200" cap="none" spc="-100" normalizeH="0" baseline="0" noProof="0">
                <a:ln>
                  <a:noFill/>
                </a:ln>
                <a:solidFill>
                  <a:srgbClr val="50BED7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</a:br>
            <a:r>
              <a:rPr kumimoji="0" lang="en-US" sz="1999" b="1" i="0" u="none" strike="noStrike" kern="1200" cap="none" spc="-100" normalizeH="0" baseline="0" noProof="0">
                <a:ln>
                  <a:noFill/>
                </a:ln>
                <a:solidFill>
                  <a:srgbClr val="50BED7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Performance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578736"/>
            <a:ext cx="12192000" cy="1440000"/>
          </a:xfrm>
        </p:spPr>
        <p:txBody>
          <a:bodyPr/>
          <a:lstStyle/>
          <a:p>
            <a:r>
              <a:rPr lang="en-US">
                <a:solidFill>
                  <a:srgbClr val="00646E"/>
                </a:solidFill>
              </a:rPr>
              <a:t>Continuous improvement with the Digital Twin</a:t>
            </a:r>
          </a:p>
        </p:txBody>
      </p:sp>
      <p:sp>
        <p:nvSpPr>
          <p:cNvPr id="1063" name="AutoShape 70"/>
          <p:cNvSpPr>
            <a:spLocks noChangeAspect="1" noChangeArrowheads="1" noTextEdit="1"/>
          </p:cNvSpPr>
          <p:nvPr/>
        </p:nvSpPr>
        <p:spPr bwMode="auto">
          <a:xfrm>
            <a:off x="1500993" y="2277323"/>
            <a:ext cx="9190014" cy="27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srgbClr val="ADBECB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1069" name="Oval 77"/>
          <p:cNvSpPr>
            <a:spLocks noChangeArrowheads="1"/>
          </p:cNvSpPr>
          <p:nvPr/>
        </p:nvSpPr>
        <p:spPr bwMode="auto">
          <a:xfrm>
            <a:off x="2146770" y="2924686"/>
            <a:ext cx="1435940" cy="1439113"/>
          </a:xfrm>
          <a:prstGeom prst="ellipse">
            <a:avLst/>
          </a:prstGeom>
          <a:noFill/>
          <a:ln>
            <a:noFill/>
          </a:ln>
        </p:spPr>
        <p:txBody>
          <a:bodyPr vert="horz" wrap="non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943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Virtual</a:t>
            </a:r>
            <a:br>
              <a:rPr kumimoji="0" lang="en-US" sz="1799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</a:br>
            <a:r>
              <a:rPr kumimoji="0" lang="en-US" sz="1799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product</a:t>
            </a:r>
          </a:p>
        </p:txBody>
      </p:sp>
      <p:sp>
        <p:nvSpPr>
          <p:cNvPr id="1071" name="Oval 79"/>
          <p:cNvSpPr>
            <a:spLocks noChangeArrowheads="1"/>
          </p:cNvSpPr>
          <p:nvPr/>
        </p:nvSpPr>
        <p:spPr bwMode="auto">
          <a:xfrm>
            <a:off x="4295126" y="2924686"/>
            <a:ext cx="1443873" cy="1439113"/>
          </a:xfrm>
          <a:prstGeom prst="ellipse">
            <a:avLst/>
          </a:prstGeom>
          <a:noFill/>
          <a:ln>
            <a:noFill/>
          </a:ln>
        </p:spPr>
        <p:txBody>
          <a:bodyPr vert="horz" wrap="non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943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Virtual</a:t>
            </a:r>
            <a:br>
              <a:rPr kumimoji="0" lang="en-US" sz="1799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</a:br>
            <a:r>
              <a:rPr kumimoji="0" lang="en-US" sz="1799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production</a:t>
            </a:r>
          </a:p>
        </p:txBody>
      </p:sp>
      <p:cxnSp>
        <p:nvCxnSpPr>
          <p:cNvPr id="97" name="Gerade Verbindung 96"/>
          <p:cNvCxnSpPr>
            <a:endCxn id="1066" idx="0"/>
          </p:cNvCxnSpPr>
          <p:nvPr/>
        </p:nvCxnSpPr>
        <p:spPr bwMode="auto">
          <a:xfrm>
            <a:off x="2864739" y="1665723"/>
            <a:ext cx="1" cy="61160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AAB414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8" name="Gerade Verbindung 97"/>
          <p:cNvCxnSpPr>
            <a:endCxn id="1065" idx="0"/>
          </p:cNvCxnSpPr>
          <p:nvPr/>
        </p:nvCxnSpPr>
        <p:spPr bwMode="auto">
          <a:xfrm>
            <a:off x="5017856" y="1665723"/>
            <a:ext cx="0" cy="61160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41AAAA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9" name="Gerade Verbindung 98"/>
          <p:cNvCxnSpPr/>
          <p:nvPr/>
        </p:nvCxnSpPr>
        <p:spPr bwMode="auto">
          <a:xfrm>
            <a:off x="8248323" y="1665723"/>
            <a:ext cx="0" cy="611600"/>
          </a:xfrm>
          <a:prstGeom prst="line">
            <a:avLst/>
          </a:prstGeom>
          <a:solidFill>
            <a:schemeClr val="tx2"/>
          </a:solidFill>
          <a:ln w="12700" cap="flat" cmpd="sng" algn="ctr">
            <a:solidFill>
              <a:srgbClr val="41AAC8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9" name="Gruppieren 8"/>
          <p:cNvGrpSpPr/>
          <p:nvPr/>
        </p:nvGrpSpPr>
        <p:grpSpPr>
          <a:xfrm>
            <a:off x="3060532" y="3821157"/>
            <a:ext cx="1452101" cy="361762"/>
            <a:chOff x="3062126" y="3389313"/>
            <a:chExt cx="1452857" cy="3619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62126" y="3391263"/>
              <a:ext cx="1452857" cy="359999"/>
            </a:xfrm>
            <a:prstGeom prst="homePlate">
              <a:avLst>
                <a:gd name="adj" fmla="val 34351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2" name="Freeform 80"/>
            <p:cNvSpPr>
              <a:spLocks/>
            </p:cNvSpPr>
            <p:nvPr/>
          </p:nvSpPr>
          <p:spPr bwMode="auto">
            <a:xfrm>
              <a:off x="3323477" y="3389313"/>
              <a:ext cx="1179513" cy="361950"/>
            </a:xfrm>
            <a:custGeom>
              <a:avLst/>
              <a:gdLst>
                <a:gd name="T0" fmla="*/ 113 w 124"/>
                <a:gd name="T1" fmla="*/ 0 h 38"/>
                <a:gd name="T2" fmla="*/ 23 w 124"/>
                <a:gd name="T3" fmla="*/ 0 h 38"/>
                <a:gd name="T4" fmla="*/ 0 w 124"/>
                <a:gd name="T5" fmla="*/ 38 h 38"/>
                <a:gd name="T6" fmla="*/ 113 w 124"/>
                <a:gd name="T7" fmla="*/ 38 h 38"/>
                <a:gd name="T8" fmla="*/ 124 w 124"/>
                <a:gd name="T9" fmla="*/ 19 h 38"/>
                <a:gd name="T10" fmla="*/ 113 w 124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38">
                  <a:moveTo>
                    <a:pt x="113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9" y="15"/>
                    <a:pt x="11" y="2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24" y="19"/>
                    <a:pt x="124" y="19"/>
                    <a:pt x="124" y="19"/>
                  </a:cubicBezTo>
                  <a:lnTo>
                    <a:pt x="113" y="0"/>
                  </a:lnTo>
                  <a:close/>
                </a:path>
              </a:pathLst>
            </a:custGeom>
            <a:gradFill>
              <a:gsLst>
                <a:gs pos="50000">
                  <a:srgbClr val="AAB414">
                    <a:alpha val="0"/>
                  </a:srgbClr>
                </a:gs>
                <a:gs pos="88000">
                  <a:srgbClr val="AAB414">
                    <a:alpha val="5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53972" tIns="0" rIns="35981" bIns="359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99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0" name="Eingekerbter Richtungspfeil 39"/>
            <p:cNvSpPr/>
            <p:nvPr/>
          </p:nvSpPr>
          <p:spPr bwMode="auto">
            <a:xfrm>
              <a:off x="4370983" y="3391263"/>
              <a:ext cx="144000" cy="360000"/>
            </a:xfrm>
            <a:prstGeom prst="chevron">
              <a:avLst>
                <a:gd name="adj" fmla="val 80978"/>
              </a:avLst>
            </a:prstGeom>
            <a:solidFill>
              <a:srgbClr val="FFFFFF">
                <a:alpha val="50196"/>
              </a:srgbClr>
            </a:solidFill>
            <a:ln>
              <a:noFill/>
            </a:ln>
            <a:effectLst/>
            <a:extLst/>
          </p:spPr>
          <p:txBody>
            <a:bodyPr wrap="square" lIns="107944" tIns="53972" rIns="107944" bIns="53972" numCol="1" spcCol="72000" rtlCol="0" anchor="ctr">
              <a:noAutofit/>
            </a:bodyPr>
            <a:lstStyle/>
            <a:p>
              <a:pPr marL="0" marR="0" lvl="0" indent="0" algn="ctr" defTabSz="913943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3373269" y="3097633"/>
            <a:ext cx="1452101" cy="361762"/>
            <a:chOff x="3375026" y="2665413"/>
            <a:chExt cx="1452857" cy="361950"/>
          </a:xfrm>
        </p:grpSpPr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0800000">
              <a:off x="3375026" y="2665413"/>
              <a:ext cx="1452857" cy="359999"/>
            </a:xfrm>
            <a:prstGeom prst="homePlate">
              <a:avLst>
                <a:gd name="adj" fmla="val 34351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0" name="Freeform 78"/>
            <p:cNvSpPr>
              <a:spLocks/>
            </p:cNvSpPr>
            <p:nvPr/>
          </p:nvSpPr>
          <p:spPr bwMode="auto">
            <a:xfrm>
              <a:off x="3388473" y="2665413"/>
              <a:ext cx="1169988" cy="361950"/>
            </a:xfrm>
            <a:custGeom>
              <a:avLst/>
              <a:gdLst>
                <a:gd name="T0" fmla="*/ 123 w 123"/>
                <a:gd name="T1" fmla="*/ 0 h 38"/>
                <a:gd name="T2" fmla="*/ 11 w 123"/>
                <a:gd name="T3" fmla="*/ 0 h 38"/>
                <a:gd name="T4" fmla="*/ 0 w 123"/>
                <a:gd name="T5" fmla="*/ 19 h 38"/>
                <a:gd name="T6" fmla="*/ 11 w 123"/>
                <a:gd name="T7" fmla="*/ 38 h 38"/>
                <a:gd name="T8" fmla="*/ 100 w 123"/>
                <a:gd name="T9" fmla="*/ 38 h 38"/>
                <a:gd name="T10" fmla="*/ 123 w 123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38">
                  <a:moveTo>
                    <a:pt x="12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104" y="23"/>
                    <a:pt x="112" y="10"/>
                    <a:pt x="123" y="0"/>
                  </a:cubicBezTo>
                  <a:close/>
                </a:path>
              </a:pathLst>
            </a:custGeom>
            <a:gradFill>
              <a:gsLst>
                <a:gs pos="86000">
                  <a:srgbClr val="AAB414">
                    <a:alpha val="0"/>
                  </a:srgbClr>
                </a:gs>
                <a:gs pos="50000">
                  <a:srgbClr val="AAB414">
                    <a:alpha val="50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53972" tIns="0" rIns="35981" bIns="359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99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5" name="Eingekerbter Richtungspfeil 44"/>
            <p:cNvSpPr/>
            <p:nvPr/>
          </p:nvSpPr>
          <p:spPr bwMode="auto">
            <a:xfrm flipH="1">
              <a:off x="3375026" y="2665413"/>
              <a:ext cx="144000" cy="360000"/>
            </a:xfrm>
            <a:prstGeom prst="chevron">
              <a:avLst>
                <a:gd name="adj" fmla="val 80978"/>
              </a:avLst>
            </a:prstGeom>
            <a:solidFill>
              <a:srgbClr val="FFFFFF">
                <a:alpha val="50196"/>
              </a:srgbClr>
            </a:solidFill>
            <a:ln>
              <a:noFill/>
            </a:ln>
            <a:effectLst/>
            <a:extLst/>
          </p:spPr>
          <p:txBody>
            <a:bodyPr wrap="square" lIns="107944" tIns="53972" rIns="107944" bIns="53972" numCol="1" spcCol="72000" rtlCol="0" anchor="ctr">
              <a:noAutofit/>
            </a:bodyPr>
            <a:lstStyle/>
            <a:p>
              <a:pPr marL="0" marR="0" lvl="0" indent="0" algn="ctr" defTabSz="913943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35" name="Oval 75"/>
          <p:cNvSpPr>
            <a:spLocks noChangeAspect="1" noChangeArrowheads="1"/>
          </p:cNvSpPr>
          <p:nvPr/>
        </p:nvSpPr>
        <p:spPr bwMode="auto">
          <a:xfrm>
            <a:off x="8651097" y="2997447"/>
            <a:ext cx="1295325" cy="1295199"/>
          </a:xfrm>
          <a:prstGeom prst="ellipse">
            <a:avLst/>
          </a:prstGeom>
          <a:solidFill>
            <a:srgbClr val="005F87">
              <a:alpha val="69804"/>
            </a:srgbClr>
          </a:solidFill>
          <a:ln>
            <a:noFill/>
          </a:ln>
        </p:spPr>
        <p:txBody>
          <a:bodyPr vert="horz" wrap="non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943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Real</a:t>
            </a:r>
            <a:br>
              <a:rPr kumimoji="0" lang="en-US" sz="1799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</a:br>
            <a:r>
              <a:rPr kumimoji="0" lang="en-US" sz="1799" b="0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product</a:t>
            </a:r>
          </a:p>
        </p:txBody>
      </p:sp>
      <p:sp>
        <p:nvSpPr>
          <p:cNvPr id="36" name="Oval 76"/>
          <p:cNvSpPr>
            <a:spLocks noChangeAspect="1" noChangeArrowheads="1"/>
          </p:cNvSpPr>
          <p:nvPr/>
        </p:nvSpPr>
        <p:spPr bwMode="auto">
          <a:xfrm>
            <a:off x="5805639" y="2277323"/>
            <a:ext cx="2734576" cy="2734321"/>
          </a:xfrm>
          <a:prstGeom prst="ellipse">
            <a:avLst/>
          </a:prstGeom>
          <a:solidFill>
            <a:srgbClr val="2387AA">
              <a:alpha val="69804"/>
            </a:srgbClr>
          </a:solidFill>
          <a:ln>
            <a:noFill/>
          </a:ln>
        </p:spPr>
        <p:txBody>
          <a:bodyPr vert="horz" wrap="none" lIns="91392" tIns="45696" rIns="91392" bIns="4569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3943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Real </a:t>
            </a:r>
            <a:br>
              <a:rPr kumimoji="0" lang="en-US" sz="1799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</a:br>
            <a:r>
              <a:rPr kumimoji="0" lang="en-US" sz="1799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production</a:t>
            </a:r>
            <a:br>
              <a:rPr kumimoji="0" lang="en-US" sz="1799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</a:br>
            <a:r>
              <a:rPr kumimoji="0" lang="en-US" sz="1399" b="0" i="0" u="none" strike="noStrike" kern="1200" cap="none" spc="-50" normalizeH="0" baseline="0" noProof="0">
                <a:ln>
                  <a:noFill/>
                </a:ln>
                <a:solidFill>
                  <a:srgbClr val="A3DDEB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Automation</a:t>
            </a:r>
            <a:endParaRPr kumimoji="0" lang="en-US" sz="1799" b="0" i="0" u="none" strike="noStrike" kern="1200" cap="none" spc="-50" normalizeH="0" baseline="0" noProof="0">
              <a:ln>
                <a:noFill/>
              </a:ln>
              <a:solidFill>
                <a:srgbClr val="A3DDEB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grpSp>
        <p:nvGrpSpPr>
          <p:cNvPr id="46" name="Gruppieren 45"/>
          <p:cNvGrpSpPr/>
          <p:nvPr/>
        </p:nvGrpSpPr>
        <p:grpSpPr>
          <a:xfrm>
            <a:off x="5514756" y="3112681"/>
            <a:ext cx="1452101" cy="361762"/>
            <a:chOff x="3375026" y="2665413"/>
            <a:chExt cx="1452857" cy="361950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0800000">
              <a:off x="3375026" y="2665413"/>
              <a:ext cx="1452857" cy="359999"/>
            </a:xfrm>
            <a:prstGeom prst="homePlate">
              <a:avLst>
                <a:gd name="adj" fmla="val 34351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Freeform 78"/>
            <p:cNvSpPr>
              <a:spLocks/>
            </p:cNvSpPr>
            <p:nvPr/>
          </p:nvSpPr>
          <p:spPr bwMode="auto">
            <a:xfrm>
              <a:off x="3388473" y="2665413"/>
              <a:ext cx="1169988" cy="361950"/>
            </a:xfrm>
            <a:custGeom>
              <a:avLst/>
              <a:gdLst>
                <a:gd name="T0" fmla="*/ 123 w 123"/>
                <a:gd name="T1" fmla="*/ 0 h 38"/>
                <a:gd name="T2" fmla="*/ 11 w 123"/>
                <a:gd name="T3" fmla="*/ 0 h 38"/>
                <a:gd name="T4" fmla="*/ 0 w 123"/>
                <a:gd name="T5" fmla="*/ 19 h 38"/>
                <a:gd name="T6" fmla="*/ 11 w 123"/>
                <a:gd name="T7" fmla="*/ 38 h 38"/>
                <a:gd name="T8" fmla="*/ 100 w 123"/>
                <a:gd name="T9" fmla="*/ 38 h 38"/>
                <a:gd name="T10" fmla="*/ 123 w 123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38">
                  <a:moveTo>
                    <a:pt x="12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104" y="23"/>
                    <a:pt x="112" y="10"/>
                    <a:pt x="123" y="0"/>
                  </a:cubicBezTo>
                  <a:close/>
                </a:path>
              </a:pathLst>
            </a:custGeom>
            <a:gradFill>
              <a:gsLst>
                <a:gs pos="87000">
                  <a:srgbClr val="2387AA">
                    <a:alpha val="0"/>
                  </a:srgbClr>
                </a:gs>
                <a:gs pos="53000">
                  <a:srgbClr val="41AAAA">
                    <a:alpha val="56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vert="horz" wrap="square" lIns="53972" tIns="0" rIns="35981" bIns="359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99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endParaRPr>
            </a:p>
          </p:txBody>
        </p:sp>
        <p:sp>
          <p:nvSpPr>
            <p:cNvPr id="49" name="Eingekerbter Richtungspfeil 48"/>
            <p:cNvSpPr/>
            <p:nvPr/>
          </p:nvSpPr>
          <p:spPr bwMode="auto">
            <a:xfrm flipH="1">
              <a:off x="3375026" y="2665413"/>
              <a:ext cx="144000" cy="360000"/>
            </a:xfrm>
            <a:prstGeom prst="chevron">
              <a:avLst>
                <a:gd name="adj" fmla="val 80978"/>
              </a:avLst>
            </a:prstGeom>
            <a:solidFill>
              <a:srgbClr val="FFFFFF">
                <a:alpha val="50196"/>
              </a:srgbClr>
            </a:solidFill>
            <a:ln>
              <a:noFill/>
            </a:ln>
            <a:effectLst/>
            <a:extLst/>
          </p:spPr>
          <p:txBody>
            <a:bodyPr wrap="square" lIns="107944" tIns="53972" rIns="107944" bIns="53972" numCol="1" spcCol="72000" rtlCol="0" anchor="ctr">
              <a:noAutofit/>
            </a:bodyPr>
            <a:lstStyle/>
            <a:p>
              <a:pPr marL="0" marR="0" lvl="0" indent="0" algn="ctr" defTabSz="913943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50" name="Gruppieren 49"/>
          <p:cNvGrpSpPr/>
          <p:nvPr/>
        </p:nvGrpSpPr>
        <p:grpSpPr>
          <a:xfrm>
            <a:off x="5196369" y="3824641"/>
            <a:ext cx="1452101" cy="361762"/>
            <a:chOff x="3062126" y="3389313"/>
            <a:chExt cx="1452857" cy="361950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62126" y="3391263"/>
              <a:ext cx="1452857" cy="359999"/>
            </a:xfrm>
            <a:prstGeom prst="homePlate">
              <a:avLst>
                <a:gd name="adj" fmla="val 34351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Freeform 80"/>
            <p:cNvSpPr>
              <a:spLocks/>
            </p:cNvSpPr>
            <p:nvPr/>
          </p:nvSpPr>
          <p:spPr bwMode="auto">
            <a:xfrm>
              <a:off x="3323477" y="3389313"/>
              <a:ext cx="1179513" cy="361950"/>
            </a:xfrm>
            <a:custGeom>
              <a:avLst/>
              <a:gdLst>
                <a:gd name="T0" fmla="*/ 113 w 124"/>
                <a:gd name="T1" fmla="*/ 0 h 38"/>
                <a:gd name="T2" fmla="*/ 23 w 124"/>
                <a:gd name="T3" fmla="*/ 0 h 38"/>
                <a:gd name="T4" fmla="*/ 0 w 124"/>
                <a:gd name="T5" fmla="*/ 38 h 38"/>
                <a:gd name="T6" fmla="*/ 113 w 124"/>
                <a:gd name="T7" fmla="*/ 38 h 38"/>
                <a:gd name="T8" fmla="*/ 124 w 124"/>
                <a:gd name="T9" fmla="*/ 19 h 38"/>
                <a:gd name="T10" fmla="*/ 113 w 124"/>
                <a:gd name="T1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38">
                  <a:moveTo>
                    <a:pt x="113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9" y="15"/>
                    <a:pt x="11" y="28"/>
                    <a:pt x="0" y="38"/>
                  </a:cubicBezTo>
                  <a:cubicBezTo>
                    <a:pt x="113" y="38"/>
                    <a:pt x="113" y="38"/>
                    <a:pt x="113" y="38"/>
                  </a:cubicBezTo>
                  <a:cubicBezTo>
                    <a:pt x="124" y="19"/>
                    <a:pt x="124" y="19"/>
                    <a:pt x="124" y="19"/>
                  </a:cubicBezTo>
                  <a:lnTo>
                    <a:pt x="113" y="0"/>
                  </a:lnTo>
                  <a:close/>
                </a:path>
              </a:pathLst>
            </a:custGeom>
            <a:gradFill>
              <a:gsLst>
                <a:gs pos="17000">
                  <a:srgbClr val="2387AA">
                    <a:alpha val="0"/>
                  </a:srgbClr>
                </a:gs>
                <a:gs pos="69000">
                  <a:srgbClr val="41AAAA">
                    <a:alpha val="560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vert="horz" wrap="none" lIns="53972" tIns="0" rIns="107944" bIns="3598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99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endParaRPr>
            </a:p>
          </p:txBody>
        </p:sp>
        <p:sp>
          <p:nvSpPr>
            <p:cNvPr id="53" name="Eingekerbter Richtungspfeil 52"/>
            <p:cNvSpPr/>
            <p:nvPr/>
          </p:nvSpPr>
          <p:spPr bwMode="auto">
            <a:xfrm>
              <a:off x="4370983" y="3391263"/>
              <a:ext cx="144000" cy="360000"/>
            </a:xfrm>
            <a:prstGeom prst="chevron">
              <a:avLst>
                <a:gd name="adj" fmla="val 80978"/>
              </a:avLst>
            </a:prstGeom>
            <a:solidFill>
              <a:srgbClr val="FFFFFF">
                <a:alpha val="50196"/>
              </a:srgbClr>
            </a:solidFill>
            <a:ln>
              <a:noFill/>
            </a:ln>
            <a:effectLst/>
            <a:extLst/>
          </p:spPr>
          <p:txBody>
            <a:bodyPr wrap="square" lIns="107944" tIns="53972" rIns="107944" bIns="53972" numCol="1" spcCol="72000" rtlCol="0" anchor="ctr">
              <a:noAutofit/>
            </a:bodyPr>
            <a:lstStyle/>
            <a:p>
              <a:pPr marL="0" marR="0" lvl="0" indent="0" algn="ctr" defTabSz="913943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2673172" y="4113476"/>
            <a:ext cx="6829417" cy="791751"/>
            <a:chOff x="2674564" y="3681784"/>
            <a:chExt cx="6832974" cy="792163"/>
          </a:xfrm>
        </p:grpSpPr>
        <p:grpSp>
          <p:nvGrpSpPr>
            <p:cNvPr id="43" name="Gruppieren 42"/>
            <p:cNvGrpSpPr/>
            <p:nvPr/>
          </p:nvGrpSpPr>
          <p:grpSpPr>
            <a:xfrm>
              <a:off x="2681288" y="3681784"/>
              <a:ext cx="6826250" cy="792163"/>
              <a:chOff x="2681288" y="3681784"/>
              <a:chExt cx="6826250" cy="792163"/>
            </a:xfrm>
          </p:grpSpPr>
          <p:sp>
            <p:nvSpPr>
              <p:cNvPr id="56" name="Freeform 14"/>
              <p:cNvSpPr>
                <a:spLocks noEditPoints="1"/>
              </p:cNvSpPr>
              <p:nvPr/>
            </p:nvSpPr>
            <p:spPr bwMode="auto">
              <a:xfrm>
                <a:off x="2681288" y="3681784"/>
                <a:ext cx="3451225" cy="792163"/>
              </a:xfrm>
              <a:custGeom>
                <a:avLst/>
                <a:gdLst>
                  <a:gd name="T0" fmla="*/ 363 w 363"/>
                  <a:gd name="T1" fmla="*/ 46 h 83"/>
                  <a:gd name="T2" fmla="*/ 284 w 363"/>
                  <a:gd name="T3" fmla="*/ 46 h 83"/>
                  <a:gd name="T4" fmla="*/ 265 w 363"/>
                  <a:gd name="T5" fmla="*/ 27 h 83"/>
                  <a:gd name="T6" fmla="*/ 265 w 363"/>
                  <a:gd name="T7" fmla="*/ 0 h 83"/>
                  <a:gd name="T8" fmla="*/ 227 w 363"/>
                  <a:gd name="T9" fmla="*/ 0 h 83"/>
                  <a:gd name="T10" fmla="*/ 227 w 363"/>
                  <a:gd name="T11" fmla="*/ 27 h 83"/>
                  <a:gd name="T12" fmla="*/ 227 w 363"/>
                  <a:gd name="T13" fmla="*/ 27 h 83"/>
                  <a:gd name="T14" fmla="*/ 230 w 363"/>
                  <a:gd name="T15" fmla="*/ 46 h 83"/>
                  <a:gd name="T16" fmla="*/ 57 w 363"/>
                  <a:gd name="T17" fmla="*/ 46 h 83"/>
                  <a:gd name="T18" fmla="*/ 38 w 363"/>
                  <a:gd name="T19" fmla="*/ 27 h 83"/>
                  <a:gd name="T20" fmla="*/ 38 w 363"/>
                  <a:gd name="T21" fmla="*/ 0 h 83"/>
                  <a:gd name="T22" fmla="*/ 0 w 363"/>
                  <a:gd name="T23" fmla="*/ 0 h 83"/>
                  <a:gd name="T24" fmla="*/ 0 w 363"/>
                  <a:gd name="T25" fmla="*/ 27 h 83"/>
                  <a:gd name="T26" fmla="*/ 0 w 363"/>
                  <a:gd name="T27" fmla="*/ 27 h 83"/>
                  <a:gd name="T28" fmla="*/ 57 w 363"/>
                  <a:gd name="T29" fmla="*/ 83 h 83"/>
                  <a:gd name="T30" fmla="*/ 363 w 363"/>
                  <a:gd name="T31" fmla="*/ 83 h 83"/>
                  <a:gd name="T32" fmla="*/ 363 w 363"/>
                  <a:gd name="T33" fmla="*/ 46 h 83"/>
                  <a:gd name="T34" fmla="*/ 19 w 363"/>
                  <a:gd name="T35" fmla="*/ 27 h 83"/>
                  <a:gd name="T36" fmla="*/ 19 w 363"/>
                  <a:gd name="T37" fmla="*/ 27 h 83"/>
                  <a:gd name="T38" fmla="*/ 19 w 363"/>
                  <a:gd name="T39" fmla="*/ 27 h 83"/>
                  <a:gd name="T40" fmla="*/ 19 w 363"/>
                  <a:gd name="T41" fmla="*/ 27 h 83"/>
                  <a:gd name="T42" fmla="*/ 246 w 363"/>
                  <a:gd name="T43" fmla="*/ 27 h 83"/>
                  <a:gd name="T44" fmla="*/ 246 w 363"/>
                  <a:gd name="T45" fmla="*/ 27 h 83"/>
                  <a:gd name="T46" fmla="*/ 246 w 363"/>
                  <a:gd name="T47" fmla="*/ 27 h 83"/>
                  <a:gd name="T48" fmla="*/ 246 w 363"/>
                  <a:gd name="T49" fmla="*/ 27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63" h="83">
                    <a:moveTo>
                      <a:pt x="363" y="46"/>
                    </a:moveTo>
                    <a:cubicBezTo>
                      <a:pt x="284" y="46"/>
                      <a:pt x="284" y="46"/>
                      <a:pt x="284" y="46"/>
                    </a:cubicBezTo>
                    <a:cubicBezTo>
                      <a:pt x="273" y="46"/>
                      <a:pt x="265" y="37"/>
                      <a:pt x="265" y="27"/>
                    </a:cubicBezTo>
                    <a:cubicBezTo>
                      <a:pt x="265" y="0"/>
                      <a:pt x="265" y="0"/>
                      <a:pt x="265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27" y="27"/>
                      <a:pt x="227" y="27"/>
                      <a:pt x="227" y="27"/>
                    </a:cubicBezTo>
                    <a:cubicBezTo>
                      <a:pt x="227" y="27"/>
                      <a:pt x="227" y="27"/>
                      <a:pt x="227" y="27"/>
                    </a:cubicBezTo>
                    <a:cubicBezTo>
                      <a:pt x="227" y="33"/>
                      <a:pt x="228" y="40"/>
                      <a:pt x="230" y="46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47" y="46"/>
                      <a:pt x="38" y="37"/>
                      <a:pt x="38" y="27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58"/>
                      <a:pt x="26" y="83"/>
                      <a:pt x="57" y="83"/>
                    </a:cubicBezTo>
                    <a:cubicBezTo>
                      <a:pt x="363" y="83"/>
                      <a:pt x="363" y="83"/>
                      <a:pt x="363" y="83"/>
                    </a:cubicBezTo>
                    <a:lnTo>
                      <a:pt x="363" y="46"/>
                    </a:lnTo>
                    <a:close/>
                    <a:moveTo>
                      <a:pt x="19" y="27"/>
                    </a:move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7"/>
                      <a:pt x="19" y="27"/>
                      <a:pt x="19" y="27"/>
                    </a:cubicBezTo>
                    <a:close/>
                    <a:moveTo>
                      <a:pt x="246" y="27"/>
                    </a:moveTo>
                    <a:cubicBezTo>
                      <a:pt x="246" y="27"/>
                      <a:pt x="246" y="27"/>
                      <a:pt x="246" y="27"/>
                    </a:cubicBezTo>
                    <a:cubicBezTo>
                      <a:pt x="246" y="27"/>
                      <a:pt x="246" y="27"/>
                      <a:pt x="246" y="27"/>
                    </a:cubicBezTo>
                    <a:cubicBezTo>
                      <a:pt x="246" y="27"/>
                      <a:pt x="246" y="27"/>
                      <a:pt x="246" y="27"/>
                    </a:cubicBezTo>
                    <a:close/>
                  </a:path>
                </a:pathLst>
              </a:custGeom>
              <a:gradFill>
                <a:gsLst>
                  <a:gs pos="50000">
                    <a:srgbClr val="004669"/>
                  </a:gs>
                  <a:gs pos="100000">
                    <a:srgbClr val="004669">
                      <a:alpha val="0"/>
                    </a:srgbClr>
                  </a:gs>
                </a:gsLst>
                <a:lin ang="16200000" scaled="1"/>
              </a:gradFill>
              <a:ln>
                <a:noFill/>
              </a:ln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94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>
                  <a:ln>
                    <a:noFill/>
                  </a:ln>
                  <a:solidFill>
                    <a:srgbClr val="ADBECB"/>
                  </a:solidFill>
                  <a:effectLst/>
                  <a:uLnTx/>
                  <a:uFillTx/>
                  <a:latin typeface="Arial" pitchFamily="34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57" name="Freeform 15"/>
              <p:cNvSpPr>
                <a:spLocks/>
              </p:cNvSpPr>
              <p:nvPr/>
            </p:nvSpPr>
            <p:spPr bwMode="auto">
              <a:xfrm>
                <a:off x="6065838" y="3719884"/>
                <a:ext cx="3441700" cy="754063"/>
              </a:xfrm>
              <a:custGeom>
                <a:avLst/>
                <a:gdLst>
                  <a:gd name="T0" fmla="*/ 325 w 362"/>
                  <a:gd name="T1" fmla="*/ 11 h 79"/>
                  <a:gd name="T2" fmla="*/ 325 w 362"/>
                  <a:gd name="T3" fmla="*/ 23 h 79"/>
                  <a:gd name="T4" fmla="*/ 306 w 362"/>
                  <a:gd name="T5" fmla="*/ 42 h 79"/>
                  <a:gd name="T6" fmla="*/ 133 w 362"/>
                  <a:gd name="T7" fmla="*/ 42 h 79"/>
                  <a:gd name="T8" fmla="*/ 136 w 362"/>
                  <a:gd name="T9" fmla="*/ 23 h 79"/>
                  <a:gd name="T10" fmla="*/ 136 w 362"/>
                  <a:gd name="T11" fmla="*/ 11 h 79"/>
                  <a:gd name="T12" fmla="*/ 117 w 362"/>
                  <a:gd name="T13" fmla="*/ 0 h 79"/>
                  <a:gd name="T14" fmla="*/ 98 w 362"/>
                  <a:gd name="T15" fmla="*/ 11 h 79"/>
                  <a:gd name="T16" fmla="*/ 98 w 362"/>
                  <a:gd name="T17" fmla="*/ 23 h 79"/>
                  <a:gd name="T18" fmla="*/ 79 w 362"/>
                  <a:gd name="T19" fmla="*/ 42 h 79"/>
                  <a:gd name="T20" fmla="*/ 0 w 362"/>
                  <a:gd name="T21" fmla="*/ 42 h 79"/>
                  <a:gd name="T22" fmla="*/ 0 w 362"/>
                  <a:gd name="T23" fmla="*/ 79 h 79"/>
                  <a:gd name="T24" fmla="*/ 306 w 362"/>
                  <a:gd name="T25" fmla="*/ 79 h 79"/>
                  <a:gd name="T26" fmla="*/ 362 w 362"/>
                  <a:gd name="T27" fmla="*/ 23 h 79"/>
                  <a:gd name="T28" fmla="*/ 362 w 362"/>
                  <a:gd name="T29" fmla="*/ 11 h 79"/>
                  <a:gd name="T30" fmla="*/ 343 w 362"/>
                  <a:gd name="T31" fmla="*/ 0 h 79"/>
                  <a:gd name="T32" fmla="*/ 325 w 362"/>
                  <a:gd name="T33" fmla="*/ 1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2" h="79">
                    <a:moveTo>
                      <a:pt x="325" y="11"/>
                    </a:moveTo>
                    <a:cubicBezTo>
                      <a:pt x="325" y="23"/>
                      <a:pt x="325" y="23"/>
                      <a:pt x="325" y="23"/>
                    </a:cubicBezTo>
                    <a:cubicBezTo>
                      <a:pt x="325" y="33"/>
                      <a:pt x="316" y="42"/>
                      <a:pt x="306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5" y="36"/>
                      <a:pt x="136" y="29"/>
                      <a:pt x="136" y="23"/>
                    </a:cubicBezTo>
                    <a:cubicBezTo>
                      <a:pt x="136" y="11"/>
                      <a:pt x="136" y="11"/>
                      <a:pt x="136" y="11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98" y="11"/>
                      <a:pt x="98" y="11"/>
                      <a:pt x="98" y="11"/>
                    </a:cubicBezTo>
                    <a:cubicBezTo>
                      <a:pt x="98" y="23"/>
                      <a:pt x="98" y="23"/>
                      <a:pt x="98" y="23"/>
                    </a:cubicBezTo>
                    <a:cubicBezTo>
                      <a:pt x="98" y="33"/>
                      <a:pt x="90" y="42"/>
                      <a:pt x="79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306" y="79"/>
                      <a:pt x="306" y="79"/>
                      <a:pt x="306" y="79"/>
                    </a:cubicBezTo>
                    <a:cubicBezTo>
                      <a:pt x="337" y="79"/>
                      <a:pt x="362" y="54"/>
                      <a:pt x="362" y="23"/>
                    </a:cubicBezTo>
                    <a:cubicBezTo>
                      <a:pt x="362" y="11"/>
                      <a:pt x="362" y="11"/>
                      <a:pt x="362" y="11"/>
                    </a:cubicBezTo>
                    <a:cubicBezTo>
                      <a:pt x="343" y="0"/>
                      <a:pt x="343" y="0"/>
                      <a:pt x="343" y="0"/>
                    </a:cubicBezTo>
                    <a:lnTo>
                      <a:pt x="325" y="11"/>
                    </a:lnTo>
                    <a:close/>
                  </a:path>
                </a:pathLst>
              </a:custGeom>
              <a:solidFill>
                <a:srgbClr val="004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94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>
                  <a:ln>
                    <a:noFill/>
                  </a:ln>
                  <a:solidFill>
                    <a:srgbClr val="ADBECB"/>
                  </a:solidFill>
                  <a:effectLst/>
                  <a:uLnTx/>
                  <a:uFillTx/>
                  <a:latin typeface="Arial" pitchFamily="34" charset="0"/>
                  <a:ea typeface="ＭＳ Ｐゴシック" charset="-128"/>
                  <a:cs typeface="+mn-cs"/>
                </a:endParaRPr>
              </a:p>
            </p:txBody>
          </p:sp>
        </p:grpSp>
        <p:pic>
          <p:nvPicPr>
            <p:cNvPr id="5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0800000">
              <a:off x="2674564" y="3714141"/>
              <a:ext cx="6825599" cy="759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Rechteck 54"/>
            <p:cNvSpPr/>
            <p:nvPr/>
          </p:nvSpPr>
          <p:spPr>
            <a:xfrm>
              <a:off x="4993156" y="4162528"/>
              <a:ext cx="2202526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1" i="0" u="none" strike="noStrike" kern="1200" cap="none" spc="-1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charset="-128"/>
                  <a:cs typeface="+mn-cs"/>
                </a:rPr>
                <a:t>Continuous improvement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 rot="10800000">
            <a:off x="2679893" y="2396403"/>
            <a:ext cx="6829412" cy="798469"/>
            <a:chOff x="2674569" y="3675062"/>
            <a:chExt cx="6832969" cy="798885"/>
          </a:xfrm>
        </p:grpSpPr>
        <p:grpSp>
          <p:nvGrpSpPr>
            <p:cNvPr id="59" name="Gruppieren 58"/>
            <p:cNvGrpSpPr/>
            <p:nvPr/>
          </p:nvGrpSpPr>
          <p:grpSpPr>
            <a:xfrm>
              <a:off x="2681288" y="3675062"/>
              <a:ext cx="6826250" cy="792163"/>
              <a:chOff x="2681288" y="3675062"/>
              <a:chExt cx="6826250" cy="792163"/>
            </a:xfrm>
          </p:grpSpPr>
          <p:sp>
            <p:nvSpPr>
              <p:cNvPr id="63" name="Freeform 15"/>
              <p:cNvSpPr>
                <a:spLocks/>
              </p:cNvSpPr>
              <p:nvPr/>
            </p:nvSpPr>
            <p:spPr bwMode="auto">
              <a:xfrm>
                <a:off x="6065838" y="3713162"/>
                <a:ext cx="3441700" cy="754063"/>
              </a:xfrm>
              <a:custGeom>
                <a:avLst/>
                <a:gdLst>
                  <a:gd name="T0" fmla="*/ 325 w 362"/>
                  <a:gd name="T1" fmla="*/ 11 h 79"/>
                  <a:gd name="T2" fmla="*/ 325 w 362"/>
                  <a:gd name="T3" fmla="*/ 23 h 79"/>
                  <a:gd name="T4" fmla="*/ 306 w 362"/>
                  <a:gd name="T5" fmla="*/ 42 h 79"/>
                  <a:gd name="T6" fmla="*/ 133 w 362"/>
                  <a:gd name="T7" fmla="*/ 42 h 79"/>
                  <a:gd name="T8" fmla="*/ 136 w 362"/>
                  <a:gd name="T9" fmla="*/ 23 h 79"/>
                  <a:gd name="T10" fmla="*/ 136 w 362"/>
                  <a:gd name="T11" fmla="*/ 11 h 79"/>
                  <a:gd name="T12" fmla="*/ 117 w 362"/>
                  <a:gd name="T13" fmla="*/ 0 h 79"/>
                  <a:gd name="T14" fmla="*/ 98 w 362"/>
                  <a:gd name="T15" fmla="*/ 11 h 79"/>
                  <a:gd name="T16" fmla="*/ 98 w 362"/>
                  <a:gd name="T17" fmla="*/ 23 h 79"/>
                  <a:gd name="T18" fmla="*/ 79 w 362"/>
                  <a:gd name="T19" fmla="*/ 42 h 79"/>
                  <a:gd name="T20" fmla="*/ 0 w 362"/>
                  <a:gd name="T21" fmla="*/ 42 h 79"/>
                  <a:gd name="T22" fmla="*/ 0 w 362"/>
                  <a:gd name="T23" fmla="*/ 79 h 79"/>
                  <a:gd name="T24" fmla="*/ 306 w 362"/>
                  <a:gd name="T25" fmla="*/ 79 h 79"/>
                  <a:gd name="T26" fmla="*/ 362 w 362"/>
                  <a:gd name="T27" fmla="*/ 23 h 79"/>
                  <a:gd name="T28" fmla="*/ 362 w 362"/>
                  <a:gd name="T29" fmla="*/ 11 h 79"/>
                  <a:gd name="T30" fmla="*/ 343 w 362"/>
                  <a:gd name="T31" fmla="*/ 0 h 79"/>
                  <a:gd name="T32" fmla="*/ 325 w 362"/>
                  <a:gd name="T33" fmla="*/ 11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62" h="79">
                    <a:moveTo>
                      <a:pt x="325" y="11"/>
                    </a:moveTo>
                    <a:cubicBezTo>
                      <a:pt x="325" y="23"/>
                      <a:pt x="325" y="23"/>
                      <a:pt x="325" y="23"/>
                    </a:cubicBezTo>
                    <a:cubicBezTo>
                      <a:pt x="325" y="33"/>
                      <a:pt x="316" y="42"/>
                      <a:pt x="306" y="42"/>
                    </a:cubicBezTo>
                    <a:cubicBezTo>
                      <a:pt x="133" y="42"/>
                      <a:pt x="133" y="42"/>
                      <a:pt x="133" y="42"/>
                    </a:cubicBezTo>
                    <a:cubicBezTo>
                      <a:pt x="135" y="36"/>
                      <a:pt x="136" y="29"/>
                      <a:pt x="136" y="23"/>
                    </a:cubicBezTo>
                    <a:cubicBezTo>
                      <a:pt x="136" y="11"/>
                      <a:pt x="136" y="11"/>
                      <a:pt x="136" y="11"/>
                    </a:cubicBezTo>
                    <a:cubicBezTo>
                      <a:pt x="117" y="0"/>
                      <a:pt x="117" y="0"/>
                      <a:pt x="117" y="0"/>
                    </a:cubicBezTo>
                    <a:cubicBezTo>
                      <a:pt x="98" y="11"/>
                      <a:pt x="98" y="11"/>
                      <a:pt x="98" y="11"/>
                    </a:cubicBezTo>
                    <a:cubicBezTo>
                      <a:pt x="98" y="23"/>
                      <a:pt x="98" y="23"/>
                      <a:pt x="98" y="23"/>
                    </a:cubicBezTo>
                    <a:cubicBezTo>
                      <a:pt x="98" y="33"/>
                      <a:pt x="90" y="42"/>
                      <a:pt x="79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306" y="79"/>
                      <a:pt x="306" y="79"/>
                      <a:pt x="306" y="79"/>
                    </a:cubicBezTo>
                    <a:cubicBezTo>
                      <a:pt x="337" y="79"/>
                      <a:pt x="362" y="54"/>
                      <a:pt x="362" y="23"/>
                    </a:cubicBezTo>
                    <a:cubicBezTo>
                      <a:pt x="362" y="11"/>
                      <a:pt x="362" y="11"/>
                      <a:pt x="362" y="11"/>
                    </a:cubicBezTo>
                    <a:cubicBezTo>
                      <a:pt x="343" y="0"/>
                      <a:pt x="343" y="0"/>
                      <a:pt x="343" y="0"/>
                    </a:cubicBezTo>
                    <a:lnTo>
                      <a:pt x="325" y="11"/>
                    </a:lnTo>
                    <a:close/>
                  </a:path>
                </a:pathLst>
              </a:custGeom>
              <a:solidFill>
                <a:srgbClr val="0046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94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>
                  <a:ln>
                    <a:noFill/>
                  </a:ln>
                  <a:solidFill>
                    <a:srgbClr val="ADBECB"/>
                  </a:solidFill>
                  <a:effectLst/>
                  <a:uLnTx/>
                  <a:uFillTx/>
                  <a:latin typeface="Arial" pitchFamily="34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62" name="Freeform 14"/>
              <p:cNvSpPr>
                <a:spLocks noEditPoints="1"/>
              </p:cNvSpPr>
              <p:nvPr/>
            </p:nvSpPr>
            <p:spPr bwMode="auto">
              <a:xfrm>
                <a:off x="2681288" y="3675062"/>
                <a:ext cx="3451225" cy="792163"/>
              </a:xfrm>
              <a:custGeom>
                <a:avLst/>
                <a:gdLst>
                  <a:gd name="T0" fmla="*/ 363 w 363"/>
                  <a:gd name="T1" fmla="*/ 46 h 83"/>
                  <a:gd name="T2" fmla="*/ 284 w 363"/>
                  <a:gd name="T3" fmla="*/ 46 h 83"/>
                  <a:gd name="T4" fmla="*/ 265 w 363"/>
                  <a:gd name="T5" fmla="*/ 27 h 83"/>
                  <a:gd name="T6" fmla="*/ 265 w 363"/>
                  <a:gd name="T7" fmla="*/ 0 h 83"/>
                  <a:gd name="T8" fmla="*/ 227 w 363"/>
                  <a:gd name="T9" fmla="*/ 0 h 83"/>
                  <a:gd name="T10" fmla="*/ 227 w 363"/>
                  <a:gd name="T11" fmla="*/ 27 h 83"/>
                  <a:gd name="T12" fmla="*/ 227 w 363"/>
                  <a:gd name="T13" fmla="*/ 27 h 83"/>
                  <a:gd name="T14" fmla="*/ 230 w 363"/>
                  <a:gd name="T15" fmla="*/ 46 h 83"/>
                  <a:gd name="T16" fmla="*/ 57 w 363"/>
                  <a:gd name="T17" fmla="*/ 46 h 83"/>
                  <a:gd name="T18" fmla="*/ 38 w 363"/>
                  <a:gd name="T19" fmla="*/ 27 h 83"/>
                  <a:gd name="T20" fmla="*/ 38 w 363"/>
                  <a:gd name="T21" fmla="*/ 0 h 83"/>
                  <a:gd name="T22" fmla="*/ 0 w 363"/>
                  <a:gd name="T23" fmla="*/ 0 h 83"/>
                  <a:gd name="T24" fmla="*/ 0 w 363"/>
                  <a:gd name="T25" fmla="*/ 27 h 83"/>
                  <a:gd name="T26" fmla="*/ 0 w 363"/>
                  <a:gd name="T27" fmla="*/ 27 h 83"/>
                  <a:gd name="T28" fmla="*/ 57 w 363"/>
                  <a:gd name="T29" fmla="*/ 83 h 83"/>
                  <a:gd name="T30" fmla="*/ 363 w 363"/>
                  <a:gd name="T31" fmla="*/ 83 h 83"/>
                  <a:gd name="T32" fmla="*/ 363 w 363"/>
                  <a:gd name="T33" fmla="*/ 46 h 83"/>
                  <a:gd name="T34" fmla="*/ 19 w 363"/>
                  <a:gd name="T35" fmla="*/ 27 h 83"/>
                  <a:gd name="T36" fmla="*/ 19 w 363"/>
                  <a:gd name="T37" fmla="*/ 27 h 83"/>
                  <a:gd name="T38" fmla="*/ 19 w 363"/>
                  <a:gd name="T39" fmla="*/ 27 h 83"/>
                  <a:gd name="T40" fmla="*/ 19 w 363"/>
                  <a:gd name="T41" fmla="*/ 27 h 83"/>
                  <a:gd name="T42" fmla="*/ 246 w 363"/>
                  <a:gd name="T43" fmla="*/ 27 h 83"/>
                  <a:gd name="T44" fmla="*/ 246 w 363"/>
                  <a:gd name="T45" fmla="*/ 27 h 83"/>
                  <a:gd name="T46" fmla="*/ 246 w 363"/>
                  <a:gd name="T47" fmla="*/ 27 h 83"/>
                  <a:gd name="T48" fmla="*/ 246 w 363"/>
                  <a:gd name="T49" fmla="*/ 27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63" h="83">
                    <a:moveTo>
                      <a:pt x="363" y="46"/>
                    </a:moveTo>
                    <a:cubicBezTo>
                      <a:pt x="284" y="46"/>
                      <a:pt x="284" y="46"/>
                      <a:pt x="284" y="46"/>
                    </a:cubicBezTo>
                    <a:cubicBezTo>
                      <a:pt x="273" y="46"/>
                      <a:pt x="265" y="37"/>
                      <a:pt x="265" y="27"/>
                    </a:cubicBezTo>
                    <a:cubicBezTo>
                      <a:pt x="265" y="0"/>
                      <a:pt x="265" y="0"/>
                      <a:pt x="265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27" y="27"/>
                      <a:pt x="227" y="27"/>
                      <a:pt x="227" y="27"/>
                    </a:cubicBezTo>
                    <a:cubicBezTo>
                      <a:pt x="227" y="27"/>
                      <a:pt x="227" y="27"/>
                      <a:pt x="227" y="27"/>
                    </a:cubicBezTo>
                    <a:cubicBezTo>
                      <a:pt x="227" y="33"/>
                      <a:pt x="228" y="40"/>
                      <a:pt x="230" y="46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47" y="46"/>
                      <a:pt x="38" y="37"/>
                      <a:pt x="38" y="27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58"/>
                      <a:pt x="26" y="83"/>
                      <a:pt x="57" y="83"/>
                    </a:cubicBezTo>
                    <a:cubicBezTo>
                      <a:pt x="363" y="83"/>
                      <a:pt x="363" y="83"/>
                      <a:pt x="363" y="83"/>
                    </a:cubicBezTo>
                    <a:lnTo>
                      <a:pt x="363" y="46"/>
                    </a:lnTo>
                    <a:close/>
                    <a:moveTo>
                      <a:pt x="19" y="27"/>
                    </a:move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7"/>
                      <a:pt x="19" y="27"/>
                      <a:pt x="19" y="27"/>
                    </a:cubicBezTo>
                    <a:close/>
                    <a:moveTo>
                      <a:pt x="246" y="27"/>
                    </a:moveTo>
                    <a:cubicBezTo>
                      <a:pt x="246" y="27"/>
                      <a:pt x="246" y="27"/>
                      <a:pt x="246" y="27"/>
                    </a:cubicBezTo>
                    <a:cubicBezTo>
                      <a:pt x="246" y="27"/>
                      <a:pt x="246" y="27"/>
                      <a:pt x="246" y="27"/>
                    </a:cubicBezTo>
                    <a:cubicBezTo>
                      <a:pt x="246" y="27"/>
                      <a:pt x="246" y="27"/>
                      <a:pt x="246" y="27"/>
                    </a:cubicBezTo>
                    <a:close/>
                  </a:path>
                </a:pathLst>
              </a:custGeom>
              <a:gradFill>
                <a:gsLst>
                  <a:gs pos="50000">
                    <a:srgbClr val="004669"/>
                  </a:gs>
                  <a:gs pos="100000">
                    <a:srgbClr val="004669">
                      <a:alpha val="0"/>
                    </a:srgbClr>
                  </a:gs>
                </a:gsLst>
                <a:lin ang="16200000" scaled="1"/>
              </a:gradFill>
              <a:ln>
                <a:noFill/>
              </a:ln>
            </p:spPr>
            <p:txBody>
              <a:bodyPr vert="horz" wrap="square" lIns="91392" tIns="45696" rIns="91392" bIns="45696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3943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799" b="0" i="0" u="none" strike="noStrike" kern="1200" cap="none" spc="0" normalizeH="0" baseline="0" noProof="0">
                  <a:ln>
                    <a:noFill/>
                  </a:ln>
                  <a:solidFill>
                    <a:srgbClr val="ADBECB"/>
                  </a:solidFill>
                  <a:effectLst/>
                  <a:uLnTx/>
                  <a:uFillTx/>
                  <a:latin typeface="Arial" pitchFamily="34" charset="0"/>
                  <a:ea typeface="ＭＳ Ｐゴシック" charset="-128"/>
                  <a:cs typeface="+mn-cs"/>
                </a:endParaRPr>
              </a:p>
            </p:txBody>
          </p:sp>
        </p:grp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10800000">
              <a:off x="2674569" y="3714141"/>
              <a:ext cx="6825590" cy="759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Rechteck 60"/>
            <p:cNvSpPr/>
            <p:nvPr/>
          </p:nvSpPr>
          <p:spPr>
            <a:xfrm rot="10800000">
              <a:off x="4206080" y="4162528"/>
              <a:ext cx="3776675" cy="24622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3943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9" b="1" i="0" u="none" strike="noStrike" kern="1200" cap="none" spc="-1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ＭＳ Ｐゴシック" charset="-128"/>
                  <a:cs typeface="+mn-cs"/>
                </a:rPr>
                <a:t>Insights from performance with MindSphere</a:t>
              </a:r>
            </a:p>
          </p:txBody>
        </p:sp>
      </p:grpSp>
      <p:sp>
        <p:nvSpPr>
          <p:cNvPr id="41" name="Richtungspfeil 40"/>
          <p:cNvSpPr/>
          <p:nvPr/>
        </p:nvSpPr>
        <p:spPr bwMode="auto">
          <a:xfrm>
            <a:off x="7823292" y="3375187"/>
            <a:ext cx="1043457" cy="539719"/>
          </a:xfrm>
          <a:prstGeom prst="homePlate">
            <a:avLst>
              <a:gd name="adj" fmla="val 27371"/>
            </a:avLst>
          </a:prstGeom>
          <a:solidFill>
            <a:schemeClr val="bg1">
              <a:alpha val="70000"/>
            </a:schemeClr>
          </a:solidFill>
          <a:ln>
            <a:noFill/>
          </a:ln>
          <a:effectLst/>
          <a:extLst/>
        </p:spPr>
        <p:txBody>
          <a:bodyPr wrap="square" lIns="107944" tIns="53972" rIns="107944" bIns="53972" numCol="1" spcCol="72000" rtlCol="0" anchor="ctr">
            <a:noAutofit/>
          </a:bodyPr>
          <a:lstStyle/>
          <a:p>
            <a:pPr marL="0" marR="0" lvl="0" indent="0" algn="l" defTabSz="91394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0" i="0" u="none" strike="noStrike" kern="1200" cap="none" spc="0" normalizeH="0" baseline="0" noProof="0">
                <a:ln>
                  <a:noFill/>
                </a:ln>
                <a:solidFill>
                  <a:srgbClr val="005F87"/>
                </a:solidFill>
                <a:effectLst/>
                <a:uLnTx/>
                <a:uFillTx/>
                <a:latin typeface="Arial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Ideal delivery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513191" y="5228264"/>
            <a:ext cx="3165629" cy="30454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3943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-100" normalizeH="0" baseline="0" noProof="0">
                <a:ln>
                  <a:noFill/>
                </a:ln>
                <a:solidFill>
                  <a:srgbClr val="879BAA"/>
                </a:solidFill>
                <a:effectLst/>
                <a:uLnTx/>
                <a:uFillTx/>
                <a:latin typeface="Arial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Collaboration platform: Teamcenter</a:t>
            </a:r>
          </a:p>
        </p:txBody>
      </p:sp>
      <p:sp>
        <p:nvSpPr>
          <p:cNvPr id="6" name="Rechteck 5"/>
          <p:cNvSpPr/>
          <p:nvPr/>
        </p:nvSpPr>
        <p:spPr>
          <a:xfrm>
            <a:off x="3469076" y="3124707"/>
            <a:ext cx="1004945" cy="3076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Verification</a:t>
            </a:r>
            <a:endParaRPr kumimoji="0" lang="de-DE" sz="1799" b="0" i="0" u="none" strike="noStrike" kern="1200" cap="none" spc="0" normalizeH="0" baseline="0" noProof="0">
              <a:ln>
                <a:noFill/>
              </a:ln>
              <a:solidFill>
                <a:srgbClr val="ADBECB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658404" y="3139754"/>
            <a:ext cx="909262" cy="3076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Validation</a:t>
            </a:r>
            <a:endParaRPr kumimoji="0" lang="de-DE" sz="1799" b="0" i="0" u="none" strike="noStrike" kern="1200" cap="none" spc="0" normalizeH="0" baseline="0" noProof="0">
              <a:ln>
                <a:noFill/>
              </a:ln>
              <a:solidFill>
                <a:srgbClr val="ADBECB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3230823" y="3848230"/>
            <a:ext cx="1111520" cy="3076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Specification</a:t>
            </a:r>
            <a:endParaRPr kumimoji="0" lang="de-DE" sz="1799" b="0" i="0" u="none" strike="noStrike" kern="1200" cap="none" spc="0" normalizeH="0" baseline="0" noProof="0">
              <a:ln>
                <a:noFill/>
              </a:ln>
              <a:solidFill>
                <a:srgbClr val="ADBECB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5268339" y="3851714"/>
            <a:ext cx="1325314" cy="3076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9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ＭＳ Ｐゴシック" charset="-128"/>
                <a:cs typeface="+mn-cs"/>
              </a:rPr>
              <a:t>Commissioning</a:t>
            </a:r>
            <a:endParaRPr kumimoji="0" lang="de-DE" sz="1799" b="0" i="0" u="none" strike="noStrike" kern="1200" cap="none" spc="0" normalizeH="0" baseline="0" noProof="0">
              <a:ln>
                <a:noFill/>
              </a:ln>
              <a:solidFill>
                <a:srgbClr val="ADBECB"/>
              </a:solidFill>
              <a:effectLst/>
              <a:uLnTx/>
              <a:uFillTx/>
              <a:latin typeface="Arial" pitchFamily="34" charset="0"/>
              <a:ea typeface="ＭＳ Ｐゴシック" charset="-128"/>
              <a:cs typeface="+mn-cs"/>
            </a:endParaRPr>
          </a:p>
        </p:txBody>
      </p:sp>
      <p:pic>
        <p:nvPicPr>
          <p:cNvPr id="64" name="Bilde 63">
            <a:extLst>
              <a:ext uri="{FF2B5EF4-FFF2-40B4-BE49-F238E27FC236}">
                <a16:creationId xmlns:a16="http://schemas.microsoft.com/office/drawing/2014/main" id="{8C46761D-8EA9-4146-8625-1622AC9355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763" t="42672" r="16946" b="34037"/>
          <a:stretch/>
        </p:blipFill>
        <p:spPr>
          <a:xfrm>
            <a:off x="0" y="-24507"/>
            <a:ext cx="3347431" cy="75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" grpId="0"/>
      <p:bldP spid="8" grpId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113" y="1297924"/>
            <a:ext cx="1263253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69" y="1030532"/>
            <a:ext cx="1121569" cy="45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r="69768"/>
          <a:stretch>
            <a:fillRect/>
          </a:stretch>
        </p:blipFill>
        <p:spPr bwMode="auto">
          <a:xfrm>
            <a:off x="8044983" y="1178196"/>
            <a:ext cx="1220391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726" y="1587771"/>
            <a:ext cx="1129904" cy="30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668" y="2039606"/>
            <a:ext cx="1685925" cy="17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132" y="3864014"/>
            <a:ext cx="692944" cy="58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67" y="4924860"/>
            <a:ext cx="985838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848" y="3637812"/>
            <a:ext cx="1023938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1333" y="3871175"/>
            <a:ext cx="1089509" cy="77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25" y="3193604"/>
            <a:ext cx="1298972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639" y="1947774"/>
            <a:ext cx="1024106" cy="357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889" y="1631337"/>
            <a:ext cx="1077849" cy="23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256" y="2292378"/>
            <a:ext cx="490571" cy="584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4" b="28891"/>
          <a:stretch/>
        </p:blipFill>
        <p:spPr bwMode="auto">
          <a:xfrm>
            <a:off x="4260638" y="2847653"/>
            <a:ext cx="1231775" cy="27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http://ts1.mm.bing.net/th?&amp;id=HN.608008159469045028&amp;w=300&amp;h=300&amp;c=0&amp;pid=1.9&amp;rs=0&amp;p=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999" y="3079503"/>
            <a:ext cx="1055080" cy="21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2" b="9592"/>
          <a:stretch/>
        </p:blipFill>
        <p:spPr bwMode="auto">
          <a:xfrm>
            <a:off x="5720831" y="2591124"/>
            <a:ext cx="3618000" cy="6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793" y="2126520"/>
            <a:ext cx="484632" cy="361188"/>
          </a:xfrm>
          <a:prstGeom prst="rect">
            <a:avLst/>
          </a:prstGeom>
        </p:spPr>
      </p:pic>
      <p:sp>
        <p:nvSpPr>
          <p:cNvPr id="2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>
                <a:solidFill>
                  <a:srgbClr val="00447C"/>
                </a:solidFill>
                <a:latin typeface="SINTEF" pitchFamily="2" charset="0"/>
                <a:ea typeface="ＭＳ Ｐゴシック" pitchFamily="34" charset="-128"/>
                <a:cs typeface="SINTEF" pitchFamily="2" charset="0"/>
              </a:defRPr>
            </a:lvl1pPr>
            <a:lvl2pPr marL="557213" indent="-214313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rgbClr val="00447C"/>
                </a:solidFill>
                <a:latin typeface="SINTEF" pitchFamily="2" charset="0"/>
                <a:ea typeface="SINTEF" pitchFamily="2" charset="0"/>
                <a:cs typeface="SINTEF" pitchFamily="2" charset="0"/>
              </a:defRPr>
            </a:lvl2pPr>
            <a:lvl3pPr marL="857250" indent="-1714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050">
                <a:solidFill>
                  <a:srgbClr val="00447C"/>
                </a:solidFill>
                <a:latin typeface="SINTEF" pitchFamily="2" charset="0"/>
                <a:ea typeface="SINTEF" pitchFamily="2" charset="0"/>
                <a:cs typeface="SINTEF" pitchFamily="2" charset="0"/>
              </a:defRPr>
            </a:lvl3pPr>
            <a:lvl4pPr marL="1200150" indent="-1714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900">
                <a:solidFill>
                  <a:srgbClr val="00447C"/>
                </a:solidFill>
                <a:latin typeface="SINTEF" pitchFamily="2" charset="0"/>
                <a:ea typeface="SINTEF" pitchFamily="2" charset="0"/>
                <a:cs typeface="SINTEF" pitchFamily="2" charset="0"/>
              </a:defRPr>
            </a:lvl4pPr>
            <a:lvl5pPr marL="1543050" indent="-1714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»"/>
              <a:defRPr sz="900">
                <a:solidFill>
                  <a:srgbClr val="00447C"/>
                </a:solidFill>
                <a:latin typeface="SINTEF" pitchFamily="2" charset="0"/>
                <a:ea typeface="SINTEF" pitchFamily="2" charset="0"/>
                <a:cs typeface="SINTEF" pitchFamily="2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900">
                <a:solidFill>
                  <a:srgbClr val="00447C"/>
                </a:solidFill>
                <a:latin typeface="SINTEF" pitchFamily="2" charset="0"/>
                <a:ea typeface="SINTEF" pitchFamily="2" charset="0"/>
                <a:cs typeface="SINTEF" pitchFamily="2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900">
                <a:solidFill>
                  <a:srgbClr val="00447C"/>
                </a:solidFill>
                <a:latin typeface="SINTEF" pitchFamily="2" charset="0"/>
                <a:ea typeface="SINTEF" pitchFamily="2" charset="0"/>
                <a:cs typeface="SINTEF" pitchFamily="2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900">
                <a:solidFill>
                  <a:srgbClr val="00447C"/>
                </a:solidFill>
                <a:latin typeface="SINTEF" pitchFamily="2" charset="0"/>
                <a:ea typeface="SINTEF" pitchFamily="2" charset="0"/>
                <a:cs typeface="SINTEF" pitchFamily="2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900">
                <a:solidFill>
                  <a:srgbClr val="00447C"/>
                </a:solidFill>
                <a:latin typeface="SINTEF" pitchFamily="2" charset="0"/>
                <a:ea typeface="SINTEF" pitchFamily="2" charset="0"/>
                <a:cs typeface="SINTEF" pitchFamily="2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ClrTx/>
              <a:buNone/>
            </a:pPr>
            <a:fld id="{8C80703F-C8CD-46E4-8063-4FBE23F98C49}" type="slidenum">
              <a:rPr lang="nb-NO" altLang="nb-NO" sz="1800">
                <a:solidFill>
                  <a:srgbClr val="FFFFFF"/>
                </a:solidFill>
              </a:rPr>
              <a:pPr algn="r" defTabSz="914400" eaLnBrk="1" hangingPunct="1">
                <a:spcBef>
                  <a:spcPct val="0"/>
                </a:spcBef>
                <a:buClrTx/>
                <a:buNone/>
              </a:pPr>
              <a:t>3</a:t>
            </a:fld>
            <a:endParaRPr lang="nb-NO" altLang="nb-NO" sz="180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933" y="3426418"/>
            <a:ext cx="1142921" cy="60943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537122" y="2374059"/>
            <a:ext cx="886695" cy="372191"/>
            <a:chOff x="476151" y="2569166"/>
            <a:chExt cx="1182260" cy="49625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76151" y="2569166"/>
              <a:ext cx="370885" cy="49625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55576" y="2634646"/>
              <a:ext cx="90283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nb-NO" sz="1350">
                  <a:solidFill>
                    <a:prstClr val="black"/>
                  </a:solidFill>
                  <a:latin typeface="Calibri"/>
                </a:rPr>
                <a:t>Gjøvik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40" y="3342541"/>
            <a:ext cx="1866782" cy="343540"/>
          </a:xfrm>
          <a:prstGeom prst="rect">
            <a:avLst/>
          </a:prstGeom>
        </p:spPr>
      </p:pic>
      <p:sp>
        <p:nvSpPr>
          <p:cNvPr id="34" name="Femkant 33"/>
          <p:cNvSpPr/>
          <p:nvPr/>
        </p:nvSpPr>
        <p:spPr>
          <a:xfrm>
            <a:off x="215733" y="1619890"/>
            <a:ext cx="3899704" cy="3045403"/>
          </a:xfrm>
          <a:prstGeom prst="homePlate">
            <a:avLst>
              <a:gd name="adj" fmla="val 1322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nb-NO" sz="2400">
                <a:solidFill>
                  <a:prstClr val="white"/>
                </a:solidFill>
                <a:latin typeface="Calibri"/>
              </a:rPr>
              <a:t>-</a:t>
            </a:r>
            <a:r>
              <a:rPr lang="nb-NO" sz="2400">
                <a:solidFill>
                  <a:schemeClr val="tx1"/>
                </a:solidFill>
                <a:latin typeface="Calibri"/>
              </a:rPr>
              <a:t>Visjon: </a:t>
            </a:r>
          </a:p>
          <a:p>
            <a:pPr algn="ctr" defTabSz="914400"/>
            <a:r>
              <a:rPr lang="nb-NO" sz="2400">
                <a:solidFill>
                  <a:schemeClr val="tx1"/>
                </a:solidFill>
                <a:latin typeface="Calibri"/>
              </a:rPr>
              <a:t>Bærekraftig, robust og </a:t>
            </a:r>
            <a:r>
              <a:rPr lang="nb-NO" sz="2400" err="1">
                <a:solidFill>
                  <a:schemeClr val="tx1"/>
                </a:solidFill>
                <a:latin typeface="Calibri"/>
              </a:rPr>
              <a:t>høyverdi</a:t>
            </a:r>
            <a:r>
              <a:rPr lang="nb-NO" sz="2400">
                <a:solidFill>
                  <a:schemeClr val="tx1"/>
                </a:solidFill>
                <a:latin typeface="Calibri"/>
              </a:rPr>
              <a:t> produksjon er mulig i et høykostland hvis man har de riktige produktene, teknologiene  og menneskene involvert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977206" y="4646060"/>
            <a:ext cx="1019645" cy="237764"/>
          </a:xfrm>
          <a:prstGeom prst="rect">
            <a:avLst/>
          </a:prstGeom>
        </p:spPr>
      </p:pic>
      <p:sp>
        <p:nvSpPr>
          <p:cNvPr id="36" name="Text Placeholder 2"/>
          <p:cNvSpPr txBox="1">
            <a:spLocks/>
          </p:cNvSpPr>
          <p:nvPr/>
        </p:nvSpPr>
        <p:spPr>
          <a:xfrm>
            <a:off x="1769624" y="294262"/>
            <a:ext cx="8100000" cy="900000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3100" b="1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Norge bygger </a:t>
            </a:r>
            <a:r>
              <a:rPr lang="nb-NO" sz="3100" b="1" err="1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  <a:r>
              <a:rPr lang="nb-NO" sz="3100" b="1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landslag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659310-E195-46DA-B381-6F2A94EBEF4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53061" y="4403665"/>
            <a:ext cx="998026" cy="72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33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b-NO" altLang="nb-NO" sz="3200">
                <a:solidFill>
                  <a:srgbClr val="00447C"/>
                </a:solidFill>
                <a:latin typeface="+mn-lt"/>
                <a:ea typeface="ＭＳ Ｐゴシック" pitchFamily="34" charset="-128"/>
                <a:cs typeface="+mn-cs"/>
              </a:rPr>
              <a:t>Næringsrettet forskning- en kompleks verdikjede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656705" y="1366167"/>
            <a:ext cx="6744012" cy="4647460"/>
          </a:xfrm>
          <a:prstGeom prst="rect">
            <a:avLst/>
          </a:prstGeom>
        </p:spPr>
      </p:pic>
      <p:sp>
        <p:nvSpPr>
          <p:cNvPr id="1536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>
                <a:solidFill>
                  <a:srgbClr val="00447C"/>
                </a:solidFill>
                <a:latin typeface="SINTEF" pitchFamily="2" charset="0"/>
                <a:ea typeface="ＭＳ Ｐゴシック" pitchFamily="34" charset="-128"/>
                <a:cs typeface="SINTEF" pitchFamily="2" charset="0"/>
              </a:defRPr>
            </a:lvl1pPr>
            <a:lvl2pPr marL="557213" indent="-214313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1200">
                <a:solidFill>
                  <a:srgbClr val="00447C"/>
                </a:solidFill>
                <a:latin typeface="SINTEF" pitchFamily="2" charset="0"/>
                <a:ea typeface="SINTEF" pitchFamily="2" charset="0"/>
                <a:cs typeface="SINTEF" pitchFamily="2" charset="0"/>
              </a:defRPr>
            </a:lvl2pPr>
            <a:lvl3pPr marL="857250" indent="-1714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050">
                <a:solidFill>
                  <a:srgbClr val="00447C"/>
                </a:solidFill>
                <a:latin typeface="SINTEF" pitchFamily="2" charset="0"/>
                <a:ea typeface="SINTEF" pitchFamily="2" charset="0"/>
                <a:cs typeface="SINTEF" pitchFamily="2" charset="0"/>
              </a:defRPr>
            </a:lvl3pPr>
            <a:lvl4pPr marL="1200150" indent="-1714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–"/>
              <a:defRPr sz="900">
                <a:solidFill>
                  <a:srgbClr val="00447C"/>
                </a:solidFill>
                <a:latin typeface="SINTEF" pitchFamily="2" charset="0"/>
                <a:ea typeface="SINTEF" pitchFamily="2" charset="0"/>
                <a:cs typeface="SINTEF" pitchFamily="2" charset="0"/>
              </a:defRPr>
            </a:lvl4pPr>
            <a:lvl5pPr marL="1543050" indent="-171450" eaLnBrk="0" hangingPunct="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»"/>
              <a:defRPr sz="900">
                <a:solidFill>
                  <a:srgbClr val="00447C"/>
                </a:solidFill>
                <a:latin typeface="SINTEF" pitchFamily="2" charset="0"/>
                <a:ea typeface="SINTEF" pitchFamily="2" charset="0"/>
                <a:cs typeface="SINTEF" pitchFamily="2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900">
                <a:solidFill>
                  <a:srgbClr val="00447C"/>
                </a:solidFill>
                <a:latin typeface="SINTEF" pitchFamily="2" charset="0"/>
                <a:ea typeface="SINTEF" pitchFamily="2" charset="0"/>
                <a:cs typeface="SINTEF" pitchFamily="2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900">
                <a:solidFill>
                  <a:srgbClr val="00447C"/>
                </a:solidFill>
                <a:latin typeface="SINTEF" pitchFamily="2" charset="0"/>
                <a:ea typeface="SINTEF" pitchFamily="2" charset="0"/>
                <a:cs typeface="SINTEF" pitchFamily="2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900">
                <a:solidFill>
                  <a:srgbClr val="00447C"/>
                </a:solidFill>
                <a:latin typeface="SINTEF" pitchFamily="2" charset="0"/>
                <a:ea typeface="SINTEF" pitchFamily="2" charset="0"/>
                <a:cs typeface="SINTEF" pitchFamily="2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»"/>
              <a:defRPr sz="900">
                <a:solidFill>
                  <a:srgbClr val="00447C"/>
                </a:solidFill>
                <a:latin typeface="SINTEF" pitchFamily="2" charset="0"/>
                <a:ea typeface="SINTEF" pitchFamily="2" charset="0"/>
                <a:cs typeface="SINTEF" pitchFamily="2" charset="0"/>
              </a:defRPr>
            </a:lvl9pPr>
          </a:lstStyle>
          <a:p>
            <a:pPr algn="r" defTabSz="914400" eaLnBrk="1" hangingPunct="1">
              <a:spcBef>
                <a:spcPct val="0"/>
              </a:spcBef>
              <a:buClrTx/>
              <a:buNone/>
            </a:pPr>
            <a:fld id="{805C5EA6-5F18-4024-8561-FD70DE8FB5AE}" type="slidenum">
              <a:rPr lang="en-US" altLang="nb-NO" sz="1800">
                <a:solidFill>
                  <a:prstClr val="white"/>
                </a:solidFill>
              </a:rPr>
              <a:pPr algn="r" defTabSz="914400" eaLnBrk="1" hangingPunct="1">
                <a:spcBef>
                  <a:spcPct val="0"/>
                </a:spcBef>
                <a:buClrTx/>
                <a:buNone/>
              </a:pPr>
              <a:t>4</a:t>
            </a:fld>
            <a:endParaRPr lang="en-US" altLang="nb-NO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709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b-NO"/>
              <a:t>Norge bygger nettverk for øket læring innen bransjer og på tvers av bransjer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defTabSz="914400"/>
            <a:fld id="{2B25ADA6-29F8-FD47-AAB1-37D39D209F31}" type="slidenum">
              <a:rPr lang="nb-NO">
                <a:solidFill>
                  <a:prstClr val="white"/>
                </a:solidFill>
                <a:latin typeface="Calibri"/>
              </a:rPr>
              <a:pPr defTabSz="914400"/>
              <a:t>5</a:t>
            </a:fld>
            <a:endParaRPr lang="nb-NO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953" t="8006" r="12000" b="10166"/>
          <a:stretch/>
        </p:blipFill>
        <p:spPr>
          <a:xfrm>
            <a:off x="2307726" y="1585852"/>
            <a:ext cx="7830301" cy="472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12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593" y="1176398"/>
            <a:ext cx="8725202" cy="490792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75594" y="390562"/>
            <a:ext cx="5516551" cy="921005"/>
          </a:xfrm>
        </p:spPr>
        <p:txBody>
          <a:bodyPr>
            <a:normAutofit fontScale="90000"/>
          </a:bodyPr>
          <a:lstStyle/>
          <a:p>
            <a:pPr algn="l"/>
            <a:r>
              <a:rPr lang="nb-NO"/>
              <a:t>Norge trenger øket industriell innovasjonstakt med  satsing på «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missing</a:t>
            </a:r>
            <a:r>
              <a:rPr lang="nb-NO"/>
              <a:t> </a:t>
            </a:r>
            <a:r>
              <a:rPr lang="nb-NO" err="1"/>
              <a:t>middle</a:t>
            </a:r>
            <a:r>
              <a:rPr lang="nb-NO"/>
              <a:t>» 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37613E94-8008-EF45-8DEF-8CC2B7F435A0}" type="slidenum">
              <a:rPr lang="nb-NO" sz="180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6</a:t>
            </a:fld>
            <a:endParaRPr lang="nb-NO" sz="18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4146646" y="1426459"/>
          <a:ext cx="4082955" cy="319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kstSylinder 10"/>
          <p:cNvSpPr txBox="1"/>
          <p:nvPr/>
        </p:nvSpPr>
        <p:spPr>
          <a:xfrm>
            <a:off x="5685066" y="2596359"/>
            <a:ext cx="96776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 defTabSz="914400"/>
            <a:r>
              <a:rPr lang="nb-NO" sz="1800">
                <a:solidFill>
                  <a:prstClr val="black"/>
                </a:solidFill>
                <a:latin typeface="Calibri"/>
              </a:rPr>
              <a:t>Norsk </a:t>
            </a:r>
          </a:p>
          <a:p>
            <a:pPr algn="ctr" defTabSz="914400"/>
            <a:r>
              <a:rPr lang="nb-NO" sz="1800">
                <a:solidFill>
                  <a:prstClr val="black"/>
                </a:solidFill>
                <a:latin typeface="Calibri"/>
              </a:rPr>
              <a:t>Katapult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9037984" y="2428451"/>
            <a:ext cx="1630016" cy="120032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nb-NO" sz="1800" b="1">
                <a:solidFill>
                  <a:prstClr val="black"/>
                </a:solidFill>
                <a:latin typeface="Calibri"/>
              </a:rPr>
              <a:t>Industri</a:t>
            </a:r>
          </a:p>
          <a:p>
            <a:pPr defTabSz="914400"/>
            <a:r>
              <a:rPr lang="nb-NO" sz="1800">
                <a:solidFill>
                  <a:prstClr val="black"/>
                </a:solidFill>
                <a:latin typeface="Calibri"/>
              </a:rPr>
              <a:t>Teknologifront</a:t>
            </a:r>
          </a:p>
          <a:p>
            <a:pPr defTabSz="914400"/>
            <a:endParaRPr lang="nb-NO" sz="1800">
              <a:solidFill>
                <a:prstClr val="black"/>
              </a:solidFill>
              <a:latin typeface="Calibri"/>
            </a:endParaRPr>
          </a:p>
          <a:p>
            <a:pPr defTabSz="914400"/>
            <a:endParaRPr lang="nb-NO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kstSylinder 12"/>
          <p:cNvSpPr txBox="1"/>
          <p:nvPr/>
        </p:nvSpPr>
        <p:spPr>
          <a:xfrm>
            <a:off x="1843049" y="2253112"/>
            <a:ext cx="1495212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nb-NO" sz="1800" b="1">
                <a:solidFill>
                  <a:prstClr val="black"/>
                </a:solidFill>
                <a:latin typeface="Calibri"/>
              </a:rPr>
              <a:t>Akademia</a:t>
            </a:r>
          </a:p>
          <a:p>
            <a:pPr defTabSz="914400"/>
            <a:r>
              <a:rPr lang="nb-NO" sz="1800">
                <a:solidFill>
                  <a:prstClr val="black"/>
                </a:solidFill>
                <a:latin typeface="Calibri"/>
              </a:rPr>
              <a:t>Kunnskaps-</a:t>
            </a:r>
          </a:p>
          <a:p>
            <a:pPr defTabSz="914400"/>
            <a:r>
              <a:rPr lang="nb-NO" sz="1800">
                <a:solidFill>
                  <a:prstClr val="black"/>
                </a:solidFill>
                <a:latin typeface="Calibri"/>
              </a:rPr>
              <a:t>front</a:t>
            </a:r>
          </a:p>
          <a:p>
            <a:pPr defTabSz="914400"/>
            <a:endParaRPr lang="nb-NO" sz="1800">
              <a:solidFill>
                <a:prstClr val="black"/>
              </a:solidFill>
              <a:latin typeface="Calibri"/>
            </a:endParaRPr>
          </a:p>
          <a:p>
            <a:pPr defTabSz="914400"/>
            <a:endParaRPr lang="nb-NO" sz="1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703013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A225F7-3365-47F0-BFE1-F585C5FF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0920"/>
            <a:ext cx="10972800" cy="1143000"/>
          </a:xfrm>
        </p:spPr>
        <p:txBody>
          <a:bodyPr>
            <a:noAutofit/>
          </a:bodyPr>
          <a:lstStyle/>
          <a:p>
            <a:pPr algn="l"/>
            <a:r>
              <a:rPr lang="nb-NO" sz="3200"/>
              <a:t>Privat-offentlig samarbeid- avgjørende for å gjøre industrien grønnere, smartere, mer nyskapende og mer produktiv</a:t>
            </a:r>
          </a:p>
        </p:txBody>
      </p:sp>
      <p:sp>
        <p:nvSpPr>
          <p:cNvPr id="3" name="Pil: vinkeltegn 2">
            <a:extLst>
              <a:ext uri="{FF2B5EF4-FFF2-40B4-BE49-F238E27FC236}">
                <a16:creationId xmlns:a16="http://schemas.microsoft.com/office/drawing/2014/main" id="{08ED7318-6903-402E-8CE0-638BCB241371}"/>
              </a:ext>
            </a:extLst>
          </p:cNvPr>
          <p:cNvSpPr/>
          <p:nvPr/>
        </p:nvSpPr>
        <p:spPr>
          <a:xfrm>
            <a:off x="2467416" y="5301208"/>
            <a:ext cx="936104" cy="576064"/>
          </a:xfrm>
          <a:prstGeom prst="chevron">
            <a:avLst>
              <a:gd name="adj" fmla="val 2936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" name="Pil: vinkeltegn 3">
            <a:extLst>
              <a:ext uri="{FF2B5EF4-FFF2-40B4-BE49-F238E27FC236}">
                <a16:creationId xmlns:a16="http://schemas.microsoft.com/office/drawing/2014/main" id="{481BC4D5-AB09-460D-8AFE-6517ACCA07E6}"/>
              </a:ext>
            </a:extLst>
          </p:cNvPr>
          <p:cNvSpPr/>
          <p:nvPr/>
        </p:nvSpPr>
        <p:spPr>
          <a:xfrm>
            <a:off x="3359696" y="5301208"/>
            <a:ext cx="936104" cy="576064"/>
          </a:xfrm>
          <a:prstGeom prst="chevron">
            <a:avLst>
              <a:gd name="adj" fmla="val 2936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5" name="Pil: vinkeltegn 4">
            <a:extLst>
              <a:ext uri="{FF2B5EF4-FFF2-40B4-BE49-F238E27FC236}">
                <a16:creationId xmlns:a16="http://schemas.microsoft.com/office/drawing/2014/main" id="{E20F1084-63CB-4090-908E-817EC337E726}"/>
              </a:ext>
            </a:extLst>
          </p:cNvPr>
          <p:cNvSpPr/>
          <p:nvPr/>
        </p:nvSpPr>
        <p:spPr>
          <a:xfrm>
            <a:off x="4238484" y="5301208"/>
            <a:ext cx="936104" cy="576064"/>
          </a:xfrm>
          <a:prstGeom prst="chevron">
            <a:avLst>
              <a:gd name="adj" fmla="val 2936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" name="Pil: vinkeltegn 5">
            <a:extLst>
              <a:ext uri="{FF2B5EF4-FFF2-40B4-BE49-F238E27FC236}">
                <a16:creationId xmlns:a16="http://schemas.microsoft.com/office/drawing/2014/main" id="{E0188C92-B1CC-41B3-8AA2-1B43A52E0A71}"/>
              </a:ext>
            </a:extLst>
          </p:cNvPr>
          <p:cNvSpPr/>
          <p:nvPr/>
        </p:nvSpPr>
        <p:spPr>
          <a:xfrm>
            <a:off x="5115302" y="5301208"/>
            <a:ext cx="936104" cy="576064"/>
          </a:xfrm>
          <a:prstGeom prst="chevron">
            <a:avLst>
              <a:gd name="adj" fmla="val 2936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7" name="Pil: vinkeltegn 6">
            <a:extLst>
              <a:ext uri="{FF2B5EF4-FFF2-40B4-BE49-F238E27FC236}">
                <a16:creationId xmlns:a16="http://schemas.microsoft.com/office/drawing/2014/main" id="{18B3957F-548A-4DF8-9780-9F7401AE148D}"/>
              </a:ext>
            </a:extLst>
          </p:cNvPr>
          <p:cNvSpPr/>
          <p:nvPr/>
        </p:nvSpPr>
        <p:spPr>
          <a:xfrm>
            <a:off x="5994090" y="5301208"/>
            <a:ext cx="936104" cy="576064"/>
          </a:xfrm>
          <a:prstGeom prst="chevron">
            <a:avLst>
              <a:gd name="adj" fmla="val 2936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8" name="Pil: vinkeltegn 7">
            <a:extLst>
              <a:ext uri="{FF2B5EF4-FFF2-40B4-BE49-F238E27FC236}">
                <a16:creationId xmlns:a16="http://schemas.microsoft.com/office/drawing/2014/main" id="{D20E6044-623D-47A1-B9CD-5481F110F3FD}"/>
              </a:ext>
            </a:extLst>
          </p:cNvPr>
          <p:cNvSpPr/>
          <p:nvPr/>
        </p:nvSpPr>
        <p:spPr>
          <a:xfrm>
            <a:off x="6890782" y="5301208"/>
            <a:ext cx="936104" cy="576064"/>
          </a:xfrm>
          <a:prstGeom prst="chevron">
            <a:avLst>
              <a:gd name="adj" fmla="val 2936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10" name="Pil: vinkeltegn 9">
            <a:extLst>
              <a:ext uri="{FF2B5EF4-FFF2-40B4-BE49-F238E27FC236}">
                <a16:creationId xmlns:a16="http://schemas.microsoft.com/office/drawing/2014/main" id="{65E40507-23D8-4C7A-B582-01CBC0CF8BDD}"/>
              </a:ext>
            </a:extLst>
          </p:cNvPr>
          <p:cNvSpPr/>
          <p:nvPr/>
        </p:nvSpPr>
        <p:spPr>
          <a:xfrm>
            <a:off x="7822494" y="5301208"/>
            <a:ext cx="936104" cy="576064"/>
          </a:xfrm>
          <a:prstGeom prst="chevron">
            <a:avLst>
              <a:gd name="adj" fmla="val 2936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11" name="Pil: vinkeltegn 10">
            <a:extLst>
              <a:ext uri="{FF2B5EF4-FFF2-40B4-BE49-F238E27FC236}">
                <a16:creationId xmlns:a16="http://schemas.microsoft.com/office/drawing/2014/main" id="{099F733F-3983-41A0-8999-D981273A4502}"/>
              </a:ext>
            </a:extLst>
          </p:cNvPr>
          <p:cNvSpPr/>
          <p:nvPr/>
        </p:nvSpPr>
        <p:spPr>
          <a:xfrm>
            <a:off x="8725714" y="5301208"/>
            <a:ext cx="936104" cy="576064"/>
          </a:xfrm>
          <a:prstGeom prst="chevron">
            <a:avLst>
              <a:gd name="adj" fmla="val 2936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2" name="Pil: vinkeltegn 11">
            <a:extLst>
              <a:ext uri="{FF2B5EF4-FFF2-40B4-BE49-F238E27FC236}">
                <a16:creationId xmlns:a16="http://schemas.microsoft.com/office/drawing/2014/main" id="{5A20BC61-0718-4EF4-BCA7-E3F594333FE8}"/>
              </a:ext>
            </a:extLst>
          </p:cNvPr>
          <p:cNvSpPr/>
          <p:nvPr/>
        </p:nvSpPr>
        <p:spPr>
          <a:xfrm>
            <a:off x="8004212" y="3080154"/>
            <a:ext cx="2628292" cy="708886"/>
          </a:xfrm>
          <a:prstGeom prst="chevron">
            <a:avLst>
              <a:gd name="adj" fmla="val 2936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Industriell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verdiskaping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19ABB8C6-2834-45F2-AEDB-E90A8046E124}"/>
              </a:ext>
            </a:extLst>
          </p:cNvPr>
          <p:cNvSpPr txBox="1"/>
          <p:nvPr/>
        </p:nvSpPr>
        <p:spPr>
          <a:xfrm>
            <a:off x="1127448" y="530120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TRL skala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A490165E-6829-44F6-8DF2-84F1DECD1402}"/>
              </a:ext>
            </a:extLst>
          </p:cNvPr>
          <p:cNvSpPr txBox="1"/>
          <p:nvPr/>
        </p:nvSpPr>
        <p:spPr>
          <a:xfrm>
            <a:off x="983432" y="3937555"/>
            <a:ext cx="1440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Nettverk/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VGS-EVU Fagskole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76C8C0EF-07D8-4EDC-9ABE-E87D3CF71328}"/>
              </a:ext>
            </a:extLst>
          </p:cNvPr>
          <p:cNvSpPr txBox="1"/>
          <p:nvPr/>
        </p:nvSpPr>
        <p:spPr>
          <a:xfrm>
            <a:off x="983432" y="3111351"/>
            <a:ext cx="1828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Infrastruktur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7CCF701A-1FA4-4F21-8D86-074A91CC8A5D}"/>
              </a:ext>
            </a:extLst>
          </p:cNvPr>
          <p:cNvSpPr txBox="1"/>
          <p:nvPr/>
        </p:nvSpPr>
        <p:spPr>
          <a:xfrm>
            <a:off x="983432" y="1554757"/>
            <a:ext cx="1828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FoUoI</a:t>
            </a: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prosjekter</a:t>
            </a:r>
          </a:p>
        </p:txBody>
      </p:sp>
      <p:sp>
        <p:nvSpPr>
          <p:cNvPr id="17" name="Pil: vinkeltegn 16">
            <a:extLst>
              <a:ext uri="{FF2B5EF4-FFF2-40B4-BE49-F238E27FC236}">
                <a16:creationId xmlns:a16="http://schemas.microsoft.com/office/drawing/2014/main" id="{D528DFBE-D332-484D-9347-9AC4FBE177D5}"/>
              </a:ext>
            </a:extLst>
          </p:cNvPr>
          <p:cNvSpPr/>
          <p:nvPr/>
        </p:nvSpPr>
        <p:spPr>
          <a:xfrm>
            <a:off x="2567607" y="2132855"/>
            <a:ext cx="2606981" cy="777279"/>
          </a:xfrm>
          <a:prstGeom prst="chevron">
            <a:avLst>
              <a:gd name="adj" fmla="val 2936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SFF</a:t>
            </a:r>
          </a:p>
        </p:txBody>
      </p:sp>
      <p:sp>
        <p:nvSpPr>
          <p:cNvPr id="18" name="Pil: vinkeltegn 17">
            <a:extLst>
              <a:ext uri="{FF2B5EF4-FFF2-40B4-BE49-F238E27FC236}">
                <a16:creationId xmlns:a16="http://schemas.microsoft.com/office/drawing/2014/main" id="{F12DF580-DE73-4A2F-A138-63DBDD0EA835}"/>
              </a:ext>
            </a:extLst>
          </p:cNvPr>
          <p:cNvSpPr/>
          <p:nvPr/>
        </p:nvSpPr>
        <p:spPr>
          <a:xfrm>
            <a:off x="3359696" y="1412776"/>
            <a:ext cx="2634394" cy="854150"/>
          </a:xfrm>
          <a:prstGeom prst="chevron">
            <a:avLst>
              <a:gd name="adj" fmla="val 2936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SFI</a:t>
            </a:r>
          </a:p>
        </p:txBody>
      </p:sp>
      <p:sp>
        <p:nvSpPr>
          <p:cNvPr id="20" name="Pil: vinkeltegn 19">
            <a:extLst>
              <a:ext uri="{FF2B5EF4-FFF2-40B4-BE49-F238E27FC236}">
                <a16:creationId xmlns:a16="http://schemas.microsoft.com/office/drawing/2014/main" id="{8E465C27-8131-4FA4-82BA-53B191C05EA1}"/>
              </a:ext>
            </a:extLst>
          </p:cNvPr>
          <p:cNvSpPr/>
          <p:nvPr/>
        </p:nvSpPr>
        <p:spPr>
          <a:xfrm>
            <a:off x="7287486" y="1844823"/>
            <a:ext cx="2304256" cy="576064"/>
          </a:xfrm>
          <a:prstGeom prst="chevron">
            <a:avLst>
              <a:gd name="adj" fmla="val 29364"/>
            </a:avLst>
          </a:prstGeom>
          <a:gradFill>
            <a:gsLst>
              <a:gs pos="3000">
                <a:srgbClr val="FFC000"/>
              </a:gs>
              <a:gs pos="57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IFU/OFU</a:t>
            </a:r>
          </a:p>
        </p:txBody>
      </p:sp>
      <p:sp>
        <p:nvSpPr>
          <p:cNvPr id="21" name="Pil: vinkeltegn 20">
            <a:extLst>
              <a:ext uri="{FF2B5EF4-FFF2-40B4-BE49-F238E27FC236}">
                <a16:creationId xmlns:a16="http://schemas.microsoft.com/office/drawing/2014/main" id="{8AECCBCA-BD60-4DB1-9185-06CE0E9422E2}"/>
              </a:ext>
            </a:extLst>
          </p:cNvPr>
          <p:cNvSpPr/>
          <p:nvPr/>
        </p:nvSpPr>
        <p:spPr>
          <a:xfrm>
            <a:off x="5131238" y="2362024"/>
            <a:ext cx="4493154" cy="562920"/>
          </a:xfrm>
          <a:prstGeom prst="chevron">
            <a:avLst>
              <a:gd name="adj" fmla="val 29364"/>
            </a:avLst>
          </a:prstGeom>
          <a:gradFill>
            <a:gsLst>
              <a:gs pos="42000">
                <a:srgbClr val="FFC000"/>
              </a:gs>
              <a:gs pos="7000">
                <a:srgbClr val="92D050"/>
              </a:gs>
              <a:gs pos="79000">
                <a:schemeClr val="accent2"/>
              </a:gs>
              <a:gs pos="6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Skattefunn</a:t>
            </a:r>
          </a:p>
        </p:txBody>
      </p:sp>
      <p:sp>
        <p:nvSpPr>
          <p:cNvPr id="22" name="Pil: vinkeltegn 21">
            <a:extLst>
              <a:ext uri="{FF2B5EF4-FFF2-40B4-BE49-F238E27FC236}">
                <a16:creationId xmlns:a16="http://schemas.microsoft.com/office/drawing/2014/main" id="{8F18E8BA-3C6B-44B1-86C5-D29B09B66E07}"/>
              </a:ext>
            </a:extLst>
          </p:cNvPr>
          <p:cNvSpPr/>
          <p:nvPr/>
        </p:nvSpPr>
        <p:spPr>
          <a:xfrm>
            <a:off x="2524257" y="2996952"/>
            <a:ext cx="2606981" cy="777279"/>
          </a:xfrm>
          <a:prstGeom prst="chevron">
            <a:avLst>
              <a:gd name="adj" fmla="val 2936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MANULAB</a:t>
            </a:r>
          </a:p>
        </p:txBody>
      </p:sp>
      <p:sp>
        <p:nvSpPr>
          <p:cNvPr id="23" name="Pil: vinkeltegn 22">
            <a:extLst>
              <a:ext uri="{FF2B5EF4-FFF2-40B4-BE49-F238E27FC236}">
                <a16:creationId xmlns:a16="http://schemas.microsoft.com/office/drawing/2014/main" id="{725BFC9A-7183-4B07-9C77-DCFED27A5AF1}"/>
              </a:ext>
            </a:extLst>
          </p:cNvPr>
          <p:cNvSpPr/>
          <p:nvPr/>
        </p:nvSpPr>
        <p:spPr>
          <a:xfrm>
            <a:off x="4940076" y="2991671"/>
            <a:ext cx="3532188" cy="782559"/>
          </a:xfrm>
          <a:prstGeom prst="chevron">
            <a:avLst>
              <a:gd name="adj" fmla="val 2936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5A4497E7-0668-46F5-BAD7-3E20E46EED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525" t="44290" r="16947" b="34037"/>
          <a:stretch/>
        </p:blipFill>
        <p:spPr>
          <a:xfrm>
            <a:off x="6212502" y="3111351"/>
            <a:ext cx="1168936" cy="605681"/>
          </a:xfrm>
          <a:prstGeom prst="rect">
            <a:avLst/>
          </a:prstGeom>
        </p:spPr>
      </p:pic>
      <p:sp>
        <p:nvSpPr>
          <p:cNvPr id="25" name="Pil: vinkeltegn 24">
            <a:extLst>
              <a:ext uri="{FF2B5EF4-FFF2-40B4-BE49-F238E27FC236}">
                <a16:creationId xmlns:a16="http://schemas.microsoft.com/office/drawing/2014/main" id="{4D9D41C3-AE4B-4F68-9726-537575AF5C32}"/>
              </a:ext>
            </a:extLst>
          </p:cNvPr>
          <p:cNvSpPr/>
          <p:nvPr/>
        </p:nvSpPr>
        <p:spPr>
          <a:xfrm>
            <a:off x="9591742" y="5301208"/>
            <a:ext cx="936104" cy="576064"/>
          </a:xfrm>
          <a:prstGeom prst="chevron">
            <a:avLst>
              <a:gd name="adj" fmla="val 2936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26" name="Pil: vinkeltegn 25">
            <a:extLst>
              <a:ext uri="{FF2B5EF4-FFF2-40B4-BE49-F238E27FC236}">
                <a16:creationId xmlns:a16="http://schemas.microsoft.com/office/drawing/2014/main" id="{C52D685D-D039-4325-A9EC-F75F0B5C809D}"/>
              </a:ext>
            </a:extLst>
          </p:cNvPr>
          <p:cNvSpPr/>
          <p:nvPr/>
        </p:nvSpPr>
        <p:spPr>
          <a:xfrm>
            <a:off x="3662421" y="3847074"/>
            <a:ext cx="5529923" cy="374014"/>
          </a:xfrm>
          <a:prstGeom prst="chevron">
            <a:avLst>
              <a:gd name="adj" fmla="val 29364"/>
            </a:avLst>
          </a:prstGeom>
          <a:gradFill>
            <a:gsLst>
              <a:gs pos="42000">
                <a:srgbClr val="9DC789"/>
              </a:gs>
              <a:gs pos="7000">
                <a:srgbClr val="92D050"/>
              </a:gs>
              <a:gs pos="79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EU-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Manufuture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-EFFRA- KIC AVM</a:t>
            </a:r>
          </a:p>
        </p:txBody>
      </p:sp>
      <p:sp>
        <p:nvSpPr>
          <p:cNvPr id="27" name="Pil: vinkeltegn 26">
            <a:extLst>
              <a:ext uri="{FF2B5EF4-FFF2-40B4-BE49-F238E27FC236}">
                <a16:creationId xmlns:a16="http://schemas.microsoft.com/office/drawing/2014/main" id="{D44BA7BF-FE0D-4F79-BE86-CC531578A5B4}"/>
              </a:ext>
            </a:extLst>
          </p:cNvPr>
          <p:cNvSpPr/>
          <p:nvPr/>
        </p:nvSpPr>
        <p:spPr>
          <a:xfrm>
            <a:off x="4771198" y="4279122"/>
            <a:ext cx="5529923" cy="374014"/>
          </a:xfrm>
          <a:prstGeom prst="chevron">
            <a:avLst>
              <a:gd name="adj" fmla="val 29364"/>
            </a:avLst>
          </a:prstGeom>
          <a:gradFill>
            <a:gsLst>
              <a:gs pos="42000">
                <a:srgbClr val="9DC789"/>
              </a:gs>
              <a:gs pos="7000">
                <a:srgbClr val="92D050"/>
              </a:gs>
              <a:gs pos="79000">
                <a:schemeClr val="accent1">
                  <a:lumMod val="45000"/>
                  <a:lumOff val="55000"/>
                </a:schemeClr>
              </a:gs>
              <a:gs pos="6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Arena-NCE-GCE-Omstillingsmotor</a:t>
            </a:r>
          </a:p>
        </p:txBody>
      </p:sp>
      <p:sp>
        <p:nvSpPr>
          <p:cNvPr id="28" name="Pil: vinkeltegn 27">
            <a:extLst>
              <a:ext uri="{FF2B5EF4-FFF2-40B4-BE49-F238E27FC236}">
                <a16:creationId xmlns:a16="http://schemas.microsoft.com/office/drawing/2014/main" id="{5878C20C-BB99-4736-B1E2-89B534A92D54}"/>
              </a:ext>
            </a:extLst>
          </p:cNvPr>
          <p:cNvSpPr/>
          <p:nvPr/>
        </p:nvSpPr>
        <p:spPr>
          <a:xfrm>
            <a:off x="7320137" y="4710335"/>
            <a:ext cx="3024335" cy="518865"/>
          </a:xfrm>
          <a:prstGeom prst="chevron">
            <a:avLst>
              <a:gd name="adj" fmla="val 29364"/>
            </a:avLst>
          </a:prstGeom>
          <a:gradFill>
            <a:gsLst>
              <a:gs pos="3000">
                <a:srgbClr val="FFC000"/>
              </a:gs>
              <a:gs pos="46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Kunnskaps- og </a:t>
            </a:r>
            <a:r>
              <a:rPr kumimoji="0" lang="nb-NO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næringsutv</a:t>
            </a: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 Fylkeskommunene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48A246AD-9ABB-4B63-8DBB-7AF3C0CA5851}"/>
              </a:ext>
            </a:extLst>
          </p:cNvPr>
          <p:cNvSpPr txBox="1"/>
          <p:nvPr/>
        </p:nvSpPr>
        <p:spPr>
          <a:xfrm>
            <a:off x="2711624" y="5877272"/>
            <a:ext cx="2174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Grunnforskning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E96667C-6DE9-468C-80C6-E682CC62C969}"/>
              </a:ext>
            </a:extLst>
          </p:cNvPr>
          <p:cNvSpPr txBox="1"/>
          <p:nvPr/>
        </p:nvSpPr>
        <p:spPr>
          <a:xfrm>
            <a:off x="5303912" y="5877272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Utvikling og test</a:t>
            </a:r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A0B06EBD-8BB5-4177-9671-3DAADFB89018}"/>
              </a:ext>
            </a:extLst>
          </p:cNvPr>
          <p:cNvSpPr txBox="1"/>
          <p:nvPr/>
        </p:nvSpPr>
        <p:spPr>
          <a:xfrm>
            <a:off x="7996864" y="5877272"/>
            <a:ext cx="253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Kommersialisering</a:t>
            </a:r>
          </a:p>
        </p:txBody>
      </p:sp>
      <p:sp>
        <p:nvSpPr>
          <p:cNvPr id="32" name="Pil: vinkeltegn 31">
            <a:extLst>
              <a:ext uri="{FF2B5EF4-FFF2-40B4-BE49-F238E27FC236}">
                <a16:creationId xmlns:a16="http://schemas.microsoft.com/office/drawing/2014/main" id="{90B22905-C24A-47B9-9015-2FCA4F7FFD5F}"/>
              </a:ext>
            </a:extLst>
          </p:cNvPr>
          <p:cNvSpPr/>
          <p:nvPr/>
        </p:nvSpPr>
        <p:spPr>
          <a:xfrm>
            <a:off x="7176120" y="1340768"/>
            <a:ext cx="3024335" cy="518865"/>
          </a:xfrm>
          <a:prstGeom prst="chevron">
            <a:avLst>
              <a:gd name="adj" fmla="val 29364"/>
            </a:avLst>
          </a:prstGeom>
          <a:gradFill>
            <a:gsLst>
              <a:gs pos="3000">
                <a:srgbClr val="FFC000"/>
              </a:gs>
              <a:gs pos="63000">
                <a:srgbClr val="92D05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SMB utvikling</a:t>
            </a:r>
          </a:p>
        </p:txBody>
      </p:sp>
      <p:sp>
        <p:nvSpPr>
          <p:cNvPr id="19" name="Pil: vinkeltegn 18">
            <a:extLst>
              <a:ext uri="{FF2B5EF4-FFF2-40B4-BE49-F238E27FC236}">
                <a16:creationId xmlns:a16="http://schemas.microsoft.com/office/drawing/2014/main" id="{2844834F-E95D-438E-963D-6CD71396FF15}"/>
              </a:ext>
            </a:extLst>
          </p:cNvPr>
          <p:cNvSpPr/>
          <p:nvPr/>
        </p:nvSpPr>
        <p:spPr>
          <a:xfrm>
            <a:off x="5375920" y="1556792"/>
            <a:ext cx="2446574" cy="876424"/>
          </a:xfrm>
          <a:prstGeom prst="chevron">
            <a:avLst>
              <a:gd name="adj" fmla="val 29364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BIA</a:t>
            </a:r>
          </a:p>
        </p:txBody>
      </p:sp>
    </p:spTree>
    <p:extLst>
      <p:ext uri="{BB962C8B-B14F-4D97-AF65-F5344CB8AC3E}">
        <p14:creationId xmlns:p14="http://schemas.microsoft.com/office/powerpoint/2010/main" val="313573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6" grpId="0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3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/>
          <p:cNvSpPr/>
          <p:nvPr/>
        </p:nvSpPr>
        <p:spPr>
          <a:xfrm>
            <a:off x="1706399" y="341096"/>
            <a:ext cx="10492372" cy="6516903"/>
          </a:xfrm>
          <a:prstGeom prst="rect">
            <a:avLst/>
          </a:prstGeom>
          <a:solidFill>
            <a:srgbClr val="F55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ktangel 53"/>
          <p:cNvSpPr/>
          <p:nvPr/>
        </p:nvSpPr>
        <p:spPr>
          <a:xfrm>
            <a:off x="0" y="1349"/>
            <a:ext cx="12206358" cy="338594"/>
          </a:xfrm>
          <a:prstGeom prst="rect">
            <a:avLst/>
          </a:prstGeom>
          <a:solidFill>
            <a:srgbClr val="F55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8" name="Bilde 57">
            <a:extLst>
              <a:ext uri="{FF2B5EF4-FFF2-40B4-BE49-F238E27FC236}">
                <a16:creationId xmlns:a16="http://schemas.microsoft.com/office/drawing/2014/main" id="{87F047AB-B249-4CA9-B383-4FE9284908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7" t="11258" b="22297"/>
          <a:stretch/>
        </p:blipFill>
        <p:spPr>
          <a:xfrm>
            <a:off x="3766476" y="2079453"/>
            <a:ext cx="3810852" cy="248015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3" name="Rectangle 28"/>
          <p:cNvSpPr/>
          <p:nvPr/>
        </p:nvSpPr>
        <p:spPr>
          <a:xfrm>
            <a:off x="8555567" y="1900350"/>
            <a:ext cx="1226132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Robotics</a:t>
            </a:r>
          </a:p>
        </p:txBody>
      </p:sp>
      <p:sp>
        <p:nvSpPr>
          <p:cNvPr id="24" name="Rectangle 36"/>
          <p:cNvSpPr/>
          <p:nvPr/>
        </p:nvSpPr>
        <p:spPr>
          <a:xfrm>
            <a:off x="8557731" y="2372335"/>
            <a:ext cx="1326239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+mn-ea"/>
                <a:cs typeface="+mn-cs"/>
              </a:rPr>
              <a:t>3D printing</a:t>
            </a:r>
          </a:p>
        </p:txBody>
      </p:sp>
      <p:pic>
        <p:nvPicPr>
          <p:cNvPr id="30" name="Bild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644" y="1887618"/>
            <a:ext cx="377255" cy="3458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Bild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82" y="2349112"/>
            <a:ext cx="374229" cy="345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Rectangle 36"/>
          <p:cNvSpPr/>
          <p:nvPr/>
        </p:nvSpPr>
        <p:spPr>
          <a:xfrm>
            <a:off x="8560691" y="2855927"/>
            <a:ext cx="1551266" cy="276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+mn-ea"/>
                <a:cs typeface="+mn-cs"/>
              </a:rPr>
              <a:t>Iso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+mn-ea"/>
                <a:cs typeface="+mn-cs"/>
              </a:rPr>
              <a:t>-static Pressing</a:t>
            </a:r>
          </a:p>
        </p:txBody>
      </p:sp>
      <p:sp>
        <p:nvSpPr>
          <p:cNvPr id="39" name="Rectangle 51"/>
          <p:cNvSpPr/>
          <p:nvPr/>
        </p:nvSpPr>
        <p:spPr>
          <a:xfrm>
            <a:off x="10484130" y="3924942"/>
            <a:ext cx="1852476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Material Characterization</a:t>
            </a:r>
          </a:p>
        </p:txBody>
      </p:sp>
      <p:sp>
        <p:nvSpPr>
          <p:cNvPr id="65" name="TekstSylinder 64"/>
          <p:cNvSpPr txBox="1"/>
          <p:nvPr/>
        </p:nvSpPr>
        <p:spPr>
          <a:xfrm>
            <a:off x="8035118" y="623458"/>
            <a:ext cx="40007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Future Materials Catapult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69" name="Bilde 68">
            <a:extLst>
              <a:ext uri="{FF2B5EF4-FFF2-40B4-BE49-F238E27FC236}">
                <a16:creationId xmlns:a16="http://schemas.microsoft.com/office/drawing/2014/main" id="{F639F450-01F2-448B-B763-FEA3E9446B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191" y="2824249"/>
            <a:ext cx="374228" cy="375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0" name="Rectangle 36">
            <a:extLst>
              <a:ext uri="{FF2B5EF4-FFF2-40B4-BE49-F238E27FC236}">
                <a16:creationId xmlns:a16="http://schemas.microsoft.com/office/drawing/2014/main" id="{41129317-2175-45A1-946B-7F3E8E860FB1}"/>
              </a:ext>
            </a:extLst>
          </p:cNvPr>
          <p:cNvSpPr/>
          <p:nvPr/>
        </p:nvSpPr>
        <p:spPr>
          <a:xfrm>
            <a:off x="8553704" y="3354034"/>
            <a:ext cx="1551266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+mn-ea"/>
                <a:cs typeface="+mn-cs"/>
              </a:rPr>
              <a:t>Injection Molding</a:t>
            </a:r>
          </a:p>
        </p:txBody>
      </p:sp>
      <p:sp>
        <p:nvSpPr>
          <p:cNvPr id="71" name="Rectangle 36">
            <a:extLst>
              <a:ext uri="{FF2B5EF4-FFF2-40B4-BE49-F238E27FC236}">
                <a16:creationId xmlns:a16="http://schemas.microsoft.com/office/drawing/2014/main" id="{4BD4C6E6-DC7F-4CE0-82E0-DA71C6C4C125}"/>
              </a:ext>
            </a:extLst>
          </p:cNvPr>
          <p:cNvSpPr/>
          <p:nvPr/>
        </p:nvSpPr>
        <p:spPr>
          <a:xfrm>
            <a:off x="10472056" y="1442318"/>
            <a:ext cx="1551266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+mn-ea"/>
                <a:cs typeface="+mn-cs"/>
              </a:rPr>
              <a:t>Pyro-metallurgy</a:t>
            </a:r>
          </a:p>
        </p:txBody>
      </p:sp>
      <p:sp>
        <p:nvSpPr>
          <p:cNvPr id="72" name="Rectangle 36">
            <a:extLst>
              <a:ext uri="{FF2B5EF4-FFF2-40B4-BE49-F238E27FC236}">
                <a16:creationId xmlns:a16="http://schemas.microsoft.com/office/drawing/2014/main" id="{C09489E0-7AA2-4686-81B4-DC18551A86DB}"/>
              </a:ext>
            </a:extLst>
          </p:cNvPr>
          <p:cNvSpPr/>
          <p:nvPr/>
        </p:nvSpPr>
        <p:spPr>
          <a:xfrm>
            <a:off x="10475725" y="1920312"/>
            <a:ext cx="1551266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+mn-ea"/>
                <a:cs typeface="+mn-cs"/>
              </a:rPr>
              <a:t>Hydro-metallurgy</a:t>
            </a:r>
          </a:p>
        </p:txBody>
      </p:sp>
      <p:sp>
        <p:nvSpPr>
          <p:cNvPr id="73" name="Rectangle 36">
            <a:extLst>
              <a:ext uri="{FF2B5EF4-FFF2-40B4-BE49-F238E27FC236}">
                <a16:creationId xmlns:a16="http://schemas.microsoft.com/office/drawing/2014/main" id="{3DE53E44-8902-42F5-A849-41846139D1DD}"/>
              </a:ext>
            </a:extLst>
          </p:cNvPr>
          <p:cNvSpPr/>
          <p:nvPr/>
        </p:nvSpPr>
        <p:spPr>
          <a:xfrm>
            <a:off x="10478357" y="2366160"/>
            <a:ext cx="1551266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+mn-ea"/>
                <a:cs typeface="+mn-cs"/>
              </a:rPr>
              <a:t>Milling</a:t>
            </a:r>
          </a:p>
        </p:txBody>
      </p:sp>
      <p:sp>
        <p:nvSpPr>
          <p:cNvPr id="74" name="Rectangle 36">
            <a:extLst>
              <a:ext uri="{FF2B5EF4-FFF2-40B4-BE49-F238E27FC236}">
                <a16:creationId xmlns:a16="http://schemas.microsoft.com/office/drawing/2014/main" id="{057C46F3-DC69-4766-BD3E-37A9460E688B}"/>
              </a:ext>
            </a:extLst>
          </p:cNvPr>
          <p:cNvSpPr/>
          <p:nvPr/>
        </p:nvSpPr>
        <p:spPr>
          <a:xfrm>
            <a:off x="10484834" y="3451435"/>
            <a:ext cx="1551266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+mn-ea"/>
                <a:cs typeface="+mn-cs"/>
              </a:rPr>
              <a:t>Classification</a:t>
            </a:r>
          </a:p>
        </p:txBody>
      </p:sp>
      <p:sp>
        <p:nvSpPr>
          <p:cNvPr id="75" name="Rectangle 36">
            <a:extLst>
              <a:ext uri="{FF2B5EF4-FFF2-40B4-BE49-F238E27FC236}">
                <a16:creationId xmlns:a16="http://schemas.microsoft.com/office/drawing/2014/main" id="{4683AF59-38F7-4EE7-AA21-A8E5542685CB}"/>
              </a:ext>
            </a:extLst>
          </p:cNvPr>
          <p:cNvSpPr/>
          <p:nvPr/>
        </p:nvSpPr>
        <p:spPr>
          <a:xfrm>
            <a:off x="10487661" y="2906752"/>
            <a:ext cx="1551266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+mn-ea"/>
                <a:cs typeface="+mn-cs"/>
              </a:rPr>
              <a:t>Chemical Treatments</a:t>
            </a:r>
          </a:p>
        </p:txBody>
      </p:sp>
      <p:sp>
        <p:nvSpPr>
          <p:cNvPr id="77" name="Rectangle 51">
            <a:extLst>
              <a:ext uri="{FF2B5EF4-FFF2-40B4-BE49-F238E27FC236}">
                <a16:creationId xmlns:a16="http://schemas.microsoft.com/office/drawing/2014/main" id="{527DE598-5512-4E76-AB33-5A3BE99A3FA8}"/>
              </a:ext>
            </a:extLst>
          </p:cNvPr>
          <p:cNvSpPr/>
          <p:nvPr/>
        </p:nvSpPr>
        <p:spPr>
          <a:xfrm>
            <a:off x="8569465" y="3894644"/>
            <a:ext cx="1852476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Powder production</a:t>
            </a:r>
          </a:p>
        </p:txBody>
      </p:sp>
      <p:pic>
        <p:nvPicPr>
          <p:cNvPr id="78" name="Bilde 77">
            <a:extLst>
              <a:ext uri="{FF2B5EF4-FFF2-40B4-BE49-F238E27FC236}">
                <a16:creationId xmlns:a16="http://schemas.microsoft.com/office/drawing/2014/main" id="{9B7EF7AB-BDD9-436E-8961-FAA2A26CA2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66943" y="1870932"/>
            <a:ext cx="364790" cy="3823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uppe 14">
            <a:extLst>
              <a:ext uri="{FF2B5EF4-FFF2-40B4-BE49-F238E27FC236}">
                <a16:creationId xmlns:a16="http://schemas.microsoft.com/office/drawing/2014/main" id="{DC95F113-7F4A-4E2A-8B61-85C92E8EC3FD}"/>
              </a:ext>
            </a:extLst>
          </p:cNvPr>
          <p:cNvGrpSpPr/>
          <p:nvPr/>
        </p:nvGrpSpPr>
        <p:grpSpPr>
          <a:xfrm>
            <a:off x="8140052" y="3319529"/>
            <a:ext cx="410261" cy="418428"/>
            <a:chOff x="12655873" y="5881370"/>
            <a:chExt cx="458043" cy="445526"/>
          </a:xfrm>
        </p:grpSpPr>
        <p:sp>
          <p:nvSpPr>
            <p:cNvPr id="90" name="Rektangel 89">
              <a:extLst>
                <a:ext uri="{FF2B5EF4-FFF2-40B4-BE49-F238E27FC236}">
                  <a16:creationId xmlns:a16="http://schemas.microsoft.com/office/drawing/2014/main" id="{A3CB649C-907E-4832-A0E3-FC59A1787F32}"/>
                </a:ext>
              </a:extLst>
            </p:cNvPr>
            <p:cNvSpPr/>
            <p:nvPr/>
          </p:nvSpPr>
          <p:spPr>
            <a:xfrm>
              <a:off x="12655873" y="5881370"/>
              <a:ext cx="458043" cy="44552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Høyre klammeparentes 13">
              <a:extLst>
                <a:ext uri="{FF2B5EF4-FFF2-40B4-BE49-F238E27FC236}">
                  <a16:creationId xmlns:a16="http://schemas.microsoft.com/office/drawing/2014/main" id="{8FCC7D0A-5A1A-46F4-98A4-0C6D60393CD0}"/>
                </a:ext>
              </a:extLst>
            </p:cNvPr>
            <p:cNvSpPr/>
            <p:nvPr/>
          </p:nvSpPr>
          <p:spPr>
            <a:xfrm>
              <a:off x="12765830" y="5956400"/>
              <a:ext cx="119064" cy="295466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Bilde 17">
            <a:extLst>
              <a:ext uri="{FF2B5EF4-FFF2-40B4-BE49-F238E27FC236}">
                <a16:creationId xmlns:a16="http://schemas.microsoft.com/office/drawing/2014/main" id="{1FFC7162-1AA8-4D2E-9BFE-0EB8720BC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0863" y="3833457"/>
            <a:ext cx="428637" cy="418053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007C8EBA-72D5-47BC-952B-01CF59D2AF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9972" y="2318015"/>
            <a:ext cx="428637" cy="418053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C31DCB4C-7819-412D-A3C8-7EC2250D36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33314" y="2845089"/>
            <a:ext cx="452287" cy="435740"/>
          </a:xfrm>
          <a:prstGeom prst="rect">
            <a:avLst/>
          </a:prstGeom>
        </p:spPr>
      </p:pic>
      <p:pic>
        <p:nvPicPr>
          <p:cNvPr id="40" name="Bild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72218" y="3870668"/>
            <a:ext cx="377255" cy="349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4" name="Bilde 153">
            <a:extLst>
              <a:ext uri="{FF2B5EF4-FFF2-40B4-BE49-F238E27FC236}">
                <a16:creationId xmlns:a16="http://schemas.microsoft.com/office/drawing/2014/main" id="{3872207E-6EC8-4FE7-BC97-1866AC248E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45350" y="3371189"/>
            <a:ext cx="436094" cy="425326"/>
          </a:xfrm>
          <a:prstGeom prst="rect">
            <a:avLst/>
          </a:prstGeom>
        </p:spPr>
      </p:pic>
      <p:pic>
        <p:nvPicPr>
          <p:cNvPr id="163" name="Bilde 162">
            <a:extLst>
              <a:ext uri="{FF2B5EF4-FFF2-40B4-BE49-F238E27FC236}">
                <a16:creationId xmlns:a16="http://schemas.microsoft.com/office/drawing/2014/main" id="{DA017DA4-3431-43B1-A99C-8545980D7D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08582" y="1378944"/>
            <a:ext cx="443481" cy="438006"/>
          </a:xfrm>
          <a:prstGeom prst="rect">
            <a:avLst/>
          </a:prstGeom>
        </p:spPr>
      </p:pic>
      <p:pic>
        <p:nvPicPr>
          <p:cNvPr id="46" name="Bilde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88" y="5307231"/>
            <a:ext cx="377255" cy="379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7" name="Bild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843" y="4795700"/>
            <a:ext cx="377255" cy="364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0" name="Rectangle 46"/>
          <p:cNvSpPr/>
          <p:nvPr/>
        </p:nvSpPr>
        <p:spPr>
          <a:xfrm>
            <a:off x="10483774" y="4791275"/>
            <a:ext cx="1204982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Process Engineering </a:t>
            </a:r>
          </a:p>
        </p:txBody>
      </p:sp>
      <p:sp>
        <p:nvSpPr>
          <p:cNvPr id="51" name="Rectangle 46"/>
          <p:cNvSpPr/>
          <p:nvPr/>
        </p:nvSpPr>
        <p:spPr>
          <a:xfrm>
            <a:off x="10489458" y="5329385"/>
            <a:ext cx="1677144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Process design</a:t>
            </a:r>
          </a:p>
        </p:txBody>
      </p:sp>
      <p:sp>
        <p:nvSpPr>
          <p:cNvPr id="166" name="Rectangle 51">
            <a:extLst>
              <a:ext uri="{FF2B5EF4-FFF2-40B4-BE49-F238E27FC236}">
                <a16:creationId xmlns:a16="http://schemas.microsoft.com/office/drawing/2014/main" id="{08D006A3-EF4B-4BF3-9BAB-A84B7DB5A275}"/>
              </a:ext>
            </a:extLst>
          </p:cNvPr>
          <p:cNvSpPr/>
          <p:nvPr/>
        </p:nvSpPr>
        <p:spPr>
          <a:xfrm>
            <a:off x="8569465" y="4375136"/>
            <a:ext cx="1852476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Atomization</a:t>
            </a:r>
          </a:p>
        </p:txBody>
      </p:sp>
      <p:pic>
        <p:nvPicPr>
          <p:cNvPr id="167" name="Bilde 166">
            <a:extLst>
              <a:ext uri="{FF2B5EF4-FFF2-40B4-BE49-F238E27FC236}">
                <a16:creationId xmlns:a16="http://schemas.microsoft.com/office/drawing/2014/main" id="{7E2B04AE-2ECB-4BBD-BF73-C85792C6CE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0863" y="4313949"/>
            <a:ext cx="428637" cy="418053"/>
          </a:xfrm>
          <a:prstGeom prst="rect">
            <a:avLst/>
          </a:prstGeom>
        </p:spPr>
      </p:pic>
      <p:pic>
        <p:nvPicPr>
          <p:cNvPr id="38" name="Bilde 37">
            <a:extLst>
              <a:ext uri="{FF2B5EF4-FFF2-40B4-BE49-F238E27FC236}">
                <a16:creationId xmlns:a16="http://schemas.microsoft.com/office/drawing/2014/main" id="{DB9482B7-A593-4C1F-AFBA-234E54A7B10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88" y="5813032"/>
            <a:ext cx="377255" cy="364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" name="Rectangle 46">
            <a:extLst>
              <a:ext uri="{FF2B5EF4-FFF2-40B4-BE49-F238E27FC236}">
                <a16:creationId xmlns:a16="http://schemas.microsoft.com/office/drawing/2014/main" id="{8723F328-EEFC-439C-938B-1C8D4B9289EE}"/>
              </a:ext>
            </a:extLst>
          </p:cNvPr>
          <p:cNvSpPr/>
          <p:nvPr/>
        </p:nvSpPr>
        <p:spPr>
          <a:xfrm>
            <a:off x="10493219" y="5808607"/>
            <a:ext cx="1204982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Project Hotel </a:t>
            </a:r>
          </a:p>
        </p:txBody>
      </p:sp>
      <p:pic>
        <p:nvPicPr>
          <p:cNvPr id="42" name="Bilde 41">
            <a:extLst>
              <a:ext uri="{FF2B5EF4-FFF2-40B4-BE49-F238E27FC236}">
                <a16:creationId xmlns:a16="http://schemas.microsoft.com/office/drawing/2014/main" id="{B9117CF2-9EB9-4B93-9504-3541C05E9D5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264" y="6313642"/>
            <a:ext cx="377255" cy="379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3" name="Rectangle 46">
            <a:extLst>
              <a:ext uri="{FF2B5EF4-FFF2-40B4-BE49-F238E27FC236}">
                <a16:creationId xmlns:a16="http://schemas.microsoft.com/office/drawing/2014/main" id="{78BD59C9-AA18-446A-9CFB-2EA82D78D818}"/>
              </a:ext>
            </a:extLst>
          </p:cNvPr>
          <p:cNvSpPr/>
          <p:nvPr/>
        </p:nvSpPr>
        <p:spPr>
          <a:xfrm>
            <a:off x="10493219" y="6264277"/>
            <a:ext cx="1677144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Open Innovation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Workshop  </a:t>
            </a:r>
          </a:p>
        </p:txBody>
      </p:sp>
      <p:cxnSp>
        <p:nvCxnSpPr>
          <p:cNvPr id="4" name="Rett linje 3">
            <a:extLst>
              <a:ext uri="{FF2B5EF4-FFF2-40B4-BE49-F238E27FC236}">
                <a16:creationId xmlns:a16="http://schemas.microsoft.com/office/drawing/2014/main" id="{0BC63B3F-642F-4434-BDD0-820C02FC7957}"/>
              </a:ext>
            </a:extLst>
          </p:cNvPr>
          <p:cNvCxnSpPr>
            <a:cxnSpLocks/>
          </p:cNvCxnSpPr>
          <p:nvPr/>
        </p:nvCxnSpPr>
        <p:spPr>
          <a:xfrm flipH="1">
            <a:off x="8162459" y="1143554"/>
            <a:ext cx="35357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Bilde 43">
            <a:extLst>
              <a:ext uri="{FF2B5EF4-FFF2-40B4-BE49-F238E27FC236}">
                <a16:creationId xmlns:a16="http://schemas.microsoft.com/office/drawing/2014/main" id="{673841EE-D634-4CD1-B4A5-DE9EBA2096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5444" y="1386400"/>
            <a:ext cx="452287" cy="435740"/>
          </a:xfrm>
          <a:prstGeom prst="rect">
            <a:avLst/>
          </a:prstGeom>
        </p:spPr>
      </p:pic>
      <p:sp>
        <p:nvSpPr>
          <p:cNvPr id="45" name="Rectangle 28">
            <a:extLst>
              <a:ext uri="{FF2B5EF4-FFF2-40B4-BE49-F238E27FC236}">
                <a16:creationId xmlns:a16="http://schemas.microsoft.com/office/drawing/2014/main" id="{220FE376-4FBD-4127-88F4-6C541F203B6B}"/>
              </a:ext>
            </a:extLst>
          </p:cNvPr>
          <p:cNvSpPr/>
          <p:nvPr/>
        </p:nvSpPr>
        <p:spPr>
          <a:xfrm>
            <a:off x="8557731" y="1428835"/>
            <a:ext cx="1430858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 charset="0"/>
                <a:ea typeface="Roboto Light" charset="0"/>
                <a:cs typeface="Roboto Light" charset="0"/>
              </a:rPr>
              <a:t>Industrial piloting</a:t>
            </a:r>
          </a:p>
        </p:txBody>
      </p:sp>
      <p:pic>
        <p:nvPicPr>
          <p:cNvPr id="48" name="Picture 2" descr="http://resitec.no/images.php/original/47/OfficesDalane.JPG">
            <a:extLst>
              <a:ext uri="{FF2B5EF4-FFF2-40B4-BE49-F238E27FC236}">
                <a16:creationId xmlns:a16="http://schemas.microsoft.com/office/drawing/2014/main" id="{A864F17B-2EAC-4D8B-8F16-CB6C14C46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54515" y="4732002"/>
            <a:ext cx="3111996" cy="206683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2" name="Bilde 61" descr="logo1.png">
            <a:extLst>
              <a:ext uri="{FF2B5EF4-FFF2-40B4-BE49-F238E27FC236}">
                <a16:creationId xmlns:a16="http://schemas.microsoft.com/office/drawing/2014/main" id="{71DDB439-C49C-41D8-89EC-70EB2885ED5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99" y="2163817"/>
            <a:ext cx="1456612" cy="316833"/>
          </a:xfrm>
          <a:prstGeom prst="rect">
            <a:avLst/>
          </a:prstGeom>
        </p:spPr>
      </p:pic>
      <p:grpSp>
        <p:nvGrpSpPr>
          <p:cNvPr id="64" name="Group 1">
            <a:extLst>
              <a:ext uri="{FF2B5EF4-FFF2-40B4-BE49-F238E27FC236}">
                <a16:creationId xmlns:a16="http://schemas.microsoft.com/office/drawing/2014/main" id="{284EA224-DCA8-4C85-B05F-1822FA46C37A}"/>
              </a:ext>
            </a:extLst>
          </p:cNvPr>
          <p:cNvGrpSpPr>
            <a:grpSpLocks/>
          </p:cNvGrpSpPr>
          <p:nvPr/>
        </p:nvGrpSpPr>
        <p:grpSpPr bwMode="auto">
          <a:xfrm>
            <a:off x="2251619" y="4808000"/>
            <a:ext cx="1021022" cy="288811"/>
            <a:chOff x="0" y="0"/>
            <a:chExt cx="8620" cy="2390"/>
          </a:xfrm>
        </p:grpSpPr>
        <p:grpSp>
          <p:nvGrpSpPr>
            <p:cNvPr id="66" name="Group 6">
              <a:extLst>
                <a:ext uri="{FF2B5EF4-FFF2-40B4-BE49-F238E27FC236}">
                  <a16:creationId xmlns:a16="http://schemas.microsoft.com/office/drawing/2014/main" id="{E4BEC617-72CB-4DA3-9194-CB2615C953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8620" cy="2390"/>
              <a:chOff x="0" y="0"/>
              <a:chExt cx="8620" cy="2390"/>
            </a:xfrm>
          </p:grpSpPr>
          <p:sp>
            <p:nvSpPr>
              <p:cNvPr id="80" name="Freeform 9">
                <a:extLst>
                  <a:ext uri="{FF2B5EF4-FFF2-40B4-BE49-F238E27FC236}">
                    <a16:creationId xmlns:a16="http://schemas.microsoft.com/office/drawing/2014/main" id="{F46B749A-D107-45C6-9BC1-46802E443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620" cy="2390"/>
              </a:xfrm>
              <a:custGeom>
                <a:avLst/>
                <a:gdLst>
                  <a:gd name="T0" fmla="*/ 8366 w 8620"/>
                  <a:gd name="T1" fmla="*/ 0 h 2390"/>
                  <a:gd name="T2" fmla="*/ 254 w 8620"/>
                  <a:gd name="T3" fmla="*/ 0 h 2390"/>
                  <a:gd name="T4" fmla="*/ 232 w 8620"/>
                  <a:gd name="T5" fmla="*/ 1 h 2390"/>
                  <a:gd name="T6" fmla="*/ 166 w 8620"/>
                  <a:gd name="T7" fmla="*/ 16 h 2390"/>
                  <a:gd name="T8" fmla="*/ 108 w 8620"/>
                  <a:gd name="T9" fmla="*/ 46 h 2390"/>
                  <a:gd name="T10" fmla="*/ 60 w 8620"/>
                  <a:gd name="T11" fmla="*/ 90 h 2390"/>
                  <a:gd name="T12" fmla="*/ 25 w 8620"/>
                  <a:gd name="T13" fmla="*/ 145 h 2390"/>
                  <a:gd name="T14" fmla="*/ 4 w 8620"/>
                  <a:gd name="T15" fmla="*/ 208 h 2390"/>
                  <a:gd name="T16" fmla="*/ 0 w 8620"/>
                  <a:gd name="T17" fmla="*/ 254 h 2390"/>
                  <a:gd name="T18" fmla="*/ 1 w 8620"/>
                  <a:gd name="T19" fmla="*/ 2136 h 2390"/>
                  <a:gd name="T20" fmla="*/ 9 w 8620"/>
                  <a:gd name="T21" fmla="*/ 2203 h 2390"/>
                  <a:gd name="T22" fmla="*/ 35 w 8620"/>
                  <a:gd name="T23" fmla="*/ 2263 h 2390"/>
                  <a:gd name="T24" fmla="*/ 74 w 8620"/>
                  <a:gd name="T25" fmla="*/ 2315 h 2390"/>
                  <a:gd name="T26" fmla="*/ 126 w 8620"/>
                  <a:gd name="T27" fmla="*/ 2355 h 2390"/>
                  <a:gd name="T28" fmla="*/ 187 w 8620"/>
                  <a:gd name="T29" fmla="*/ 2381 h 2390"/>
                  <a:gd name="T30" fmla="*/ 254 w 8620"/>
                  <a:gd name="T31" fmla="*/ 2390 h 2390"/>
                  <a:gd name="T32" fmla="*/ 8388 w 8620"/>
                  <a:gd name="T33" fmla="*/ 2389 h 2390"/>
                  <a:gd name="T34" fmla="*/ 8454 w 8620"/>
                  <a:gd name="T35" fmla="*/ 2374 h 2390"/>
                  <a:gd name="T36" fmla="*/ 8512 w 8620"/>
                  <a:gd name="T37" fmla="*/ 2344 h 2390"/>
                  <a:gd name="T38" fmla="*/ 8525 w 8620"/>
                  <a:gd name="T39" fmla="*/ 2333 h 2390"/>
                  <a:gd name="T40" fmla="*/ 8366 w 8620"/>
                  <a:gd name="T41" fmla="*/ 2333 h 2390"/>
                  <a:gd name="T42" fmla="*/ 232 w 8620"/>
                  <a:gd name="T43" fmla="*/ 2332 h 2390"/>
                  <a:gd name="T44" fmla="*/ 168 w 8620"/>
                  <a:gd name="T45" fmla="*/ 2314 h 2390"/>
                  <a:gd name="T46" fmla="*/ 115 w 8620"/>
                  <a:gd name="T47" fmla="*/ 2276 h 2390"/>
                  <a:gd name="T48" fmla="*/ 77 w 8620"/>
                  <a:gd name="T49" fmla="*/ 2223 h 2390"/>
                  <a:gd name="T50" fmla="*/ 58 w 8620"/>
                  <a:gd name="T51" fmla="*/ 2159 h 2390"/>
                  <a:gd name="T52" fmla="*/ 57 w 8620"/>
                  <a:gd name="T53" fmla="*/ 2136 h 2390"/>
                  <a:gd name="T54" fmla="*/ 58 w 8620"/>
                  <a:gd name="T55" fmla="*/ 254 h 2390"/>
                  <a:gd name="T56" fmla="*/ 68 w 8620"/>
                  <a:gd name="T57" fmla="*/ 188 h 2390"/>
                  <a:gd name="T58" fmla="*/ 100 w 8620"/>
                  <a:gd name="T59" fmla="*/ 131 h 2390"/>
                  <a:gd name="T60" fmla="*/ 148 w 8620"/>
                  <a:gd name="T61" fmla="*/ 88 h 2390"/>
                  <a:gd name="T62" fmla="*/ 209 w 8620"/>
                  <a:gd name="T63" fmla="*/ 62 h 2390"/>
                  <a:gd name="T64" fmla="*/ 254 w 8620"/>
                  <a:gd name="T65" fmla="*/ 57 h 2390"/>
                  <a:gd name="T66" fmla="*/ 8525 w 8620"/>
                  <a:gd name="T67" fmla="*/ 57 h 2390"/>
                  <a:gd name="T68" fmla="*/ 8513 w 8620"/>
                  <a:gd name="T69" fmla="*/ 47 h 2390"/>
                  <a:gd name="T70" fmla="*/ 8455 w 8620"/>
                  <a:gd name="T71" fmla="*/ 16 h 2390"/>
                  <a:gd name="T72" fmla="*/ 8389 w 8620"/>
                  <a:gd name="T73" fmla="*/ 1 h 2390"/>
                  <a:gd name="T74" fmla="*/ 8366 w 8620"/>
                  <a:gd name="T75" fmla="*/ 0 h 2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620" h="2390">
                    <a:moveTo>
                      <a:pt x="8366" y="0"/>
                    </a:moveTo>
                    <a:lnTo>
                      <a:pt x="254" y="0"/>
                    </a:lnTo>
                    <a:lnTo>
                      <a:pt x="232" y="1"/>
                    </a:lnTo>
                    <a:lnTo>
                      <a:pt x="166" y="16"/>
                    </a:lnTo>
                    <a:lnTo>
                      <a:pt x="108" y="46"/>
                    </a:lnTo>
                    <a:lnTo>
                      <a:pt x="60" y="90"/>
                    </a:lnTo>
                    <a:lnTo>
                      <a:pt x="25" y="145"/>
                    </a:lnTo>
                    <a:lnTo>
                      <a:pt x="4" y="208"/>
                    </a:lnTo>
                    <a:lnTo>
                      <a:pt x="0" y="254"/>
                    </a:lnTo>
                    <a:lnTo>
                      <a:pt x="1" y="2136"/>
                    </a:lnTo>
                    <a:lnTo>
                      <a:pt x="9" y="2203"/>
                    </a:lnTo>
                    <a:lnTo>
                      <a:pt x="35" y="2263"/>
                    </a:lnTo>
                    <a:lnTo>
                      <a:pt x="74" y="2315"/>
                    </a:lnTo>
                    <a:lnTo>
                      <a:pt x="126" y="2355"/>
                    </a:lnTo>
                    <a:lnTo>
                      <a:pt x="187" y="2381"/>
                    </a:lnTo>
                    <a:lnTo>
                      <a:pt x="254" y="2390"/>
                    </a:lnTo>
                    <a:lnTo>
                      <a:pt x="8388" y="2389"/>
                    </a:lnTo>
                    <a:lnTo>
                      <a:pt x="8454" y="2374"/>
                    </a:lnTo>
                    <a:lnTo>
                      <a:pt x="8512" y="2344"/>
                    </a:lnTo>
                    <a:lnTo>
                      <a:pt x="8525" y="2333"/>
                    </a:lnTo>
                    <a:lnTo>
                      <a:pt x="8366" y="2333"/>
                    </a:lnTo>
                    <a:lnTo>
                      <a:pt x="232" y="2332"/>
                    </a:lnTo>
                    <a:lnTo>
                      <a:pt x="168" y="2314"/>
                    </a:lnTo>
                    <a:lnTo>
                      <a:pt x="115" y="2276"/>
                    </a:lnTo>
                    <a:lnTo>
                      <a:pt x="77" y="2223"/>
                    </a:lnTo>
                    <a:lnTo>
                      <a:pt x="58" y="2159"/>
                    </a:lnTo>
                    <a:lnTo>
                      <a:pt x="57" y="2136"/>
                    </a:lnTo>
                    <a:lnTo>
                      <a:pt x="58" y="254"/>
                    </a:lnTo>
                    <a:lnTo>
                      <a:pt x="68" y="188"/>
                    </a:lnTo>
                    <a:lnTo>
                      <a:pt x="100" y="131"/>
                    </a:lnTo>
                    <a:lnTo>
                      <a:pt x="148" y="88"/>
                    </a:lnTo>
                    <a:lnTo>
                      <a:pt x="209" y="62"/>
                    </a:lnTo>
                    <a:lnTo>
                      <a:pt x="254" y="57"/>
                    </a:lnTo>
                    <a:lnTo>
                      <a:pt x="8525" y="57"/>
                    </a:lnTo>
                    <a:lnTo>
                      <a:pt x="8513" y="47"/>
                    </a:lnTo>
                    <a:lnTo>
                      <a:pt x="8455" y="16"/>
                    </a:lnTo>
                    <a:lnTo>
                      <a:pt x="8389" y="1"/>
                    </a:lnTo>
                    <a:lnTo>
                      <a:pt x="8366" y="0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8">
                <a:extLst>
                  <a:ext uri="{FF2B5EF4-FFF2-40B4-BE49-F238E27FC236}">
                    <a16:creationId xmlns:a16="http://schemas.microsoft.com/office/drawing/2014/main" id="{6A567EDF-B8EA-47C2-8FD1-CE946F107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8620" cy="2390"/>
              </a:xfrm>
              <a:custGeom>
                <a:avLst/>
                <a:gdLst>
                  <a:gd name="T0" fmla="*/ 8525 w 8620"/>
                  <a:gd name="T1" fmla="*/ 57 h 2390"/>
                  <a:gd name="T2" fmla="*/ 254 w 8620"/>
                  <a:gd name="T3" fmla="*/ 57 h 2390"/>
                  <a:gd name="T4" fmla="*/ 8388 w 8620"/>
                  <a:gd name="T5" fmla="*/ 58 h 2390"/>
                  <a:gd name="T6" fmla="*/ 8410 w 8620"/>
                  <a:gd name="T7" fmla="*/ 62 h 2390"/>
                  <a:gd name="T8" fmla="*/ 8471 w 8620"/>
                  <a:gd name="T9" fmla="*/ 87 h 2390"/>
                  <a:gd name="T10" fmla="*/ 8519 w 8620"/>
                  <a:gd name="T11" fmla="*/ 130 h 2390"/>
                  <a:gd name="T12" fmla="*/ 8552 w 8620"/>
                  <a:gd name="T13" fmla="*/ 187 h 2390"/>
                  <a:gd name="T14" fmla="*/ 8563 w 8620"/>
                  <a:gd name="T15" fmla="*/ 254 h 2390"/>
                  <a:gd name="T16" fmla="*/ 8562 w 8620"/>
                  <a:gd name="T17" fmla="*/ 2136 h 2390"/>
                  <a:gd name="T18" fmla="*/ 8552 w 8620"/>
                  <a:gd name="T19" fmla="*/ 2202 h 2390"/>
                  <a:gd name="T20" fmla="*/ 8520 w 8620"/>
                  <a:gd name="T21" fmla="*/ 2259 h 2390"/>
                  <a:gd name="T22" fmla="*/ 8472 w 8620"/>
                  <a:gd name="T23" fmla="*/ 2302 h 2390"/>
                  <a:gd name="T24" fmla="*/ 8411 w 8620"/>
                  <a:gd name="T25" fmla="*/ 2328 h 2390"/>
                  <a:gd name="T26" fmla="*/ 8366 w 8620"/>
                  <a:gd name="T27" fmla="*/ 2333 h 2390"/>
                  <a:gd name="T28" fmla="*/ 8525 w 8620"/>
                  <a:gd name="T29" fmla="*/ 2333 h 2390"/>
                  <a:gd name="T30" fmla="*/ 8573 w 8620"/>
                  <a:gd name="T31" fmla="*/ 2283 h 2390"/>
                  <a:gd name="T32" fmla="*/ 8604 w 8620"/>
                  <a:gd name="T33" fmla="*/ 2225 h 2390"/>
                  <a:gd name="T34" fmla="*/ 8619 w 8620"/>
                  <a:gd name="T35" fmla="*/ 2159 h 2390"/>
                  <a:gd name="T36" fmla="*/ 8620 w 8620"/>
                  <a:gd name="T37" fmla="*/ 2136 h 2390"/>
                  <a:gd name="T38" fmla="*/ 8619 w 8620"/>
                  <a:gd name="T39" fmla="*/ 254 h 2390"/>
                  <a:gd name="T40" fmla="*/ 8611 w 8620"/>
                  <a:gd name="T41" fmla="*/ 187 h 2390"/>
                  <a:gd name="T42" fmla="*/ 8585 w 8620"/>
                  <a:gd name="T43" fmla="*/ 127 h 2390"/>
                  <a:gd name="T44" fmla="*/ 8546 w 8620"/>
                  <a:gd name="T45" fmla="*/ 75 h 2390"/>
                  <a:gd name="T46" fmla="*/ 8530 w 8620"/>
                  <a:gd name="T47" fmla="*/ 60 h 2390"/>
                  <a:gd name="T48" fmla="*/ 8525 w 8620"/>
                  <a:gd name="T49" fmla="*/ 57 h 2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620" h="2390">
                    <a:moveTo>
                      <a:pt x="8525" y="57"/>
                    </a:moveTo>
                    <a:lnTo>
                      <a:pt x="254" y="57"/>
                    </a:lnTo>
                    <a:lnTo>
                      <a:pt x="8388" y="58"/>
                    </a:lnTo>
                    <a:lnTo>
                      <a:pt x="8410" y="62"/>
                    </a:lnTo>
                    <a:lnTo>
                      <a:pt x="8471" y="87"/>
                    </a:lnTo>
                    <a:lnTo>
                      <a:pt x="8519" y="130"/>
                    </a:lnTo>
                    <a:lnTo>
                      <a:pt x="8552" y="187"/>
                    </a:lnTo>
                    <a:lnTo>
                      <a:pt x="8563" y="254"/>
                    </a:lnTo>
                    <a:lnTo>
                      <a:pt x="8562" y="2136"/>
                    </a:lnTo>
                    <a:lnTo>
                      <a:pt x="8552" y="2202"/>
                    </a:lnTo>
                    <a:lnTo>
                      <a:pt x="8520" y="2259"/>
                    </a:lnTo>
                    <a:lnTo>
                      <a:pt x="8472" y="2302"/>
                    </a:lnTo>
                    <a:lnTo>
                      <a:pt x="8411" y="2328"/>
                    </a:lnTo>
                    <a:lnTo>
                      <a:pt x="8366" y="2333"/>
                    </a:lnTo>
                    <a:lnTo>
                      <a:pt x="8525" y="2333"/>
                    </a:lnTo>
                    <a:lnTo>
                      <a:pt x="8573" y="2283"/>
                    </a:lnTo>
                    <a:lnTo>
                      <a:pt x="8604" y="2225"/>
                    </a:lnTo>
                    <a:lnTo>
                      <a:pt x="8619" y="2159"/>
                    </a:lnTo>
                    <a:lnTo>
                      <a:pt x="8620" y="2136"/>
                    </a:lnTo>
                    <a:lnTo>
                      <a:pt x="8619" y="254"/>
                    </a:lnTo>
                    <a:lnTo>
                      <a:pt x="8611" y="187"/>
                    </a:lnTo>
                    <a:lnTo>
                      <a:pt x="8585" y="127"/>
                    </a:lnTo>
                    <a:lnTo>
                      <a:pt x="8546" y="75"/>
                    </a:lnTo>
                    <a:lnTo>
                      <a:pt x="8530" y="60"/>
                    </a:lnTo>
                    <a:lnTo>
                      <a:pt x="8525" y="57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82" name="Picture 7">
                <a:extLst>
                  <a:ext uri="{FF2B5EF4-FFF2-40B4-BE49-F238E27FC236}">
                    <a16:creationId xmlns:a16="http://schemas.microsoft.com/office/drawing/2014/main" id="{B954A281-F639-482A-9CB0-484E858CE6A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0" y="394"/>
                <a:ext cx="6066" cy="15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" name="Group 2">
              <a:extLst>
                <a:ext uri="{FF2B5EF4-FFF2-40B4-BE49-F238E27FC236}">
                  <a16:creationId xmlns:a16="http://schemas.microsoft.com/office/drawing/2014/main" id="{1DD416F8-0533-4204-8DA4-324CDD2CE9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1" y="607"/>
              <a:ext cx="1355" cy="1390"/>
              <a:chOff x="6731" y="607"/>
              <a:chExt cx="1355" cy="1390"/>
            </a:xfrm>
          </p:grpSpPr>
          <p:sp>
            <p:nvSpPr>
              <p:cNvPr id="68" name="Freeform 5">
                <a:extLst>
                  <a:ext uri="{FF2B5EF4-FFF2-40B4-BE49-F238E27FC236}">
                    <a16:creationId xmlns:a16="http://schemas.microsoft.com/office/drawing/2014/main" id="{C3933640-13D8-4A6E-8D5B-5B5C60162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" y="607"/>
                <a:ext cx="1355" cy="1390"/>
              </a:xfrm>
              <a:custGeom>
                <a:avLst/>
                <a:gdLst>
                  <a:gd name="T0" fmla="+- 0 7589 6731"/>
                  <a:gd name="T1" fmla="*/ T0 w 1355"/>
                  <a:gd name="T2" fmla="+- 0 607 607"/>
                  <a:gd name="T3" fmla="*/ 607 h 1390"/>
                  <a:gd name="T4" fmla="+- 0 7589 6731"/>
                  <a:gd name="T5" fmla="*/ T4 w 1355"/>
                  <a:gd name="T6" fmla="+- 0 873 607"/>
                  <a:gd name="T7" fmla="*/ 873 h 1390"/>
                  <a:gd name="T8" fmla="+- 0 7350 6731"/>
                  <a:gd name="T9" fmla="*/ T8 w 1355"/>
                  <a:gd name="T10" fmla="+- 0 873 607"/>
                  <a:gd name="T11" fmla="*/ 873 h 1390"/>
                  <a:gd name="T12" fmla="+- 0 7226 6731"/>
                  <a:gd name="T13" fmla="*/ T12 w 1355"/>
                  <a:gd name="T14" fmla="+- 0 875 607"/>
                  <a:gd name="T15" fmla="*/ 875 h 1390"/>
                  <a:gd name="T16" fmla="+- 0 7153 6731"/>
                  <a:gd name="T17" fmla="*/ T16 w 1355"/>
                  <a:gd name="T18" fmla="+- 0 879 607"/>
                  <a:gd name="T19" fmla="*/ 879 h 1390"/>
                  <a:gd name="T20" fmla="+- 0 7075 6731"/>
                  <a:gd name="T21" fmla="*/ T20 w 1355"/>
                  <a:gd name="T22" fmla="+- 0 894 607"/>
                  <a:gd name="T23" fmla="*/ 894 h 1390"/>
                  <a:gd name="T24" fmla="+- 0 7018 6731"/>
                  <a:gd name="T25" fmla="*/ T24 w 1355"/>
                  <a:gd name="T26" fmla="+- 0 914 607"/>
                  <a:gd name="T27" fmla="*/ 914 h 1390"/>
                  <a:gd name="T28" fmla="+- 0 6951 6731"/>
                  <a:gd name="T29" fmla="*/ T28 w 1355"/>
                  <a:gd name="T30" fmla="+- 0 952 607"/>
                  <a:gd name="T31" fmla="*/ 952 h 1390"/>
                  <a:gd name="T32" fmla="+- 0 6901 6731"/>
                  <a:gd name="T33" fmla="*/ T32 w 1355"/>
                  <a:gd name="T34" fmla="+- 0 994 607"/>
                  <a:gd name="T35" fmla="*/ 994 h 1390"/>
                  <a:gd name="T36" fmla="+- 0 6861 6731"/>
                  <a:gd name="T37" fmla="*/ T36 w 1355"/>
                  <a:gd name="T38" fmla="+- 0 1040 607"/>
                  <a:gd name="T39" fmla="*/ 1040 h 1390"/>
                  <a:gd name="T40" fmla="+- 0 6858 6731"/>
                  <a:gd name="T41" fmla="*/ T40 w 1355"/>
                  <a:gd name="T42" fmla="+- 0 1044 607"/>
                  <a:gd name="T43" fmla="*/ 1044 h 1390"/>
                  <a:gd name="T44" fmla="+- 0 6846 6731"/>
                  <a:gd name="T45" fmla="*/ T44 w 1355"/>
                  <a:gd name="T46" fmla="+- 0 1060 607"/>
                  <a:gd name="T47" fmla="*/ 1060 h 1390"/>
                  <a:gd name="T48" fmla="+- 0 6804 6731"/>
                  <a:gd name="T49" fmla="*/ T48 w 1355"/>
                  <a:gd name="T50" fmla="+- 0 1129 607"/>
                  <a:gd name="T51" fmla="*/ 1129 h 1390"/>
                  <a:gd name="T52" fmla="+- 0 6772 6731"/>
                  <a:gd name="T53" fmla="*/ T52 w 1355"/>
                  <a:gd name="T54" fmla="+- 0 1202 607"/>
                  <a:gd name="T55" fmla="*/ 1202 h 1390"/>
                  <a:gd name="T56" fmla="+- 0 6750 6731"/>
                  <a:gd name="T57" fmla="*/ T56 w 1355"/>
                  <a:gd name="T58" fmla="+- 0 1274 607"/>
                  <a:gd name="T59" fmla="*/ 1274 h 1390"/>
                  <a:gd name="T60" fmla="+- 0 6737 6731"/>
                  <a:gd name="T61" fmla="*/ T60 w 1355"/>
                  <a:gd name="T62" fmla="+- 0 1338 607"/>
                  <a:gd name="T63" fmla="*/ 1338 h 1390"/>
                  <a:gd name="T64" fmla="+- 0 6731 6731"/>
                  <a:gd name="T65" fmla="*/ T64 w 1355"/>
                  <a:gd name="T66" fmla="+- 0 1417 607"/>
                  <a:gd name="T67" fmla="*/ 1417 h 1390"/>
                  <a:gd name="T68" fmla="+- 0 6731 6731"/>
                  <a:gd name="T69" fmla="*/ T68 w 1355"/>
                  <a:gd name="T70" fmla="+- 0 1444 607"/>
                  <a:gd name="T71" fmla="*/ 1444 h 1390"/>
                  <a:gd name="T72" fmla="+- 0 6731 6731"/>
                  <a:gd name="T73" fmla="*/ T72 w 1355"/>
                  <a:gd name="T74" fmla="+- 0 1457 607"/>
                  <a:gd name="T75" fmla="*/ 1457 h 1390"/>
                  <a:gd name="T76" fmla="+- 0 6738 6731"/>
                  <a:gd name="T77" fmla="*/ T76 w 1355"/>
                  <a:gd name="T78" fmla="+- 0 1536 607"/>
                  <a:gd name="T79" fmla="*/ 1536 h 1390"/>
                  <a:gd name="T80" fmla="+- 0 6750 6731"/>
                  <a:gd name="T81" fmla="*/ T80 w 1355"/>
                  <a:gd name="T82" fmla="+- 0 1597 607"/>
                  <a:gd name="T83" fmla="*/ 1597 h 1390"/>
                  <a:gd name="T84" fmla="+- 0 6767 6731"/>
                  <a:gd name="T85" fmla="*/ T84 w 1355"/>
                  <a:gd name="T86" fmla="+- 0 1655 607"/>
                  <a:gd name="T87" fmla="*/ 1655 h 1390"/>
                  <a:gd name="T88" fmla="+- 0 6793 6731"/>
                  <a:gd name="T89" fmla="*/ T88 w 1355"/>
                  <a:gd name="T90" fmla="+- 0 1719 607"/>
                  <a:gd name="T91" fmla="*/ 1719 h 1390"/>
                  <a:gd name="T92" fmla="+- 0 6822 6731"/>
                  <a:gd name="T93" fmla="*/ T92 w 1355"/>
                  <a:gd name="T94" fmla="+- 0 1773 607"/>
                  <a:gd name="T95" fmla="*/ 1773 h 1390"/>
                  <a:gd name="T96" fmla="+- 0 6869 6731"/>
                  <a:gd name="T97" fmla="*/ T96 w 1355"/>
                  <a:gd name="T98" fmla="+- 0 1839 607"/>
                  <a:gd name="T99" fmla="*/ 1839 h 1390"/>
                  <a:gd name="T100" fmla="+- 0 6911 6731"/>
                  <a:gd name="T101" fmla="*/ T100 w 1355"/>
                  <a:gd name="T102" fmla="+- 0 1884 607"/>
                  <a:gd name="T103" fmla="*/ 1884 h 1390"/>
                  <a:gd name="T104" fmla="+- 0 6926 6731"/>
                  <a:gd name="T105" fmla="*/ T104 w 1355"/>
                  <a:gd name="T106" fmla="+- 0 1897 607"/>
                  <a:gd name="T107" fmla="*/ 1897 h 1390"/>
                  <a:gd name="T108" fmla="+- 0 6942 6731"/>
                  <a:gd name="T109" fmla="*/ T108 w 1355"/>
                  <a:gd name="T110" fmla="+- 0 1910 607"/>
                  <a:gd name="T111" fmla="*/ 1910 h 1390"/>
                  <a:gd name="T112" fmla="+- 0 7002 6731"/>
                  <a:gd name="T113" fmla="*/ T112 w 1355"/>
                  <a:gd name="T114" fmla="+- 0 1948 607"/>
                  <a:gd name="T115" fmla="*/ 1948 h 1390"/>
                  <a:gd name="T116" fmla="+- 0 7078 6731"/>
                  <a:gd name="T117" fmla="*/ T116 w 1355"/>
                  <a:gd name="T118" fmla="+- 0 1976 607"/>
                  <a:gd name="T119" fmla="*/ 1976 h 1390"/>
                  <a:gd name="T120" fmla="+- 0 7159 6731"/>
                  <a:gd name="T121" fmla="*/ T120 w 1355"/>
                  <a:gd name="T122" fmla="+- 0 1991 607"/>
                  <a:gd name="T123" fmla="*/ 1991 h 1390"/>
                  <a:gd name="T124" fmla="+- 0 7245 6731"/>
                  <a:gd name="T125" fmla="*/ T124 w 1355"/>
                  <a:gd name="T126" fmla="+- 0 1995 607"/>
                  <a:gd name="T127" fmla="*/ 1995 h 1390"/>
                  <a:gd name="T128" fmla="+- 0 7305 6731"/>
                  <a:gd name="T129" fmla="*/ T128 w 1355"/>
                  <a:gd name="T130" fmla="+- 0 1996 607"/>
                  <a:gd name="T131" fmla="*/ 1996 h 1390"/>
                  <a:gd name="T132" fmla="+- 0 8085 6731"/>
                  <a:gd name="T133" fmla="*/ T132 w 1355"/>
                  <a:gd name="T134" fmla="+- 0 1996 607"/>
                  <a:gd name="T135" fmla="*/ 1996 h 1390"/>
                  <a:gd name="T136" fmla="+- 0 8085 6731"/>
                  <a:gd name="T137" fmla="*/ T136 w 1355"/>
                  <a:gd name="T138" fmla="+- 0 1674 607"/>
                  <a:gd name="T139" fmla="*/ 1674 h 1390"/>
                  <a:gd name="T140" fmla="+- 0 7251 6731"/>
                  <a:gd name="T141" fmla="*/ T140 w 1355"/>
                  <a:gd name="T142" fmla="+- 0 1674 607"/>
                  <a:gd name="T143" fmla="*/ 1674 h 1390"/>
                  <a:gd name="T144" fmla="+- 0 7237 6731"/>
                  <a:gd name="T145" fmla="*/ T144 w 1355"/>
                  <a:gd name="T146" fmla="+- 0 1674 607"/>
                  <a:gd name="T147" fmla="*/ 1674 h 1390"/>
                  <a:gd name="T148" fmla="+- 0 7159 6731"/>
                  <a:gd name="T149" fmla="*/ T148 w 1355"/>
                  <a:gd name="T150" fmla="+- 0 1665 607"/>
                  <a:gd name="T151" fmla="*/ 1665 h 1390"/>
                  <a:gd name="T152" fmla="+- 0 7096 6731"/>
                  <a:gd name="T153" fmla="*/ T152 w 1355"/>
                  <a:gd name="T154" fmla="+- 0 1641 607"/>
                  <a:gd name="T155" fmla="*/ 1641 h 1390"/>
                  <a:gd name="T156" fmla="+- 0 7044 6731"/>
                  <a:gd name="T157" fmla="*/ T156 w 1355"/>
                  <a:gd name="T158" fmla="+- 0 1576 607"/>
                  <a:gd name="T159" fmla="*/ 1576 h 1390"/>
                  <a:gd name="T160" fmla="+- 0 7019 6731"/>
                  <a:gd name="T161" fmla="*/ T160 w 1355"/>
                  <a:gd name="T162" fmla="+- 0 1504 607"/>
                  <a:gd name="T163" fmla="*/ 1504 h 1390"/>
                  <a:gd name="T164" fmla="+- 0 7012 6731"/>
                  <a:gd name="T165" fmla="*/ T164 w 1355"/>
                  <a:gd name="T166" fmla="+- 0 1444 607"/>
                  <a:gd name="T167" fmla="*/ 1444 h 1390"/>
                  <a:gd name="T168" fmla="+- 0 7011 6731"/>
                  <a:gd name="T169" fmla="*/ T168 w 1355"/>
                  <a:gd name="T170" fmla="+- 0 1421 607"/>
                  <a:gd name="T171" fmla="*/ 1421 h 1390"/>
                  <a:gd name="T172" fmla="+- 0 7013 6731"/>
                  <a:gd name="T173" fmla="*/ T172 w 1355"/>
                  <a:gd name="T174" fmla="+- 0 1401 607"/>
                  <a:gd name="T175" fmla="*/ 1401 h 1390"/>
                  <a:gd name="T176" fmla="+- 0 7031 6731"/>
                  <a:gd name="T177" fmla="*/ T176 w 1355"/>
                  <a:gd name="T178" fmla="+- 0 1323 607"/>
                  <a:gd name="T179" fmla="*/ 1323 h 1390"/>
                  <a:gd name="T180" fmla="+- 0 7060 6731"/>
                  <a:gd name="T181" fmla="*/ T180 w 1355"/>
                  <a:gd name="T182" fmla="+- 0 1266 607"/>
                  <a:gd name="T183" fmla="*/ 1266 h 1390"/>
                  <a:gd name="T184" fmla="+- 0 7068 6731"/>
                  <a:gd name="T185" fmla="*/ T184 w 1355"/>
                  <a:gd name="T186" fmla="+- 0 1256 607"/>
                  <a:gd name="T187" fmla="*/ 1256 h 1390"/>
                  <a:gd name="T188" fmla="+- 0 7068 6731"/>
                  <a:gd name="T189" fmla="*/ T188 w 1355"/>
                  <a:gd name="T190" fmla="+- 0 1256 607"/>
                  <a:gd name="T191" fmla="*/ 1256 h 1390"/>
                  <a:gd name="T192" fmla="+- 0 7114 6731"/>
                  <a:gd name="T193" fmla="*/ T192 w 1355"/>
                  <a:gd name="T194" fmla="+- 0 1218 607"/>
                  <a:gd name="T195" fmla="*/ 1218 h 1390"/>
                  <a:gd name="T196" fmla="+- 0 7128 6731"/>
                  <a:gd name="T197" fmla="*/ T196 w 1355"/>
                  <a:gd name="T198" fmla="+- 0 1212 607"/>
                  <a:gd name="T199" fmla="*/ 1212 h 1390"/>
                  <a:gd name="T200" fmla="+- 0 7153 6731"/>
                  <a:gd name="T201" fmla="*/ T200 w 1355"/>
                  <a:gd name="T202" fmla="+- 0 1205 607"/>
                  <a:gd name="T203" fmla="*/ 1205 h 1390"/>
                  <a:gd name="T204" fmla="+- 0 7172 6731"/>
                  <a:gd name="T205" fmla="*/ T204 w 1355"/>
                  <a:gd name="T206" fmla="+- 0 1201 607"/>
                  <a:gd name="T207" fmla="*/ 1201 h 1390"/>
                  <a:gd name="T208" fmla="+- 0 7192 6731"/>
                  <a:gd name="T209" fmla="*/ T208 w 1355"/>
                  <a:gd name="T210" fmla="+- 0 1199 607"/>
                  <a:gd name="T211" fmla="*/ 1199 h 1390"/>
                  <a:gd name="T212" fmla="+- 0 7195 6731"/>
                  <a:gd name="T213" fmla="*/ T212 w 1355"/>
                  <a:gd name="T214" fmla="+- 0 1198 607"/>
                  <a:gd name="T215" fmla="*/ 1198 h 1390"/>
                  <a:gd name="T216" fmla="+- 0 7209 6731"/>
                  <a:gd name="T217" fmla="*/ T216 w 1355"/>
                  <a:gd name="T218" fmla="+- 0 1197 607"/>
                  <a:gd name="T219" fmla="*/ 1197 h 1390"/>
                  <a:gd name="T220" fmla="+- 0 7228 6731"/>
                  <a:gd name="T221" fmla="*/ T220 w 1355"/>
                  <a:gd name="T222" fmla="+- 0 1196 607"/>
                  <a:gd name="T223" fmla="*/ 1196 h 1390"/>
                  <a:gd name="T224" fmla="+- 0 7255 6731"/>
                  <a:gd name="T225" fmla="*/ T224 w 1355"/>
                  <a:gd name="T226" fmla="+- 0 1195 607"/>
                  <a:gd name="T227" fmla="*/ 1195 h 1390"/>
                  <a:gd name="T228" fmla="+- 0 7287 6731"/>
                  <a:gd name="T229" fmla="*/ T228 w 1355"/>
                  <a:gd name="T230" fmla="+- 0 1195 607"/>
                  <a:gd name="T231" fmla="*/ 1195 h 1390"/>
                  <a:gd name="T232" fmla="+- 0 7892 6731"/>
                  <a:gd name="T233" fmla="*/ T232 w 1355"/>
                  <a:gd name="T234" fmla="+- 0 1195 607"/>
                  <a:gd name="T235" fmla="*/ 1195 h 1390"/>
                  <a:gd name="T236" fmla="+- 0 7896 6731"/>
                  <a:gd name="T237" fmla="*/ T236 w 1355"/>
                  <a:gd name="T238" fmla="+- 0 1190 607"/>
                  <a:gd name="T239" fmla="*/ 1190 h 1390"/>
                  <a:gd name="T240" fmla="+- 0 8063 6731"/>
                  <a:gd name="T241" fmla="*/ T240 w 1355"/>
                  <a:gd name="T242" fmla="+- 0 1048 607"/>
                  <a:gd name="T243" fmla="*/ 1048 h 1390"/>
                  <a:gd name="T244" fmla="+- 0 7872 6731"/>
                  <a:gd name="T245" fmla="*/ T244 w 1355"/>
                  <a:gd name="T246" fmla="+- 0 881 607"/>
                  <a:gd name="T247" fmla="*/ 881 h 1390"/>
                  <a:gd name="T248" fmla="+- 0 7589 6731"/>
                  <a:gd name="T249" fmla="*/ T248 w 1355"/>
                  <a:gd name="T250" fmla="+- 0 607 607"/>
                  <a:gd name="T251" fmla="*/ 607 h 13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  <a:cxn ang="0">
                    <a:pos x="T165" y="T167"/>
                  </a:cxn>
                  <a:cxn ang="0">
                    <a:pos x="T169" y="T171"/>
                  </a:cxn>
                  <a:cxn ang="0">
                    <a:pos x="T173" y="T175"/>
                  </a:cxn>
                  <a:cxn ang="0">
                    <a:pos x="T177" y="T179"/>
                  </a:cxn>
                  <a:cxn ang="0">
                    <a:pos x="T181" y="T183"/>
                  </a:cxn>
                  <a:cxn ang="0">
                    <a:pos x="T185" y="T187"/>
                  </a:cxn>
                  <a:cxn ang="0">
                    <a:pos x="T189" y="T191"/>
                  </a:cxn>
                  <a:cxn ang="0">
                    <a:pos x="T193" y="T195"/>
                  </a:cxn>
                  <a:cxn ang="0">
                    <a:pos x="T197" y="T199"/>
                  </a:cxn>
                  <a:cxn ang="0">
                    <a:pos x="T201" y="T203"/>
                  </a:cxn>
                  <a:cxn ang="0">
                    <a:pos x="T205" y="T207"/>
                  </a:cxn>
                  <a:cxn ang="0">
                    <a:pos x="T209" y="T211"/>
                  </a:cxn>
                  <a:cxn ang="0">
                    <a:pos x="T213" y="T215"/>
                  </a:cxn>
                  <a:cxn ang="0">
                    <a:pos x="T217" y="T219"/>
                  </a:cxn>
                  <a:cxn ang="0">
                    <a:pos x="T221" y="T223"/>
                  </a:cxn>
                  <a:cxn ang="0">
                    <a:pos x="T225" y="T227"/>
                  </a:cxn>
                  <a:cxn ang="0">
                    <a:pos x="T229" y="T231"/>
                  </a:cxn>
                  <a:cxn ang="0">
                    <a:pos x="T233" y="T235"/>
                  </a:cxn>
                  <a:cxn ang="0">
                    <a:pos x="T237" y="T239"/>
                  </a:cxn>
                  <a:cxn ang="0">
                    <a:pos x="T241" y="T243"/>
                  </a:cxn>
                  <a:cxn ang="0">
                    <a:pos x="T245" y="T247"/>
                  </a:cxn>
                  <a:cxn ang="0">
                    <a:pos x="T249" y="T251"/>
                  </a:cxn>
                </a:cxnLst>
                <a:rect l="0" t="0" r="r" b="b"/>
                <a:pathLst>
                  <a:path w="1355" h="1390">
                    <a:moveTo>
                      <a:pt x="858" y="0"/>
                    </a:moveTo>
                    <a:lnTo>
                      <a:pt x="858" y="266"/>
                    </a:lnTo>
                    <a:lnTo>
                      <a:pt x="619" y="266"/>
                    </a:lnTo>
                    <a:lnTo>
                      <a:pt x="495" y="268"/>
                    </a:lnTo>
                    <a:lnTo>
                      <a:pt x="422" y="272"/>
                    </a:lnTo>
                    <a:lnTo>
                      <a:pt x="344" y="287"/>
                    </a:lnTo>
                    <a:lnTo>
                      <a:pt x="287" y="307"/>
                    </a:lnTo>
                    <a:lnTo>
                      <a:pt x="220" y="345"/>
                    </a:lnTo>
                    <a:lnTo>
                      <a:pt x="170" y="387"/>
                    </a:lnTo>
                    <a:lnTo>
                      <a:pt x="130" y="433"/>
                    </a:lnTo>
                    <a:lnTo>
                      <a:pt x="127" y="437"/>
                    </a:lnTo>
                    <a:lnTo>
                      <a:pt x="115" y="453"/>
                    </a:lnTo>
                    <a:lnTo>
                      <a:pt x="73" y="522"/>
                    </a:lnTo>
                    <a:lnTo>
                      <a:pt x="41" y="595"/>
                    </a:lnTo>
                    <a:lnTo>
                      <a:pt x="19" y="667"/>
                    </a:lnTo>
                    <a:lnTo>
                      <a:pt x="6" y="731"/>
                    </a:lnTo>
                    <a:lnTo>
                      <a:pt x="0" y="810"/>
                    </a:lnTo>
                    <a:lnTo>
                      <a:pt x="0" y="837"/>
                    </a:lnTo>
                    <a:lnTo>
                      <a:pt x="0" y="850"/>
                    </a:lnTo>
                    <a:lnTo>
                      <a:pt x="7" y="929"/>
                    </a:lnTo>
                    <a:lnTo>
                      <a:pt x="19" y="990"/>
                    </a:lnTo>
                    <a:lnTo>
                      <a:pt x="36" y="1048"/>
                    </a:lnTo>
                    <a:lnTo>
                      <a:pt x="62" y="1112"/>
                    </a:lnTo>
                    <a:lnTo>
                      <a:pt x="91" y="1166"/>
                    </a:lnTo>
                    <a:lnTo>
                      <a:pt x="138" y="1232"/>
                    </a:lnTo>
                    <a:lnTo>
                      <a:pt x="180" y="1277"/>
                    </a:lnTo>
                    <a:lnTo>
                      <a:pt x="195" y="1290"/>
                    </a:lnTo>
                    <a:lnTo>
                      <a:pt x="211" y="1303"/>
                    </a:lnTo>
                    <a:lnTo>
                      <a:pt x="271" y="1341"/>
                    </a:lnTo>
                    <a:lnTo>
                      <a:pt x="347" y="1369"/>
                    </a:lnTo>
                    <a:lnTo>
                      <a:pt x="428" y="1384"/>
                    </a:lnTo>
                    <a:lnTo>
                      <a:pt x="514" y="1388"/>
                    </a:lnTo>
                    <a:lnTo>
                      <a:pt x="574" y="1389"/>
                    </a:lnTo>
                    <a:lnTo>
                      <a:pt x="1354" y="1389"/>
                    </a:lnTo>
                    <a:lnTo>
                      <a:pt x="1354" y="1067"/>
                    </a:lnTo>
                    <a:lnTo>
                      <a:pt x="520" y="1067"/>
                    </a:lnTo>
                    <a:lnTo>
                      <a:pt x="506" y="1067"/>
                    </a:lnTo>
                    <a:lnTo>
                      <a:pt x="428" y="1058"/>
                    </a:lnTo>
                    <a:lnTo>
                      <a:pt x="365" y="1034"/>
                    </a:lnTo>
                    <a:lnTo>
                      <a:pt x="313" y="969"/>
                    </a:lnTo>
                    <a:lnTo>
                      <a:pt x="288" y="897"/>
                    </a:lnTo>
                    <a:lnTo>
                      <a:pt x="281" y="837"/>
                    </a:lnTo>
                    <a:lnTo>
                      <a:pt x="280" y="814"/>
                    </a:lnTo>
                    <a:lnTo>
                      <a:pt x="282" y="794"/>
                    </a:lnTo>
                    <a:lnTo>
                      <a:pt x="300" y="716"/>
                    </a:lnTo>
                    <a:lnTo>
                      <a:pt x="329" y="659"/>
                    </a:lnTo>
                    <a:lnTo>
                      <a:pt x="337" y="649"/>
                    </a:lnTo>
                    <a:lnTo>
                      <a:pt x="383" y="611"/>
                    </a:lnTo>
                    <a:lnTo>
                      <a:pt x="397" y="605"/>
                    </a:lnTo>
                    <a:lnTo>
                      <a:pt x="422" y="598"/>
                    </a:lnTo>
                    <a:lnTo>
                      <a:pt x="441" y="594"/>
                    </a:lnTo>
                    <a:lnTo>
                      <a:pt x="461" y="592"/>
                    </a:lnTo>
                    <a:lnTo>
                      <a:pt x="464" y="591"/>
                    </a:lnTo>
                    <a:lnTo>
                      <a:pt x="478" y="590"/>
                    </a:lnTo>
                    <a:lnTo>
                      <a:pt x="497" y="589"/>
                    </a:lnTo>
                    <a:lnTo>
                      <a:pt x="524" y="588"/>
                    </a:lnTo>
                    <a:lnTo>
                      <a:pt x="556" y="588"/>
                    </a:lnTo>
                    <a:lnTo>
                      <a:pt x="1161" y="588"/>
                    </a:lnTo>
                    <a:lnTo>
                      <a:pt x="1165" y="583"/>
                    </a:lnTo>
                    <a:lnTo>
                      <a:pt x="1332" y="441"/>
                    </a:lnTo>
                    <a:lnTo>
                      <a:pt x="1141" y="274"/>
                    </a:lnTo>
                    <a:lnTo>
                      <a:pt x="858" y="0"/>
                    </a:lnTo>
                    <a:close/>
                  </a:path>
                </a:pathLst>
              </a:custGeom>
              <a:solidFill>
                <a:srgbClr val="0203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4">
                <a:extLst>
                  <a:ext uri="{FF2B5EF4-FFF2-40B4-BE49-F238E27FC236}">
                    <a16:creationId xmlns:a16="http://schemas.microsoft.com/office/drawing/2014/main" id="{A3A5057F-1229-45E7-89A7-6B16E01EF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" y="607"/>
                <a:ext cx="1355" cy="1390"/>
              </a:xfrm>
              <a:custGeom>
                <a:avLst/>
                <a:gdLst>
                  <a:gd name="T0" fmla="+- 0 7892 6731"/>
                  <a:gd name="T1" fmla="*/ T0 w 1355"/>
                  <a:gd name="T2" fmla="+- 0 1195 607"/>
                  <a:gd name="T3" fmla="*/ 1195 h 1390"/>
                  <a:gd name="T4" fmla="+- 0 7589 6731"/>
                  <a:gd name="T5" fmla="*/ T4 w 1355"/>
                  <a:gd name="T6" fmla="+- 0 1195 607"/>
                  <a:gd name="T7" fmla="*/ 1195 h 1390"/>
                  <a:gd name="T8" fmla="+- 0 7589 6731"/>
                  <a:gd name="T9" fmla="*/ T8 w 1355"/>
                  <a:gd name="T10" fmla="+- 0 1488 607"/>
                  <a:gd name="T11" fmla="*/ 1488 h 1390"/>
                  <a:gd name="T12" fmla="+- 0 7892 6731"/>
                  <a:gd name="T13" fmla="*/ T12 w 1355"/>
                  <a:gd name="T14" fmla="+- 0 1195 607"/>
                  <a:gd name="T15" fmla="*/ 1195 h 13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355" h="1390">
                    <a:moveTo>
                      <a:pt x="1161" y="588"/>
                    </a:moveTo>
                    <a:lnTo>
                      <a:pt x="858" y="588"/>
                    </a:lnTo>
                    <a:lnTo>
                      <a:pt x="858" y="881"/>
                    </a:lnTo>
                    <a:lnTo>
                      <a:pt x="1161" y="588"/>
                    </a:lnTo>
                    <a:close/>
                  </a:path>
                </a:pathLst>
              </a:custGeom>
              <a:solidFill>
                <a:srgbClr val="0203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3">
                <a:extLst>
                  <a:ext uri="{FF2B5EF4-FFF2-40B4-BE49-F238E27FC236}">
                    <a16:creationId xmlns:a16="http://schemas.microsoft.com/office/drawing/2014/main" id="{9E6244B6-5C8B-4192-8269-0169BDBC4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" y="607"/>
                <a:ext cx="1355" cy="1390"/>
              </a:xfrm>
              <a:custGeom>
                <a:avLst/>
                <a:gdLst>
                  <a:gd name="T0" fmla="+- 0 7896 6731"/>
                  <a:gd name="T1" fmla="*/ T0 w 1355"/>
                  <a:gd name="T2" fmla="+- 0 1190 607"/>
                  <a:gd name="T3" fmla="*/ 1190 h 1390"/>
                  <a:gd name="T4" fmla="+- 0 7896 6731"/>
                  <a:gd name="T5" fmla="*/ T4 w 1355"/>
                  <a:gd name="T6" fmla="+- 0 1190 607"/>
                  <a:gd name="T7" fmla="*/ 1190 h 1390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</a:cxnLst>
                <a:rect l="0" t="0" r="r" b="b"/>
                <a:pathLst>
                  <a:path w="1355" h="1390">
                    <a:moveTo>
                      <a:pt x="1165" y="583"/>
                    </a:moveTo>
                    <a:lnTo>
                      <a:pt x="1165" y="583"/>
                    </a:lnTo>
                    <a:close/>
                  </a:path>
                </a:pathLst>
              </a:custGeom>
              <a:solidFill>
                <a:srgbClr val="02030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59" name="Bilde 58">
            <a:extLst>
              <a:ext uri="{FF2B5EF4-FFF2-40B4-BE49-F238E27FC236}">
                <a16:creationId xmlns:a16="http://schemas.microsoft.com/office/drawing/2014/main" id="{D7201E4A-3044-48B2-AC1D-FDC292ED7E0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8794" y="-295422"/>
            <a:ext cx="3739229" cy="2644534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436C8F78-0840-478E-96E8-582B8CC3F0BB}"/>
              </a:ext>
            </a:extLst>
          </p:cNvPr>
          <p:cNvSpPr/>
          <p:nvPr/>
        </p:nvSpPr>
        <p:spPr>
          <a:xfrm>
            <a:off x="0" y="1568127"/>
            <a:ext cx="1720481" cy="5289873"/>
          </a:xfrm>
          <a:prstGeom prst="rect">
            <a:avLst/>
          </a:prstGeom>
          <a:solidFill>
            <a:srgbClr val="F55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A918BC0-7F7A-4168-ABAC-961227B13EE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25156" y="2079453"/>
            <a:ext cx="3316357" cy="248015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0584BFD7-E665-45BB-B7B4-AEC44DE0347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4" y="1874009"/>
            <a:ext cx="1391714" cy="98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7525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vinklet trekant 21"/>
          <p:cNvSpPr/>
          <p:nvPr/>
        </p:nvSpPr>
        <p:spPr>
          <a:xfrm>
            <a:off x="0" y="-1"/>
            <a:ext cx="1828403" cy="6858001"/>
          </a:xfrm>
          <a:prstGeom prst="rtTriangle">
            <a:avLst/>
          </a:prstGeom>
          <a:solidFill>
            <a:srgbClr val="F55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8" name="Bilde 77">
            <a:extLst>
              <a:ext uri="{FF2B5EF4-FFF2-40B4-BE49-F238E27FC236}">
                <a16:creationId xmlns:a16="http://schemas.microsoft.com/office/drawing/2014/main" id="{868A9CF4-0BA7-43BB-A285-26D55E43E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412" y="4993544"/>
            <a:ext cx="3739229" cy="2644534"/>
          </a:xfrm>
          <a:prstGeom prst="rect">
            <a:avLst/>
          </a:prstGeom>
        </p:spPr>
      </p:pic>
      <p:sp>
        <p:nvSpPr>
          <p:cNvPr id="80" name="Rektangel: avrundede hjørner 79">
            <a:extLst>
              <a:ext uri="{FF2B5EF4-FFF2-40B4-BE49-F238E27FC236}">
                <a16:creationId xmlns:a16="http://schemas.microsoft.com/office/drawing/2014/main" id="{C3BA1634-47BA-45C3-A6E3-542FB0356D76}"/>
              </a:ext>
            </a:extLst>
          </p:cNvPr>
          <p:cNvSpPr/>
          <p:nvPr/>
        </p:nvSpPr>
        <p:spPr>
          <a:xfrm>
            <a:off x="1542042" y="3198223"/>
            <a:ext cx="10362548" cy="2040234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ktangel: avrundede hjørner 90">
            <a:extLst>
              <a:ext uri="{FF2B5EF4-FFF2-40B4-BE49-F238E27FC236}">
                <a16:creationId xmlns:a16="http://schemas.microsoft.com/office/drawing/2014/main" id="{5EC019F5-B214-435F-A908-4964BF2C3B35}"/>
              </a:ext>
            </a:extLst>
          </p:cNvPr>
          <p:cNvSpPr/>
          <p:nvPr/>
        </p:nvSpPr>
        <p:spPr>
          <a:xfrm>
            <a:off x="9288748" y="1019994"/>
            <a:ext cx="2648482" cy="4217184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ktangel: avrundede hjørner 91">
            <a:extLst>
              <a:ext uri="{FF2B5EF4-FFF2-40B4-BE49-F238E27FC236}">
                <a16:creationId xmlns:a16="http://schemas.microsoft.com/office/drawing/2014/main" id="{2271F86E-C2E7-4249-987F-2F503606276F}"/>
              </a:ext>
            </a:extLst>
          </p:cNvPr>
          <p:cNvSpPr/>
          <p:nvPr/>
        </p:nvSpPr>
        <p:spPr>
          <a:xfrm>
            <a:off x="6096000" y="1029517"/>
            <a:ext cx="2291378" cy="4217184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ktangel: avrundede hjørner 92">
            <a:extLst>
              <a:ext uri="{FF2B5EF4-FFF2-40B4-BE49-F238E27FC236}">
                <a16:creationId xmlns:a16="http://schemas.microsoft.com/office/drawing/2014/main" id="{87FB89D4-1092-4203-BDF8-0547CA41E040}"/>
              </a:ext>
            </a:extLst>
          </p:cNvPr>
          <p:cNvSpPr/>
          <p:nvPr/>
        </p:nvSpPr>
        <p:spPr>
          <a:xfrm>
            <a:off x="3055684" y="1027898"/>
            <a:ext cx="2102469" cy="4217184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ktangel: avrundede hjørner 93">
            <a:extLst>
              <a:ext uri="{FF2B5EF4-FFF2-40B4-BE49-F238E27FC236}">
                <a16:creationId xmlns:a16="http://schemas.microsoft.com/office/drawing/2014/main" id="{21A65DA1-C3CE-4E00-9E42-15B25A0BEE98}"/>
              </a:ext>
            </a:extLst>
          </p:cNvPr>
          <p:cNvSpPr/>
          <p:nvPr/>
        </p:nvSpPr>
        <p:spPr>
          <a:xfrm>
            <a:off x="9670240" y="1137081"/>
            <a:ext cx="1783630" cy="699816"/>
          </a:xfrm>
          <a:prstGeom prst="roundRect">
            <a:avLst/>
          </a:prstGeom>
          <a:solidFill>
            <a:srgbClr val="2A104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Additiv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Tilvirkning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Picture 2" descr="Factory # 2">
            <a:extLst>
              <a:ext uri="{FF2B5EF4-FFF2-40B4-BE49-F238E27FC236}">
                <a16:creationId xmlns:a16="http://schemas.microsoft.com/office/drawing/2014/main" id="{DBD8B59D-3B47-4AC6-957A-104EAC01A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6183" y="1924825"/>
            <a:ext cx="1686995" cy="97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Left Arrow 38">
            <a:extLst>
              <a:ext uri="{FF2B5EF4-FFF2-40B4-BE49-F238E27FC236}">
                <a16:creationId xmlns:a16="http://schemas.microsoft.com/office/drawing/2014/main" id="{CB187C8A-94E2-4720-B275-3F5C505E5027}"/>
              </a:ext>
            </a:extLst>
          </p:cNvPr>
          <p:cNvSpPr/>
          <p:nvPr/>
        </p:nvSpPr>
        <p:spPr>
          <a:xfrm rot="16200000">
            <a:off x="3931410" y="5238612"/>
            <a:ext cx="367766" cy="519550"/>
          </a:xfrm>
          <a:prstGeom prst="leftArrow">
            <a:avLst/>
          </a:prstGeom>
          <a:solidFill>
            <a:srgbClr val="F55F3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8" name="Gruppe 97">
            <a:extLst>
              <a:ext uri="{FF2B5EF4-FFF2-40B4-BE49-F238E27FC236}">
                <a16:creationId xmlns:a16="http://schemas.microsoft.com/office/drawing/2014/main" id="{3D3DED6B-88C8-4885-B0D5-04AA216BDF71}"/>
              </a:ext>
            </a:extLst>
          </p:cNvPr>
          <p:cNvGrpSpPr/>
          <p:nvPr/>
        </p:nvGrpSpPr>
        <p:grpSpPr>
          <a:xfrm>
            <a:off x="6573453" y="2835384"/>
            <a:ext cx="1303819" cy="1634050"/>
            <a:chOff x="9805224" y="2484010"/>
            <a:chExt cx="1719859" cy="2669901"/>
          </a:xfrm>
        </p:grpSpPr>
        <p:pic>
          <p:nvPicPr>
            <p:cNvPr id="99" name="Bilde 98">
              <a:extLst>
                <a:ext uri="{FF2B5EF4-FFF2-40B4-BE49-F238E27FC236}">
                  <a16:creationId xmlns:a16="http://schemas.microsoft.com/office/drawing/2014/main" id="{9D129729-D611-4A7E-A290-2019849CC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44710" y="2496436"/>
              <a:ext cx="1228725" cy="2657475"/>
            </a:xfrm>
            <a:prstGeom prst="rect">
              <a:avLst/>
            </a:prstGeom>
          </p:spPr>
        </p:pic>
        <p:sp>
          <p:nvSpPr>
            <p:cNvPr id="100" name="Rektangel 99">
              <a:extLst>
                <a:ext uri="{FF2B5EF4-FFF2-40B4-BE49-F238E27FC236}">
                  <a16:creationId xmlns:a16="http://schemas.microsoft.com/office/drawing/2014/main" id="{7966EC29-4E19-4E2A-BC2D-7C5A4C98FC42}"/>
                </a:ext>
              </a:extLst>
            </p:cNvPr>
            <p:cNvSpPr/>
            <p:nvPr/>
          </p:nvSpPr>
          <p:spPr>
            <a:xfrm>
              <a:off x="9868166" y="3971997"/>
              <a:ext cx="536012" cy="3359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Rektangel 100">
              <a:extLst>
                <a:ext uri="{FF2B5EF4-FFF2-40B4-BE49-F238E27FC236}">
                  <a16:creationId xmlns:a16="http://schemas.microsoft.com/office/drawing/2014/main" id="{0200FB4F-1BCC-48D8-A8F0-7BF0BFD13AFF}"/>
                </a:ext>
              </a:extLst>
            </p:cNvPr>
            <p:cNvSpPr/>
            <p:nvPr/>
          </p:nvSpPr>
          <p:spPr>
            <a:xfrm>
              <a:off x="9805224" y="3340313"/>
              <a:ext cx="458017" cy="251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Rektangel 101">
              <a:extLst>
                <a:ext uri="{FF2B5EF4-FFF2-40B4-BE49-F238E27FC236}">
                  <a16:creationId xmlns:a16="http://schemas.microsoft.com/office/drawing/2014/main" id="{24F08808-5516-4CCE-92E3-039AF2270557}"/>
                </a:ext>
              </a:extLst>
            </p:cNvPr>
            <p:cNvSpPr/>
            <p:nvPr/>
          </p:nvSpPr>
          <p:spPr>
            <a:xfrm>
              <a:off x="9883282" y="4465764"/>
              <a:ext cx="458017" cy="251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Rektangel 102">
              <a:extLst>
                <a:ext uri="{FF2B5EF4-FFF2-40B4-BE49-F238E27FC236}">
                  <a16:creationId xmlns:a16="http://schemas.microsoft.com/office/drawing/2014/main" id="{73C0B6E1-F96B-4E2E-8599-3D7791DC3831}"/>
                </a:ext>
              </a:extLst>
            </p:cNvPr>
            <p:cNvSpPr/>
            <p:nvPr/>
          </p:nvSpPr>
          <p:spPr>
            <a:xfrm>
              <a:off x="9956170" y="4816944"/>
              <a:ext cx="458017" cy="251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Rektangel 103">
              <a:extLst>
                <a:ext uri="{FF2B5EF4-FFF2-40B4-BE49-F238E27FC236}">
                  <a16:creationId xmlns:a16="http://schemas.microsoft.com/office/drawing/2014/main" id="{D64669FA-EAA1-4150-87CF-10DC5C79DD0D}"/>
                </a:ext>
              </a:extLst>
            </p:cNvPr>
            <p:cNvSpPr/>
            <p:nvPr/>
          </p:nvSpPr>
          <p:spPr>
            <a:xfrm>
              <a:off x="11067066" y="4482605"/>
              <a:ext cx="458017" cy="251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Rektangel 104">
              <a:extLst>
                <a:ext uri="{FF2B5EF4-FFF2-40B4-BE49-F238E27FC236}">
                  <a16:creationId xmlns:a16="http://schemas.microsoft.com/office/drawing/2014/main" id="{B14A6680-5ECF-4AF2-BC96-53AEC20A0F77}"/>
                </a:ext>
              </a:extLst>
            </p:cNvPr>
            <p:cNvSpPr/>
            <p:nvPr/>
          </p:nvSpPr>
          <p:spPr>
            <a:xfrm>
              <a:off x="10839911" y="2484010"/>
              <a:ext cx="458017" cy="331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uppe 105">
            <a:extLst>
              <a:ext uri="{FF2B5EF4-FFF2-40B4-BE49-F238E27FC236}">
                <a16:creationId xmlns:a16="http://schemas.microsoft.com/office/drawing/2014/main" id="{3C68A7EB-F120-46EE-ABC1-585FD7C806D7}"/>
              </a:ext>
            </a:extLst>
          </p:cNvPr>
          <p:cNvGrpSpPr/>
          <p:nvPr/>
        </p:nvGrpSpPr>
        <p:grpSpPr>
          <a:xfrm>
            <a:off x="6397310" y="1887052"/>
            <a:ext cx="1661230" cy="1145747"/>
            <a:chOff x="8141704" y="368013"/>
            <a:chExt cx="1661230" cy="1145747"/>
          </a:xfrm>
        </p:grpSpPr>
        <p:grpSp>
          <p:nvGrpSpPr>
            <p:cNvPr id="107" name="Gruppe 106">
              <a:extLst>
                <a:ext uri="{FF2B5EF4-FFF2-40B4-BE49-F238E27FC236}">
                  <a16:creationId xmlns:a16="http://schemas.microsoft.com/office/drawing/2014/main" id="{EE115349-5B7A-4DF9-BD84-3E2255C24E7A}"/>
                </a:ext>
              </a:extLst>
            </p:cNvPr>
            <p:cNvGrpSpPr/>
            <p:nvPr/>
          </p:nvGrpSpPr>
          <p:grpSpPr>
            <a:xfrm>
              <a:off x="8952303" y="373250"/>
              <a:ext cx="431528" cy="572596"/>
              <a:chOff x="1647598" y="2532368"/>
              <a:chExt cx="431528" cy="572596"/>
            </a:xfrm>
          </p:grpSpPr>
          <p:sp>
            <p:nvSpPr>
              <p:cNvPr id="138" name="Rektangel 137">
                <a:extLst>
                  <a:ext uri="{FF2B5EF4-FFF2-40B4-BE49-F238E27FC236}">
                    <a16:creationId xmlns:a16="http://schemas.microsoft.com/office/drawing/2014/main" id="{D30E159D-CE04-4006-B78C-FE3ED9C9EF01}"/>
                  </a:ext>
                </a:extLst>
              </p:cNvPr>
              <p:cNvSpPr/>
              <p:nvPr/>
            </p:nvSpPr>
            <p:spPr>
              <a:xfrm>
                <a:off x="1691680" y="2564904"/>
                <a:ext cx="360040" cy="504056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TekstSylinder 138">
                <a:extLst>
                  <a:ext uri="{FF2B5EF4-FFF2-40B4-BE49-F238E27FC236}">
                    <a16:creationId xmlns:a16="http://schemas.microsoft.com/office/drawing/2014/main" id="{5401179E-DA02-4BB2-8D9C-E85708EB28C9}"/>
                  </a:ext>
                </a:extLst>
              </p:cNvPr>
              <p:cNvSpPr txBox="1"/>
              <p:nvPr/>
            </p:nvSpPr>
            <p:spPr>
              <a:xfrm>
                <a:off x="1683008" y="2667447"/>
                <a:ext cx="343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Si</a:t>
                </a:r>
              </a:p>
            </p:txBody>
          </p:sp>
          <p:sp>
            <p:nvSpPr>
              <p:cNvPr id="140" name="TekstSylinder 139">
                <a:extLst>
                  <a:ext uri="{FF2B5EF4-FFF2-40B4-BE49-F238E27FC236}">
                    <a16:creationId xmlns:a16="http://schemas.microsoft.com/office/drawing/2014/main" id="{FD3B9C94-EAA5-4657-A56A-8ADD72B4C8B3}"/>
                  </a:ext>
                </a:extLst>
              </p:cNvPr>
              <p:cNvSpPr txBox="1"/>
              <p:nvPr/>
            </p:nvSpPr>
            <p:spPr>
              <a:xfrm>
                <a:off x="1647598" y="2904909"/>
                <a:ext cx="43152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28,086</a:t>
                </a:r>
              </a:p>
            </p:txBody>
          </p:sp>
          <p:sp>
            <p:nvSpPr>
              <p:cNvPr id="141" name="TekstSylinder 140">
                <a:extLst>
                  <a:ext uri="{FF2B5EF4-FFF2-40B4-BE49-F238E27FC236}">
                    <a16:creationId xmlns:a16="http://schemas.microsoft.com/office/drawing/2014/main" id="{1BE50F74-22AD-47D7-9666-04168BBB04E8}"/>
                  </a:ext>
                </a:extLst>
              </p:cNvPr>
              <p:cNvSpPr txBox="1"/>
              <p:nvPr/>
            </p:nvSpPr>
            <p:spPr>
              <a:xfrm>
                <a:off x="1690106" y="2532368"/>
                <a:ext cx="351378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Silicon</a:t>
                </a:r>
              </a:p>
            </p:txBody>
          </p:sp>
          <p:sp>
            <p:nvSpPr>
              <p:cNvPr id="142" name="TekstSylinder 141">
                <a:extLst>
                  <a:ext uri="{FF2B5EF4-FFF2-40B4-BE49-F238E27FC236}">
                    <a16:creationId xmlns:a16="http://schemas.microsoft.com/office/drawing/2014/main" id="{13A2ACB7-3EEE-4B7B-96C3-2EB33EF317F3}"/>
                  </a:ext>
                </a:extLst>
              </p:cNvPr>
              <p:cNvSpPr txBox="1"/>
              <p:nvPr/>
            </p:nvSpPr>
            <p:spPr>
              <a:xfrm>
                <a:off x="1720836" y="2622345"/>
                <a:ext cx="27443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14</a:t>
                </a:r>
              </a:p>
            </p:txBody>
          </p:sp>
        </p:grpSp>
        <p:grpSp>
          <p:nvGrpSpPr>
            <p:cNvPr id="108" name="Gruppe 107">
              <a:extLst>
                <a:ext uri="{FF2B5EF4-FFF2-40B4-BE49-F238E27FC236}">
                  <a16:creationId xmlns:a16="http://schemas.microsoft.com/office/drawing/2014/main" id="{7A649AF6-B320-4111-9FFD-41975D7F4FF7}"/>
                </a:ext>
              </a:extLst>
            </p:cNvPr>
            <p:cNvGrpSpPr/>
            <p:nvPr/>
          </p:nvGrpSpPr>
          <p:grpSpPr>
            <a:xfrm>
              <a:off x="8525521" y="935268"/>
              <a:ext cx="503664" cy="578492"/>
              <a:chOff x="3816345" y="2301014"/>
              <a:chExt cx="503664" cy="578492"/>
            </a:xfrm>
          </p:grpSpPr>
          <p:sp>
            <p:nvSpPr>
              <p:cNvPr id="133" name="Rektangel 132">
                <a:extLst>
                  <a:ext uri="{FF2B5EF4-FFF2-40B4-BE49-F238E27FC236}">
                    <a16:creationId xmlns:a16="http://schemas.microsoft.com/office/drawing/2014/main" id="{A4E5F52C-A3D7-41C4-9731-86E9C8672298}"/>
                  </a:ext>
                </a:extLst>
              </p:cNvPr>
              <p:cNvSpPr/>
              <p:nvPr/>
            </p:nvSpPr>
            <p:spPr>
              <a:xfrm>
                <a:off x="3888157" y="2339446"/>
                <a:ext cx="360040" cy="504056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TekstSylinder 133">
                <a:extLst>
                  <a:ext uri="{FF2B5EF4-FFF2-40B4-BE49-F238E27FC236}">
                    <a16:creationId xmlns:a16="http://schemas.microsoft.com/office/drawing/2014/main" id="{EDA8566C-6D8B-447E-B3C3-1344DFB61626}"/>
                  </a:ext>
                </a:extLst>
              </p:cNvPr>
              <p:cNvSpPr txBox="1"/>
              <p:nvPr/>
            </p:nvSpPr>
            <p:spPr>
              <a:xfrm>
                <a:off x="3816345" y="2415695"/>
                <a:ext cx="5036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Mn</a:t>
                </a:r>
              </a:p>
            </p:txBody>
          </p:sp>
          <p:sp>
            <p:nvSpPr>
              <p:cNvPr id="135" name="TekstSylinder 134">
                <a:extLst>
                  <a:ext uri="{FF2B5EF4-FFF2-40B4-BE49-F238E27FC236}">
                    <a16:creationId xmlns:a16="http://schemas.microsoft.com/office/drawing/2014/main" id="{F4BBEB71-3B0F-43AF-9A38-0EE5EEBC2B04}"/>
                  </a:ext>
                </a:extLst>
              </p:cNvPr>
              <p:cNvSpPr txBox="1"/>
              <p:nvPr/>
            </p:nvSpPr>
            <p:spPr>
              <a:xfrm>
                <a:off x="3844075" y="2679451"/>
                <a:ext cx="43152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54,938</a:t>
                </a:r>
              </a:p>
            </p:txBody>
          </p:sp>
          <p:sp>
            <p:nvSpPr>
              <p:cNvPr id="136" name="TekstSylinder 135">
                <a:extLst>
                  <a:ext uri="{FF2B5EF4-FFF2-40B4-BE49-F238E27FC236}">
                    <a16:creationId xmlns:a16="http://schemas.microsoft.com/office/drawing/2014/main" id="{EE701CB4-85D3-442C-B2C6-C30795FD232A}"/>
                  </a:ext>
                </a:extLst>
              </p:cNvPr>
              <p:cNvSpPr txBox="1"/>
              <p:nvPr/>
            </p:nvSpPr>
            <p:spPr>
              <a:xfrm>
                <a:off x="3816345" y="2301014"/>
                <a:ext cx="48763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Manganese</a:t>
                </a:r>
              </a:p>
            </p:txBody>
          </p:sp>
          <p:sp>
            <p:nvSpPr>
              <p:cNvPr id="137" name="TekstSylinder 136">
                <a:extLst>
                  <a:ext uri="{FF2B5EF4-FFF2-40B4-BE49-F238E27FC236}">
                    <a16:creationId xmlns:a16="http://schemas.microsoft.com/office/drawing/2014/main" id="{323A29FF-D2EF-4263-A369-1980F0F5D7F0}"/>
                  </a:ext>
                </a:extLst>
              </p:cNvPr>
              <p:cNvSpPr txBox="1"/>
              <p:nvPr/>
            </p:nvSpPr>
            <p:spPr>
              <a:xfrm>
                <a:off x="3908841" y="2372470"/>
                <a:ext cx="29527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25</a:t>
                </a:r>
              </a:p>
            </p:txBody>
          </p:sp>
        </p:grpSp>
        <p:grpSp>
          <p:nvGrpSpPr>
            <p:cNvPr id="109" name="Gruppe 108">
              <a:extLst>
                <a:ext uri="{FF2B5EF4-FFF2-40B4-BE49-F238E27FC236}">
                  <a16:creationId xmlns:a16="http://schemas.microsoft.com/office/drawing/2014/main" id="{60746D62-E68A-4AA1-AAE1-527257877371}"/>
                </a:ext>
              </a:extLst>
            </p:cNvPr>
            <p:cNvGrpSpPr/>
            <p:nvPr/>
          </p:nvGrpSpPr>
          <p:grpSpPr>
            <a:xfrm>
              <a:off x="8960185" y="928517"/>
              <a:ext cx="432264" cy="582229"/>
              <a:chOff x="3283504" y="2270451"/>
              <a:chExt cx="432264" cy="582229"/>
            </a:xfrm>
          </p:grpSpPr>
          <p:sp>
            <p:nvSpPr>
              <p:cNvPr id="128" name="Rektangel 127">
                <a:extLst>
                  <a:ext uri="{FF2B5EF4-FFF2-40B4-BE49-F238E27FC236}">
                    <a16:creationId xmlns:a16="http://schemas.microsoft.com/office/drawing/2014/main" id="{56990CF4-A4EF-4839-AF23-32DB3098A03D}"/>
                  </a:ext>
                </a:extLst>
              </p:cNvPr>
              <p:cNvSpPr/>
              <p:nvPr/>
            </p:nvSpPr>
            <p:spPr>
              <a:xfrm>
                <a:off x="3328322" y="2312620"/>
                <a:ext cx="360040" cy="504056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TekstSylinder 128">
                <a:extLst>
                  <a:ext uri="{FF2B5EF4-FFF2-40B4-BE49-F238E27FC236}">
                    <a16:creationId xmlns:a16="http://schemas.microsoft.com/office/drawing/2014/main" id="{69949D26-590B-414A-AB2D-6BEFD6B1ABDC}"/>
                  </a:ext>
                </a:extLst>
              </p:cNvPr>
              <p:cNvSpPr txBox="1"/>
              <p:nvPr/>
            </p:nvSpPr>
            <p:spPr>
              <a:xfrm>
                <a:off x="3283504" y="2388869"/>
                <a:ext cx="4299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</a:t>
                </a:r>
              </a:p>
            </p:txBody>
          </p:sp>
          <p:sp>
            <p:nvSpPr>
              <p:cNvPr id="130" name="TekstSylinder 129">
                <a:extLst>
                  <a:ext uri="{FF2B5EF4-FFF2-40B4-BE49-F238E27FC236}">
                    <a16:creationId xmlns:a16="http://schemas.microsoft.com/office/drawing/2014/main" id="{92B056A3-7447-494C-950C-65955B8DE9A5}"/>
                  </a:ext>
                </a:extLst>
              </p:cNvPr>
              <p:cNvSpPr txBox="1"/>
              <p:nvPr/>
            </p:nvSpPr>
            <p:spPr>
              <a:xfrm>
                <a:off x="3284240" y="2652625"/>
                <a:ext cx="43152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58,933</a:t>
                </a:r>
              </a:p>
            </p:txBody>
          </p:sp>
          <p:sp>
            <p:nvSpPr>
              <p:cNvPr id="131" name="TekstSylinder 130">
                <a:extLst>
                  <a:ext uri="{FF2B5EF4-FFF2-40B4-BE49-F238E27FC236}">
                    <a16:creationId xmlns:a16="http://schemas.microsoft.com/office/drawing/2014/main" id="{26416C01-D131-4BC9-B024-4B5013B425BF}"/>
                  </a:ext>
                </a:extLst>
              </p:cNvPr>
              <p:cNvSpPr txBox="1"/>
              <p:nvPr/>
            </p:nvSpPr>
            <p:spPr>
              <a:xfrm>
                <a:off x="3327212" y="2270451"/>
                <a:ext cx="351378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Cobalt</a:t>
                </a:r>
              </a:p>
            </p:txBody>
          </p:sp>
          <p:sp>
            <p:nvSpPr>
              <p:cNvPr id="132" name="TekstSylinder 131">
                <a:extLst>
                  <a:ext uri="{FF2B5EF4-FFF2-40B4-BE49-F238E27FC236}">
                    <a16:creationId xmlns:a16="http://schemas.microsoft.com/office/drawing/2014/main" id="{2E885580-33E2-4959-9716-90104F12D11E}"/>
                  </a:ext>
                </a:extLst>
              </p:cNvPr>
              <p:cNvSpPr txBox="1"/>
              <p:nvPr/>
            </p:nvSpPr>
            <p:spPr>
              <a:xfrm>
                <a:off x="3349006" y="2345644"/>
                <a:ext cx="29527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27</a:t>
                </a:r>
              </a:p>
            </p:txBody>
          </p:sp>
        </p:grpSp>
        <p:grpSp>
          <p:nvGrpSpPr>
            <p:cNvPr id="110" name="Gruppe 109">
              <a:extLst>
                <a:ext uri="{FF2B5EF4-FFF2-40B4-BE49-F238E27FC236}">
                  <a16:creationId xmlns:a16="http://schemas.microsoft.com/office/drawing/2014/main" id="{FF27694C-D473-49F2-ACAB-AAD9FDD169B5}"/>
                </a:ext>
              </a:extLst>
            </p:cNvPr>
            <p:cNvGrpSpPr/>
            <p:nvPr/>
          </p:nvGrpSpPr>
          <p:grpSpPr>
            <a:xfrm>
              <a:off x="9371406" y="932027"/>
              <a:ext cx="431528" cy="580020"/>
              <a:chOff x="3827876" y="2264680"/>
              <a:chExt cx="431528" cy="580020"/>
            </a:xfrm>
          </p:grpSpPr>
          <p:sp>
            <p:nvSpPr>
              <p:cNvPr id="123" name="Rektangel 122">
                <a:extLst>
                  <a:ext uri="{FF2B5EF4-FFF2-40B4-BE49-F238E27FC236}">
                    <a16:creationId xmlns:a16="http://schemas.microsoft.com/office/drawing/2014/main" id="{5BE52B98-7814-4B5E-A067-2DABBBA45D6A}"/>
                  </a:ext>
                </a:extLst>
              </p:cNvPr>
              <p:cNvSpPr/>
              <p:nvPr/>
            </p:nvSpPr>
            <p:spPr>
              <a:xfrm>
                <a:off x="3871958" y="2304640"/>
                <a:ext cx="360040" cy="504056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TekstSylinder 123">
                <a:extLst>
                  <a:ext uri="{FF2B5EF4-FFF2-40B4-BE49-F238E27FC236}">
                    <a16:creationId xmlns:a16="http://schemas.microsoft.com/office/drawing/2014/main" id="{31402863-F135-495B-BB25-D565E0665E63}"/>
                  </a:ext>
                </a:extLst>
              </p:cNvPr>
              <p:cNvSpPr txBox="1"/>
              <p:nvPr/>
            </p:nvSpPr>
            <p:spPr>
              <a:xfrm>
                <a:off x="3837979" y="2386077"/>
                <a:ext cx="386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Ni</a:t>
                </a:r>
              </a:p>
            </p:txBody>
          </p:sp>
          <p:sp>
            <p:nvSpPr>
              <p:cNvPr id="125" name="TekstSylinder 124">
                <a:extLst>
                  <a:ext uri="{FF2B5EF4-FFF2-40B4-BE49-F238E27FC236}">
                    <a16:creationId xmlns:a16="http://schemas.microsoft.com/office/drawing/2014/main" id="{7D3E5DF1-3C70-412A-AA4D-A1C54A26CD18}"/>
                  </a:ext>
                </a:extLst>
              </p:cNvPr>
              <p:cNvSpPr txBox="1"/>
              <p:nvPr/>
            </p:nvSpPr>
            <p:spPr>
              <a:xfrm>
                <a:off x="3827876" y="2644645"/>
                <a:ext cx="43152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58,693</a:t>
                </a:r>
              </a:p>
            </p:txBody>
          </p:sp>
          <p:sp>
            <p:nvSpPr>
              <p:cNvPr id="126" name="TekstSylinder 125">
                <a:extLst>
                  <a:ext uri="{FF2B5EF4-FFF2-40B4-BE49-F238E27FC236}">
                    <a16:creationId xmlns:a16="http://schemas.microsoft.com/office/drawing/2014/main" id="{4D97BDD8-08DB-429C-BF53-D07A58D760FF}"/>
                  </a:ext>
                </a:extLst>
              </p:cNvPr>
              <p:cNvSpPr txBox="1"/>
              <p:nvPr/>
            </p:nvSpPr>
            <p:spPr>
              <a:xfrm>
                <a:off x="3865076" y="2264680"/>
                <a:ext cx="343364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Nickel</a:t>
                </a:r>
              </a:p>
            </p:txBody>
          </p:sp>
          <p:sp>
            <p:nvSpPr>
              <p:cNvPr id="127" name="TekstSylinder 126">
                <a:extLst>
                  <a:ext uri="{FF2B5EF4-FFF2-40B4-BE49-F238E27FC236}">
                    <a16:creationId xmlns:a16="http://schemas.microsoft.com/office/drawing/2014/main" id="{711D7432-7DAE-4723-A7E8-3B517119DC36}"/>
                  </a:ext>
                </a:extLst>
              </p:cNvPr>
              <p:cNvSpPr txBox="1"/>
              <p:nvPr/>
            </p:nvSpPr>
            <p:spPr>
              <a:xfrm>
                <a:off x="3892642" y="2337664"/>
                <a:ext cx="29527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28</a:t>
                </a:r>
              </a:p>
            </p:txBody>
          </p:sp>
        </p:grpSp>
        <p:grpSp>
          <p:nvGrpSpPr>
            <p:cNvPr id="111" name="Gruppe 110">
              <a:extLst>
                <a:ext uri="{FF2B5EF4-FFF2-40B4-BE49-F238E27FC236}">
                  <a16:creationId xmlns:a16="http://schemas.microsoft.com/office/drawing/2014/main" id="{0B6CB47B-4653-4B04-B037-5C679EF5E5B4}"/>
                </a:ext>
              </a:extLst>
            </p:cNvPr>
            <p:cNvGrpSpPr/>
            <p:nvPr/>
          </p:nvGrpSpPr>
          <p:grpSpPr>
            <a:xfrm>
              <a:off x="8548374" y="368013"/>
              <a:ext cx="468398" cy="584516"/>
              <a:chOff x="3278583" y="2268164"/>
              <a:chExt cx="468398" cy="584516"/>
            </a:xfrm>
          </p:grpSpPr>
          <p:sp>
            <p:nvSpPr>
              <p:cNvPr id="118" name="Rektangel 117">
                <a:extLst>
                  <a:ext uri="{FF2B5EF4-FFF2-40B4-BE49-F238E27FC236}">
                    <a16:creationId xmlns:a16="http://schemas.microsoft.com/office/drawing/2014/main" id="{1B3BA56C-0308-40F8-85BA-28075DEAF715}"/>
                  </a:ext>
                </a:extLst>
              </p:cNvPr>
              <p:cNvSpPr/>
              <p:nvPr/>
            </p:nvSpPr>
            <p:spPr>
              <a:xfrm>
                <a:off x="3328322" y="2312620"/>
                <a:ext cx="360040" cy="504056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TekstSylinder 118">
                <a:extLst>
                  <a:ext uri="{FF2B5EF4-FFF2-40B4-BE49-F238E27FC236}">
                    <a16:creationId xmlns:a16="http://schemas.microsoft.com/office/drawing/2014/main" id="{0B6D6EC4-EDE4-4A2E-9004-C4E9BF824226}"/>
                  </a:ext>
                </a:extLst>
              </p:cNvPr>
              <p:cNvSpPr txBox="1"/>
              <p:nvPr/>
            </p:nvSpPr>
            <p:spPr>
              <a:xfrm>
                <a:off x="3319154" y="2413675"/>
                <a:ext cx="3706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Al</a:t>
                </a:r>
              </a:p>
            </p:txBody>
          </p:sp>
          <p:sp>
            <p:nvSpPr>
              <p:cNvPr id="120" name="TekstSylinder 119">
                <a:extLst>
                  <a:ext uri="{FF2B5EF4-FFF2-40B4-BE49-F238E27FC236}">
                    <a16:creationId xmlns:a16="http://schemas.microsoft.com/office/drawing/2014/main" id="{9535301F-2132-4201-9663-D049BF3188D1}"/>
                  </a:ext>
                </a:extLst>
              </p:cNvPr>
              <p:cNvSpPr txBox="1"/>
              <p:nvPr/>
            </p:nvSpPr>
            <p:spPr>
              <a:xfrm>
                <a:off x="3284240" y="2652625"/>
                <a:ext cx="43152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26,982</a:t>
                </a:r>
              </a:p>
            </p:txBody>
          </p:sp>
          <p:sp>
            <p:nvSpPr>
              <p:cNvPr id="121" name="TekstSylinder 120">
                <a:extLst>
                  <a:ext uri="{FF2B5EF4-FFF2-40B4-BE49-F238E27FC236}">
                    <a16:creationId xmlns:a16="http://schemas.microsoft.com/office/drawing/2014/main" id="{CBF4AC00-F577-4B67-BF9B-4E3CDB6000D6}"/>
                  </a:ext>
                </a:extLst>
              </p:cNvPr>
              <p:cNvSpPr txBox="1"/>
              <p:nvPr/>
            </p:nvSpPr>
            <p:spPr>
              <a:xfrm>
                <a:off x="3278583" y="2268164"/>
                <a:ext cx="468398" cy="1692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Aluminium</a:t>
                </a:r>
              </a:p>
            </p:txBody>
          </p:sp>
          <p:sp>
            <p:nvSpPr>
              <p:cNvPr id="122" name="TekstSylinder 121">
                <a:extLst>
                  <a:ext uri="{FF2B5EF4-FFF2-40B4-BE49-F238E27FC236}">
                    <a16:creationId xmlns:a16="http://schemas.microsoft.com/office/drawing/2014/main" id="{14877F01-432C-4A7E-9068-0200CE08B7AF}"/>
                  </a:ext>
                </a:extLst>
              </p:cNvPr>
              <p:cNvSpPr txBox="1"/>
              <p:nvPr/>
            </p:nvSpPr>
            <p:spPr>
              <a:xfrm>
                <a:off x="3348700" y="2373236"/>
                <a:ext cx="29527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13</a:t>
                </a:r>
              </a:p>
            </p:txBody>
          </p:sp>
        </p:grpSp>
        <p:grpSp>
          <p:nvGrpSpPr>
            <p:cNvPr id="112" name="Gruppe 111">
              <a:extLst>
                <a:ext uri="{FF2B5EF4-FFF2-40B4-BE49-F238E27FC236}">
                  <a16:creationId xmlns:a16="http://schemas.microsoft.com/office/drawing/2014/main" id="{2FEA17DF-0335-4FDB-A40F-5D395D5D857E}"/>
                </a:ext>
              </a:extLst>
            </p:cNvPr>
            <p:cNvGrpSpPr/>
            <p:nvPr/>
          </p:nvGrpSpPr>
          <p:grpSpPr>
            <a:xfrm>
              <a:off x="8141704" y="932603"/>
              <a:ext cx="431528" cy="580100"/>
              <a:chOff x="3284240" y="2272698"/>
              <a:chExt cx="431528" cy="579982"/>
            </a:xfrm>
          </p:grpSpPr>
          <p:sp>
            <p:nvSpPr>
              <p:cNvPr id="113" name="Rektangel 112">
                <a:extLst>
                  <a:ext uri="{FF2B5EF4-FFF2-40B4-BE49-F238E27FC236}">
                    <a16:creationId xmlns:a16="http://schemas.microsoft.com/office/drawing/2014/main" id="{9C54B061-6BF4-4B78-BBCC-23CFE01D4AC3}"/>
                  </a:ext>
                </a:extLst>
              </p:cNvPr>
              <p:cNvSpPr/>
              <p:nvPr/>
            </p:nvSpPr>
            <p:spPr>
              <a:xfrm>
                <a:off x="3328322" y="2312620"/>
                <a:ext cx="360040" cy="504056"/>
              </a:xfrm>
              <a:prstGeom prst="rect">
                <a:avLst/>
              </a:prstGeom>
              <a:solidFill>
                <a:schemeClr val="bg1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TekstSylinder 113">
                <a:extLst>
                  <a:ext uri="{FF2B5EF4-FFF2-40B4-BE49-F238E27FC236}">
                    <a16:creationId xmlns:a16="http://schemas.microsoft.com/office/drawing/2014/main" id="{4887E7B3-4016-432D-BB0D-564DDE40F2FE}"/>
                  </a:ext>
                </a:extLst>
              </p:cNvPr>
              <p:cNvSpPr txBox="1"/>
              <p:nvPr/>
            </p:nvSpPr>
            <p:spPr>
              <a:xfrm>
                <a:off x="3330833" y="2387310"/>
                <a:ext cx="3497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Ti</a:t>
                </a:r>
              </a:p>
            </p:txBody>
          </p:sp>
          <p:sp>
            <p:nvSpPr>
              <p:cNvPr id="115" name="TekstSylinder 114">
                <a:extLst>
                  <a:ext uri="{FF2B5EF4-FFF2-40B4-BE49-F238E27FC236}">
                    <a16:creationId xmlns:a16="http://schemas.microsoft.com/office/drawing/2014/main" id="{F435884E-5A6D-4E2D-92EC-9648E81BFDCD}"/>
                  </a:ext>
                </a:extLst>
              </p:cNvPr>
              <p:cNvSpPr txBox="1"/>
              <p:nvPr/>
            </p:nvSpPr>
            <p:spPr>
              <a:xfrm>
                <a:off x="3284240" y="2652625"/>
                <a:ext cx="431528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47,867</a:t>
                </a:r>
              </a:p>
            </p:txBody>
          </p:sp>
          <p:sp>
            <p:nvSpPr>
              <p:cNvPr id="116" name="TekstSylinder 115">
                <a:extLst>
                  <a:ext uri="{FF2B5EF4-FFF2-40B4-BE49-F238E27FC236}">
                    <a16:creationId xmlns:a16="http://schemas.microsoft.com/office/drawing/2014/main" id="{FE882F64-6A50-479B-88FC-E8B99AE10878}"/>
                  </a:ext>
                </a:extLst>
              </p:cNvPr>
              <p:cNvSpPr txBox="1"/>
              <p:nvPr/>
            </p:nvSpPr>
            <p:spPr>
              <a:xfrm>
                <a:off x="3297674" y="2272698"/>
                <a:ext cx="413896" cy="1692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Titanium</a:t>
                </a:r>
              </a:p>
            </p:txBody>
          </p:sp>
          <p:sp>
            <p:nvSpPr>
              <p:cNvPr id="117" name="TekstSylinder 116">
                <a:extLst>
                  <a:ext uri="{FF2B5EF4-FFF2-40B4-BE49-F238E27FC236}">
                    <a16:creationId xmlns:a16="http://schemas.microsoft.com/office/drawing/2014/main" id="{6DE969EA-3C69-43CD-807E-446B6FEF982E}"/>
                  </a:ext>
                </a:extLst>
              </p:cNvPr>
              <p:cNvSpPr txBox="1"/>
              <p:nvPr/>
            </p:nvSpPr>
            <p:spPr>
              <a:xfrm>
                <a:off x="3348700" y="2350491"/>
                <a:ext cx="295274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1200" cap="none" spc="0" normalizeH="0" baseline="0" noProof="0">
                    <a:ln>
                      <a:noFill/>
                    </a:ln>
                    <a:solidFill>
                      <a:srgbClr val="626262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22</a:t>
                </a:r>
              </a:p>
            </p:txBody>
          </p:sp>
        </p:grpSp>
      </p:grpSp>
      <p:grpSp>
        <p:nvGrpSpPr>
          <p:cNvPr id="143" name="Gruppe 142">
            <a:extLst>
              <a:ext uri="{FF2B5EF4-FFF2-40B4-BE49-F238E27FC236}">
                <a16:creationId xmlns:a16="http://schemas.microsoft.com/office/drawing/2014/main" id="{B74DD61E-02E7-4180-BA77-48609C6AD217}"/>
              </a:ext>
            </a:extLst>
          </p:cNvPr>
          <p:cNvGrpSpPr/>
          <p:nvPr/>
        </p:nvGrpSpPr>
        <p:grpSpPr>
          <a:xfrm>
            <a:off x="1800393" y="4278122"/>
            <a:ext cx="957204" cy="875484"/>
            <a:chOff x="749071" y="3337907"/>
            <a:chExt cx="1618449" cy="1522178"/>
          </a:xfrm>
          <a:solidFill>
            <a:schemeClr val="bg1"/>
          </a:solidFill>
        </p:grpSpPr>
        <p:sp>
          <p:nvSpPr>
            <p:cNvPr id="144" name="Circular Arrow 16">
              <a:extLst>
                <a:ext uri="{FF2B5EF4-FFF2-40B4-BE49-F238E27FC236}">
                  <a16:creationId xmlns:a16="http://schemas.microsoft.com/office/drawing/2014/main" id="{4E10745E-A577-4B5E-80D2-58FE03A5CB58}"/>
                </a:ext>
              </a:extLst>
            </p:cNvPr>
            <p:cNvSpPr/>
            <p:nvPr/>
          </p:nvSpPr>
          <p:spPr>
            <a:xfrm rot="5400000" flipH="1">
              <a:off x="904869" y="3299680"/>
              <a:ext cx="1416271" cy="150903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258220"/>
                <a:gd name="adj5" fmla="val 12500"/>
              </a:avLst>
            </a:prstGeom>
            <a:solidFill>
              <a:srgbClr val="F55F3D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Circular Arrow 50">
              <a:extLst>
                <a:ext uri="{FF2B5EF4-FFF2-40B4-BE49-F238E27FC236}">
                  <a16:creationId xmlns:a16="http://schemas.microsoft.com/office/drawing/2014/main" id="{D3D8B910-DBFD-4418-9A5C-A47B3D1F768E}"/>
                </a:ext>
              </a:extLst>
            </p:cNvPr>
            <p:cNvSpPr/>
            <p:nvPr/>
          </p:nvSpPr>
          <p:spPr>
            <a:xfrm rot="5400000" flipV="1">
              <a:off x="801723" y="3388296"/>
              <a:ext cx="1416271" cy="150903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258220"/>
                <a:gd name="adj5" fmla="val 12500"/>
              </a:avLst>
            </a:prstGeom>
            <a:solidFill>
              <a:srgbClr val="F55F3D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Circular Arrow 60">
              <a:extLst>
                <a:ext uri="{FF2B5EF4-FFF2-40B4-BE49-F238E27FC236}">
                  <a16:creationId xmlns:a16="http://schemas.microsoft.com/office/drawing/2014/main" id="{C8C64A12-5445-4FC8-AE24-C73961AAF89C}"/>
                </a:ext>
              </a:extLst>
            </p:cNvPr>
            <p:cNvSpPr/>
            <p:nvPr/>
          </p:nvSpPr>
          <p:spPr>
            <a:xfrm flipV="1">
              <a:off x="937823" y="3337907"/>
              <a:ext cx="1416271" cy="150903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258220"/>
                <a:gd name="adj5" fmla="val 12500"/>
              </a:avLst>
            </a:prstGeom>
            <a:solidFill>
              <a:srgbClr val="F55F3D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Circular Arrow 16">
              <a:extLst>
                <a:ext uri="{FF2B5EF4-FFF2-40B4-BE49-F238E27FC236}">
                  <a16:creationId xmlns:a16="http://schemas.microsoft.com/office/drawing/2014/main" id="{4CB44310-8B5C-4A41-96D2-E2032FAAF500}"/>
                </a:ext>
              </a:extLst>
            </p:cNvPr>
            <p:cNvSpPr/>
            <p:nvPr/>
          </p:nvSpPr>
          <p:spPr>
            <a:xfrm flipH="1">
              <a:off x="749071" y="3351054"/>
              <a:ext cx="1416271" cy="150903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258220"/>
                <a:gd name="adj5" fmla="val 12500"/>
              </a:avLst>
            </a:prstGeom>
            <a:solidFill>
              <a:srgbClr val="F55F3D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8" name="Picture 10">
            <a:extLst>
              <a:ext uri="{FF2B5EF4-FFF2-40B4-BE49-F238E27FC236}">
                <a16:creationId xmlns:a16="http://schemas.microsoft.com/office/drawing/2014/main" id="{AB2AF14A-FE76-4E80-BCD2-F5DDD0328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50" y="1689119"/>
            <a:ext cx="1187228" cy="845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" name="Pil: høyre 148">
            <a:extLst>
              <a:ext uri="{FF2B5EF4-FFF2-40B4-BE49-F238E27FC236}">
                <a16:creationId xmlns:a16="http://schemas.microsoft.com/office/drawing/2014/main" id="{88ADE9E8-BA5A-428E-B05D-75EA26D02E7F}"/>
              </a:ext>
            </a:extLst>
          </p:cNvPr>
          <p:cNvSpPr/>
          <p:nvPr/>
        </p:nvSpPr>
        <p:spPr>
          <a:xfrm>
            <a:off x="5313857" y="2100607"/>
            <a:ext cx="662847" cy="390419"/>
          </a:xfrm>
          <a:prstGeom prst="rightArrow">
            <a:avLst/>
          </a:prstGeom>
          <a:solidFill>
            <a:srgbClr val="F55F3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0" name="TextBox 14">
            <a:extLst>
              <a:ext uri="{FF2B5EF4-FFF2-40B4-BE49-F238E27FC236}">
                <a16:creationId xmlns:a16="http://schemas.microsoft.com/office/drawing/2014/main" id="{56F008A7-1742-41C3-A6F4-DD2BB2A0BC80}"/>
              </a:ext>
            </a:extLst>
          </p:cNvPr>
          <p:cNvSpPr txBox="1"/>
          <p:nvPr/>
        </p:nvSpPr>
        <p:spPr bwMode="auto">
          <a:xfrm>
            <a:off x="888945" y="2443536"/>
            <a:ext cx="1414653" cy="269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nb-NO"/>
            </a:defPPr>
            <a:lvl1pPr marR="0" lvl="0" indent="0" algn="ctr" defTabSz="685800" fontAlgn="auto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/>
                </a:solidFill>
                <a:latin typeface="Bodoni MT" panose="02070603080606020203" pitchFamily="18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  <a:sym typeface="Arial"/>
              </a:rPr>
              <a:t>Bi-produkter</a:t>
            </a:r>
          </a:p>
        </p:txBody>
      </p:sp>
      <p:pic>
        <p:nvPicPr>
          <p:cNvPr id="151" name="Bilde 150">
            <a:extLst>
              <a:ext uri="{FF2B5EF4-FFF2-40B4-BE49-F238E27FC236}">
                <a16:creationId xmlns:a16="http://schemas.microsoft.com/office/drawing/2014/main" id="{13F03464-9A6E-4C38-90C0-6F23FC5473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626" y="3071541"/>
            <a:ext cx="1915488" cy="693068"/>
          </a:xfrm>
          <a:prstGeom prst="rect">
            <a:avLst/>
          </a:prstGeom>
        </p:spPr>
      </p:pic>
      <p:grpSp>
        <p:nvGrpSpPr>
          <p:cNvPr id="152" name="Gruppe 151">
            <a:extLst>
              <a:ext uri="{FF2B5EF4-FFF2-40B4-BE49-F238E27FC236}">
                <a16:creationId xmlns:a16="http://schemas.microsoft.com/office/drawing/2014/main" id="{589ABD4F-3A82-47DE-8B10-228FF18AB0A7}"/>
              </a:ext>
            </a:extLst>
          </p:cNvPr>
          <p:cNvGrpSpPr/>
          <p:nvPr/>
        </p:nvGrpSpPr>
        <p:grpSpPr>
          <a:xfrm>
            <a:off x="10693727" y="1924541"/>
            <a:ext cx="823820" cy="989754"/>
            <a:chOff x="5081587" y="2162175"/>
            <a:chExt cx="2028825" cy="2533650"/>
          </a:xfrm>
        </p:grpSpPr>
        <p:pic>
          <p:nvPicPr>
            <p:cNvPr id="153" name="Bilde 152">
              <a:extLst>
                <a:ext uri="{FF2B5EF4-FFF2-40B4-BE49-F238E27FC236}">
                  <a16:creationId xmlns:a16="http://schemas.microsoft.com/office/drawing/2014/main" id="{FA0BED87-5963-4547-85D9-74DF693A2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81587" y="2162175"/>
              <a:ext cx="2028825" cy="2533650"/>
            </a:xfrm>
            <a:prstGeom prst="rect">
              <a:avLst/>
            </a:prstGeom>
          </p:spPr>
        </p:pic>
        <p:pic>
          <p:nvPicPr>
            <p:cNvPr id="154" name="Bilde 153">
              <a:extLst>
                <a:ext uri="{FF2B5EF4-FFF2-40B4-BE49-F238E27FC236}">
                  <a16:creationId xmlns:a16="http://schemas.microsoft.com/office/drawing/2014/main" id="{ADC3AAC4-826F-4286-B867-27B6FFC0E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50474" y="3820057"/>
              <a:ext cx="632996" cy="129476"/>
            </a:xfrm>
            <a:prstGeom prst="rect">
              <a:avLst/>
            </a:prstGeom>
          </p:spPr>
        </p:pic>
        <p:pic>
          <p:nvPicPr>
            <p:cNvPr id="155" name="Bilde 154">
              <a:extLst>
                <a:ext uri="{FF2B5EF4-FFF2-40B4-BE49-F238E27FC236}">
                  <a16:creationId xmlns:a16="http://schemas.microsoft.com/office/drawing/2014/main" id="{E385D5BB-8341-4DDF-A479-491D8AB83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53740" y="3456995"/>
              <a:ext cx="669035" cy="115966"/>
            </a:xfrm>
            <a:prstGeom prst="rect">
              <a:avLst/>
            </a:prstGeom>
          </p:spPr>
        </p:pic>
      </p:grpSp>
      <p:sp>
        <p:nvSpPr>
          <p:cNvPr id="156" name="Rektangel: avrundede hjørner 155">
            <a:extLst>
              <a:ext uri="{FF2B5EF4-FFF2-40B4-BE49-F238E27FC236}">
                <a16:creationId xmlns:a16="http://schemas.microsoft.com/office/drawing/2014/main" id="{B006DDE7-4601-46FF-92EC-9B6F71F83F56}"/>
              </a:ext>
            </a:extLst>
          </p:cNvPr>
          <p:cNvSpPr/>
          <p:nvPr/>
        </p:nvSpPr>
        <p:spPr>
          <a:xfrm>
            <a:off x="3244947" y="1165947"/>
            <a:ext cx="1783630" cy="699816"/>
          </a:xfrm>
          <a:prstGeom prst="roundRect">
            <a:avLst/>
          </a:prstGeom>
          <a:solidFill>
            <a:srgbClr val="2A104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Rektangel: avrundede hjørner 156">
            <a:extLst>
              <a:ext uri="{FF2B5EF4-FFF2-40B4-BE49-F238E27FC236}">
                <a16:creationId xmlns:a16="http://schemas.microsoft.com/office/drawing/2014/main" id="{97BD2EE9-4675-4BEE-AD91-44345DA5345D}"/>
              </a:ext>
            </a:extLst>
          </p:cNvPr>
          <p:cNvSpPr/>
          <p:nvPr/>
        </p:nvSpPr>
        <p:spPr>
          <a:xfrm>
            <a:off x="6312731" y="1153162"/>
            <a:ext cx="1783630" cy="699816"/>
          </a:xfrm>
          <a:prstGeom prst="roundRect">
            <a:avLst/>
          </a:prstGeom>
          <a:solidFill>
            <a:srgbClr val="2A1044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Pulverteknologi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8" name="Gruppe 157">
            <a:extLst>
              <a:ext uri="{FF2B5EF4-FFF2-40B4-BE49-F238E27FC236}">
                <a16:creationId xmlns:a16="http://schemas.microsoft.com/office/drawing/2014/main" id="{756962B8-38E3-4A79-A08B-AAD013B002EC}"/>
              </a:ext>
            </a:extLst>
          </p:cNvPr>
          <p:cNvGrpSpPr/>
          <p:nvPr/>
        </p:nvGrpSpPr>
        <p:grpSpPr>
          <a:xfrm>
            <a:off x="9592372" y="1952003"/>
            <a:ext cx="924924" cy="874702"/>
            <a:chOff x="10330280" y="1856082"/>
            <a:chExt cx="924924" cy="874702"/>
          </a:xfrm>
        </p:grpSpPr>
        <p:grpSp>
          <p:nvGrpSpPr>
            <p:cNvPr id="159" name="Gruppe 158">
              <a:extLst>
                <a:ext uri="{FF2B5EF4-FFF2-40B4-BE49-F238E27FC236}">
                  <a16:creationId xmlns:a16="http://schemas.microsoft.com/office/drawing/2014/main" id="{7998230D-094C-4A35-A115-E24529699544}"/>
                </a:ext>
              </a:extLst>
            </p:cNvPr>
            <p:cNvGrpSpPr/>
            <p:nvPr/>
          </p:nvGrpSpPr>
          <p:grpSpPr>
            <a:xfrm>
              <a:off x="10330280" y="1856082"/>
              <a:ext cx="892440" cy="874702"/>
              <a:chOff x="5062330" y="2398643"/>
              <a:chExt cx="2040835" cy="2093844"/>
            </a:xfrm>
          </p:grpSpPr>
          <p:sp>
            <p:nvSpPr>
              <p:cNvPr id="162" name="Frihåndsform: figur 161">
                <a:extLst>
                  <a:ext uri="{FF2B5EF4-FFF2-40B4-BE49-F238E27FC236}">
                    <a16:creationId xmlns:a16="http://schemas.microsoft.com/office/drawing/2014/main" id="{6671F3B9-3EDE-4064-84DB-0ABB3EE920FF}"/>
                  </a:ext>
                </a:extLst>
              </p:cNvPr>
              <p:cNvSpPr/>
              <p:nvPr/>
            </p:nvSpPr>
            <p:spPr>
              <a:xfrm>
                <a:off x="5062330" y="2425148"/>
                <a:ext cx="2040835" cy="2067339"/>
              </a:xfrm>
              <a:custGeom>
                <a:avLst/>
                <a:gdLst>
                  <a:gd name="connsiteX0" fmla="*/ 0 w 2040835"/>
                  <a:gd name="connsiteY0" fmla="*/ 1669774 h 2067339"/>
                  <a:gd name="connsiteX1" fmla="*/ 39757 w 2040835"/>
                  <a:gd name="connsiteY1" fmla="*/ 543339 h 2067339"/>
                  <a:gd name="connsiteX2" fmla="*/ 940905 w 2040835"/>
                  <a:gd name="connsiteY2" fmla="*/ 0 h 2067339"/>
                  <a:gd name="connsiteX3" fmla="*/ 2014331 w 2040835"/>
                  <a:gd name="connsiteY3" fmla="*/ 357809 h 2067339"/>
                  <a:gd name="connsiteX4" fmla="*/ 2040835 w 2040835"/>
                  <a:gd name="connsiteY4" fmla="*/ 1484243 h 2067339"/>
                  <a:gd name="connsiteX5" fmla="*/ 1179444 w 2040835"/>
                  <a:gd name="connsiteY5" fmla="*/ 2067339 h 2067339"/>
                  <a:gd name="connsiteX6" fmla="*/ 0 w 2040835"/>
                  <a:gd name="connsiteY6" fmla="*/ 1669774 h 2067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0835" h="2067339">
                    <a:moveTo>
                      <a:pt x="0" y="1669774"/>
                    </a:moveTo>
                    <a:lnTo>
                      <a:pt x="39757" y="543339"/>
                    </a:lnTo>
                    <a:lnTo>
                      <a:pt x="940905" y="0"/>
                    </a:lnTo>
                    <a:lnTo>
                      <a:pt x="2014331" y="357809"/>
                    </a:lnTo>
                    <a:lnTo>
                      <a:pt x="2040835" y="1484243"/>
                    </a:lnTo>
                    <a:lnTo>
                      <a:pt x="1179444" y="2067339"/>
                    </a:lnTo>
                    <a:lnTo>
                      <a:pt x="0" y="1669774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ihåndsform: figur 162">
                <a:extLst>
                  <a:ext uri="{FF2B5EF4-FFF2-40B4-BE49-F238E27FC236}">
                    <a16:creationId xmlns:a16="http://schemas.microsoft.com/office/drawing/2014/main" id="{EDDFE791-F97E-4F96-B0F3-34D9A1F350BC}"/>
                  </a:ext>
                </a:extLst>
              </p:cNvPr>
              <p:cNvSpPr/>
              <p:nvPr/>
            </p:nvSpPr>
            <p:spPr>
              <a:xfrm>
                <a:off x="5181600" y="2398643"/>
                <a:ext cx="1815548" cy="914400"/>
              </a:xfrm>
              <a:custGeom>
                <a:avLst/>
                <a:gdLst>
                  <a:gd name="connsiteX0" fmla="*/ 0 w 1815548"/>
                  <a:gd name="connsiteY0" fmla="*/ 530087 h 914400"/>
                  <a:gd name="connsiteX1" fmla="*/ 1020417 w 1815548"/>
                  <a:gd name="connsiteY1" fmla="*/ 914400 h 914400"/>
                  <a:gd name="connsiteX2" fmla="*/ 1815548 w 1815548"/>
                  <a:gd name="connsiteY2" fmla="*/ 384314 h 914400"/>
                  <a:gd name="connsiteX3" fmla="*/ 821635 w 1815548"/>
                  <a:gd name="connsiteY3" fmla="*/ 0 h 914400"/>
                  <a:gd name="connsiteX4" fmla="*/ 0 w 1815548"/>
                  <a:gd name="connsiteY4" fmla="*/ 530087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5548" h="914400">
                    <a:moveTo>
                      <a:pt x="0" y="530087"/>
                    </a:moveTo>
                    <a:lnTo>
                      <a:pt x="1020417" y="914400"/>
                    </a:lnTo>
                    <a:lnTo>
                      <a:pt x="1815548" y="384314"/>
                    </a:lnTo>
                    <a:lnTo>
                      <a:pt x="821635" y="0"/>
                    </a:lnTo>
                    <a:lnTo>
                      <a:pt x="0" y="530087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ihåndsform: figur 163">
                <a:extLst>
                  <a:ext uri="{FF2B5EF4-FFF2-40B4-BE49-F238E27FC236}">
                    <a16:creationId xmlns:a16="http://schemas.microsoft.com/office/drawing/2014/main" id="{4BB3AC1E-2FA6-4D3B-923F-0E4BFD09B72B}"/>
                  </a:ext>
                </a:extLst>
              </p:cNvPr>
              <p:cNvSpPr/>
              <p:nvPr/>
            </p:nvSpPr>
            <p:spPr>
              <a:xfrm>
                <a:off x="5075948" y="3045094"/>
                <a:ext cx="1086678" cy="1431235"/>
              </a:xfrm>
              <a:custGeom>
                <a:avLst/>
                <a:gdLst>
                  <a:gd name="connsiteX0" fmla="*/ 0 w 1086678"/>
                  <a:gd name="connsiteY0" fmla="*/ 1046922 h 1431235"/>
                  <a:gd name="connsiteX1" fmla="*/ 26504 w 1086678"/>
                  <a:gd name="connsiteY1" fmla="*/ 0 h 1431235"/>
                  <a:gd name="connsiteX2" fmla="*/ 1073426 w 1086678"/>
                  <a:gd name="connsiteY2" fmla="*/ 371061 h 1431235"/>
                  <a:gd name="connsiteX3" fmla="*/ 1086678 w 1086678"/>
                  <a:gd name="connsiteY3" fmla="*/ 1431235 h 1431235"/>
                  <a:gd name="connsiteX4" fmla="*/ 0 w 1086678"/>
                  <a:gd name="connsiteY4" fmla="*/ 1046922 h 143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6678" h="1431235">
                    <a:moveTo>
                      <a:pt x="0" y="1046922"/>
                    </a:moveTo>
                    <a:lnTo>
                      <a:pt x="26504" y="0"/>
                    </a:lnTo>
                    <a:lnTo>
                      <a:pt x="1073426" y="371061"/>
                    </a:lnTo>
                    <a:lnTo>
                      <a:pt x="1086678" y="1431235"/>
                    </a:lnTo>
                    <a:lnTo>
                      <a:pt x="0" y="1046922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ihåndsform: figur 164">
                <a:extLst>
                  <a:ext uri="{FF2B5EF4-FFF2-40B4-BE49-F238E27FC236}">
                    <a16:creationId xmlns:a16="http://schemas.microsoft.com/office/drawing/2014/main" id="{72DDC206-B1EC-410F-9064-ED054B6A269A}"/>
                  </a:ext>
                </a:extLst>
              </p:cNvPr>
              <p:cNvSpPr/>
              <p:nvPr/>
            </p:nvSpPr>
            <p:spPr>
              <a:xfrm>
                <a:off x="6268278" y="2888974"/>
                <a:ext cx="834887" cy="1550504"/>
              </a:xfrm>
              <a:custGeom>
                <a:avLst/>
                <a:gdLst>
                  <a:gd name="connsiteX0" fmla="*/ 0 w 834887"/>
                  <a:gd name="connsiteY0" fmla="*/ 1524000 h 1550504"/>
                  <a:gd name="connsiteX1" fmla="*/ 26505 w 834887"/>
                  <a:gd name="connsiteY1" fmla="*/ 543339 h 1550504"/>
                  <a:gd name="connsiteX2" fmla="*/ 808383 w 834887"/>
                  <a:gd name="connsiteY2" fmla="*/ 0 h 1550504"/>
                  <a:gd name="connsiteX3" fmla="*/ 834887 w 834887"/>
                  <a:gd name="connsiteY3" fmla="*/ 1007165 h 1550504"/>
                  <a:gd name="connsiteX4" fmla="*/ 66261 w 834887"/>
                  <a:gd name="connsiteY4" fmla="*/ 1550504 h 1550504"/>
                  <a:gd name="connsiteX5" fmla="*/ 0 w 834887"/>
                  <a:gd name="connsiteY5" fmla="*/ 1524000 h 1550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4887" h="1550504">
                    <a:moveTo>
                      <a:pt x="0" y="1524000"/>
                    </a:moveTo>
                    <a:lnTo>
                      <a:pt x="26505" y="543339"/>
                    </a:lnTo>
                    <a:lnTo>
                      <a:pt x="808383" y="0"/>
                    </a:lnTo>
                    <a:lnTo>
                      <a:pt x="834887" y="1007165"/>
                    </a:lnTo>
                    <a:lnTo>
                      <a:pt x="66261" y="1550504"/>
                    </a:lnTo>
                    <a:lnTo>
                      <a:pt x="0" y="152400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0" name="TekstSylinder 159">
              <a:extLst>
                <a:ext uri="{FF2B5EF4-FFF2-40B4-BE49-F238E27FC236}">
                  <a16:creationId xmlns:a16="http://schemas.microsoft.com/office/drawing/2014/main" id="{A6E6FF31-5390-4CB1-AA7D-66A7F83B05D1}"/>
                </a:ext>
              </a:extLst>
            </p:cNvPr>
            <p:cNvSpPr txBox="1"/>
            <p:nvPr/>
          </p:nvSpPr>
          <p:spPr>
            <a:xfrm rot="1191994">
              <a:off x="10357187" y="2224359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3D</a:t>
              </a:r>
            </a:p>
          </p:txBody>
        </p:sp>
        <p:sp>
          <p:nvSpPr>
            <p:cNvPr id="161" name="TekstSylinder 160">
              <a:extLst>
                <a:ext uri="{FF2B5EF4-FFF2-40B4-BE49-F238E27FC236}">
                  <a16:creationId xmlns:a16="http://schemas.microsoft.com/office/drawing/2014/main" id="{88D73DB2-13B2-4A41-A236-416DAAB088A3}"/>
                </a:ext>
              </a:extLst>
            </p:cNvPr>
            <p:cNvSpPr txBox="1"/>
            <p:nvPr/>
          </p:nvSpPr>
          <p:spPr>
            <a:xfrm rot="19872806">
              <a:off x="10810852" y="2186391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3D</a:t>
              </a:r>
            </a:p>
          </p:txBody>
        </p:sp>
      </p:grpSp>
      <p:sp>
        <p:nvSpPr>
          <p:cNvPr id="166" name="TekstSylinder 165">
            <a:extLst>
              <a:ext uri="{FF2B5EF4-FFF2-40B4-BE49-F238E27FC236}">
                <a16:creationId xmlns:a16="http://schemas.microsoft.com/office/drawing/2014/main" id="{EA7FD8E3-69F5-42EF-B1DC-03619812A852}"/>
              </a:ext>
            </a:extLst>
          </p:cNvPr>
          <p:cNvSpPr txBox="1"/>
          <p:nvPr/>
        </p:nvSpPr>
        <p:spPr>
          <a:xfrm>
            <a:off x="6470967" y="4012573"/>
            <a:ext cx="1569083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Plasma pulver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produksjon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Atomisering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Fin-maling</a:t>
            </a:r>
          </a:p>
        </p:txBody>
      </p:sp>
      <p:sp>
        <p:nvSpPr>
          <p:cNvPr id="167" name="TekstSylinder 166">
            <a:extLst>
              <a:ext uri="{FF2B5EF4-FFF2-40B4-BE49-F238E27FC236}">
                <a16:creationId xmlns:a16="http://schemas.microsoft.com/office/drawing/2014/main" id="{B5CE7B72-A6FF-45E1-9661-F2A8E4F83E89}"/>
              </a:ext>
            </a:extLst>
          </p:cNvPr>
          <p:cNvSpPr txBox="1"/>
          <p:nvPr/>
        </p:nvSpPr>
        <p:spPr>
          <a:xfrm>
            <a:off x="9549566" y="4230276"/>
            <a:ext cx="21675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3D printing metaller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Sintring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Metall-injeksjon</a:t>
            </a:r>
          </a:p>
        </p:txBody>
      </p:sp>
      <p:sp>
        <p:nvSpPr>
          <p:cNvPr id="168" name="TekstSylinder 167">
            <a:extLst>
              <a:ext uri="{FF2B5EF4-FFF2-40B4-BE49-F238E27FC236}">
                <a16:creationId xmlns:a16="http://schemas.microsoft.com/office/drawing/2014/main" id="{5A9BA601-7FE4-4E5D-90DA-6C9462962A21}"/>
              </a:ext>
            </a:extLst>
          </p:cNvPr>
          <p:cNvSpPr txBox="1"/>
          <p:nvPr/>
        </p:nvSpPr>
        <p:spPr>
          <a:xfrm>
            <a:off x="1519162" y="3295860"/>
            <a:ext cx="1404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Sirkulær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økonomi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materialer</a:t>
            </a:r>
          </a:p>
        </p:txBody>
      </p:sp>
      <p:sp>
        <p:nvSpPr>
          <p:cNvPr id="169" name="TekstSylinder 168">
            <a:extLst>
              <a:ext uri="{FF2B5EF4-FFF2-40B4-BE49-F238E27FC236}">
                <a16:creationId xmlns:a16="http://schemas.microsoft.com/office/drawing/2014/main" id="{74195D7B-60F9-4610-B460-0A1B65E86B6E}"/>
              </a:ext>
            </a:extLst>
          </p:cNvPr>
          <p:cNvSpPr txBox="1"/>
          <p:nvPr/>
        </p:nvSpPr>
        <p:spPr>
          <a:xfrm>
            <a:off x="3209437" y="3687139"/>
            <a:ext cx="18117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Pyrometallurgi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Hydrometallurgi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Knusing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Klassering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Separasjon</a:t>
            </a:r>
          </a:p>
        </p:txBody>
      </p:sp>
      <p:sp>
        <p:nvSpPr>
          <p:cNvPr id="170" name="Pil: høyre 169">
            <a:extLst>
              <a:ext uri="{FF2B5EF4-FFF2-40B4-BE49-F238E27FC236}">
                <a16:creationId xmlns:a16="http://schemas.microsoft.com/office/drawing/2014/main" id="{B54DC2DC-C996-49F9-A9E5-B9E074A88ED5}"/>
              </a:ext>
            </a:extLst>
          </p:cNvPr>
          <p:cNvSpPr/>
          <p:nvPr/>
        </p:nvSpPr>
        <p:spPr>
          <a:xfrm>
            <a:off x="8543284" y="2120506"/>
            <a:ext cx="662847" cy="390419"/>
          </a:xfrm>
          <a:prstGeom prst="rightArrow">
            <a:avLst/>
          </a:prstGeom>
          <a:solidFill>
            <a:srgbClr val="F55F3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1" name="Pil: høyre 170">
            <a:extLst>
              <a:ext uri="{FF2B5EF4-FFF2-40B4-BE49-F238E27FC236}">
                <a16:creationId xmlns:a16="http://schemas.microsoft.com/office/drawing/2014/main" id="{9EF06FB9-117E-4CAB-85D1-009A5E19DB5B}"/>
              </a:ext>
            </a:extLst>
          </p:cNvPr>
          <p:cNvSpPr/>
          <p:nvPr/>
        </p:nvSpPr>
        <p:spPr>
          <a:xfrm>
            <a:off x="2263177" y="2063202"/>
            <a:ext cx="662847" cy="390419"/>
          </a:xfrm>
          <a:prstGeom prst="rightArrow">
            <a:avLst/>
          </a:prstGeom>
          <a:solidFill>
            <a:srgbClr val="F55F3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2" name="Rektangel: avrundede hjørner 171">
            <a:extLst>
              <a:ext uri="{FF2B5EF4-FFF2-40B4-BE49-F238E27FC236}">
                <a16:creationId xmlns:a16="http://schemas.microsoft.com/office/drawing/2014/main" id="{65FC6F81-2346-4616-BB46-41D6F5C9520A}"/>
              </a:ext>
            </a:extLst>
          </p:cNvPr>
          <p:cNvSpPr/>
          <p:nvPr/>
        </p:nvSpPr>
        <p:spPr>
          <a:xfrm>
            <a:off x="1857204" y="5671378"/>
            <a:ext cx="8904458" cy="631744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TekstSylinder 172">
            <a:extLst>
              <a:ext uri="{FF2B5EF4-FFF2-40B4-BE49-F238E27FC236}">
                <a16:creationId xmlns:a16="http://schemas.microsoft.com/office/drawing/2014/main" id="{7F5171D0-7BCA-4310-9B39-97F0DD30C676}"/>
              </a:ext>
            </a:extLst>
          </p:cNvPr>
          <p:cNvSpPr txBox="1"/>
          <p:nvPr/>
        </p:nvSpPr>
        <p:spPr>
          <a:xfrm>
            <a:off x="5344326" y="5734897"/>
            <a:ext cx="2752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Eksternt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 Marked</a:t>
            </a:r>
          </a:p>
        </p:txBody>
      </p:sp>
      <p:sp>
        <p:nvSpPr>
          <p:cNvPr id="174" name="Left Arrow 38">
            <a:extLst>
              <a:ext uri="{FF2B5EF4-FFF2-40B4-BE49-F238E27FC236}">
                <a16:creationId xmlns:a16="http://schemas.microsoft.com/office/drawing/2014/main" id="{5762655B-BE1F-47C8-AA0B-27A6D7090A1A}"/>
              </a:ext>
            </a:extLst>
          </p:cNvPr>
          <p:cNvSpPr/>
          <p:nvPr/>
        </p:nvSpPr>
        <p:spPr>
          <a:xfrm rot="16200000">
            <a:off x="7036397" y="5226919"/>
            <a:ext cx="367766" cy="519550"/>
          </a:xfrm>
          <a:prstGeom prst="leftArrow">
            <a:avLst/>
          </a:prstGeom>
          <a:solidFill>
            <a:srgbClr val="F55F3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5" name="Left Arrow 38">
            <a:extLst>
              <a:ext uri="{FF2B5EF4-FFF2-40B4-BE49-F238E27FC236}">
                <a16:creationId xmlns:a16="http://schemas.microsoft.com/office/drawing/2014/main" id="{A5119360-C4AD-483C-8782-0574500C1DC1}"/>
              </a:ext>
            </a:extLst>
          </p:cNvPr>
          <p:cNvSpPr/>
          <p:nvPr/>
        </p:nvSpPr>
        <p:spPr>
          <a:xfrm rot="16200000">
            <a:off x="10318004" y="5216176"/>
            <a:ext cx="367766" cy="519550"/>
          </a:xfrm>
          <a:prstGeom prst="leftArrow">
            <a:avLst/>
          </a:prstGeom>
          <a:solidFill>
            <a:srgbClr val="F55F3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6" name="Left Arrow 38">
            <a:extLst>
              <a:ext uri="{FF2B5EF4-FFF2-40B4-BE49-F238E27FC236}">
                <a16:creationId xmlns:a16="http://schemas.microsoft.com/office/drawing/2014/main" id="{EC2A9F2B-6781-43C9-94D1-08B900571FBA}"/>
              </a:ext>
            </a:extLst>
          </p:cNvPr>
          <p:cNvSpPr/>
          <p:nvPr/>
        </p:nvSpPr>
        <p:spPr>
          <a:xfrm rot="16200000">
            <a:off x="2037426" y="5219476"/>
            <a:ext cx="367766" cy="519550"/>
          </a:xfrm>
          <a:prstGeom prst="leftArrow">
            <a:avLst/>
          </a:prstGeom>
          <a:solidFill>
            <a:srgbClr val="F55F3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7" name="TekstSylinder 176">
            <a:extLst>
              <a:ext uri="{FF2B5EF4-FFF2-40B4-BE49-F238E27FC236}">
                <a16:creationId xmlns:a16="http://schemas.microsoft.com/office/drawing/2014/main" id="{533837B3-CF0E-4E5E-AF25-9A1892D9DE81}"/>
              </a:ext>
            </a:extLst>
          </p:cNvPr>
          <p:cNvSpPr txBox="1"/>
          <p:nvPr/>
        </p:nvSpPr>
        <p:spPr>
          <a:xfrm>
            <a:off x="371610" y="67524"/>
            <a:ext cx="6909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Future</a:t>
            </a:r>
            <a: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</a:rPr>
              <a:t> Materials - kompetanseområder</a:t>
            </a:r>
          </a:p>
        </p:txBody>
      </p:sp>
      <p:sp>
        <p:nvSpPr>
          <p:cNvPr id="96" name="TextBox 20">
            <a:extLst>
              <a:ext uri="{FF2B5EF4-FFF2-40B4-BE49-F238E27FC236}">
                <a16:creationId xmlns:a16="http://schemas.microsoft.com/office/drawing/2014/main" id="{E3DAD314-F6CC-4576-9B5D-2DF6498E5145}"/>
              </a:ext>
            </a:extLst>
          </p:cNvPr>
          <p:cNvSpPr txBox="1"/>
          <p:nvPr/>
        </p:nvSpPr>
        <p:spPr bwMode="auto">
          <a:xfrm>
            <a:off x="876781" y="1494508"/>
            <a:ext cx="1402307" cy="2690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nb-NO"/>
            </a:defPPr>
            <a:lvl1pPr defTabSz="685800">
              <a:lnSpc>
                <a:spcPct val="70000"/>
              </a:lnSpc>
              <a:defRPr sz="1600" kern="0">
                <a:solidFill>
                  <a:srgbClr val="BFBFBF"/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odoni MT" panose="02070603080606020203" pitchFamily="18" charset="0"/>
                <a:ea typeface="+mn-ea"/>
                <a:cs typeface="+mn-cs"/>
                <a:sym typeface="Arial"/>
              </a:rPr>
              <a:t>Rå-materialer</a:t>
            </a:r>
          </a:p>
        </p:txBody>
      </p:sp>
    </p:spTree>
    <p:extLst>
      <p:ext uri="{BB962C8B-B14F-4D97-AF65-F5344CB8AC3E}">
        <p14:creationId xmlns:p14="http://schemas.microsoft.com/office/powerpoint/2010/main" val="895120379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DELETE_ONEVENT_NEWPRES" val="False"/>
  <p:tag name="CDT_PROT" val="2"/>
  <p:tag name="CDT_PROT_TOP" val="0"/>
  <p:tag name="CDT_PROT_LEFT" val="0"/>
  <p:tag name="CDT_PROT_WIDTH" val="960,5"/>
  <p:tag name="CDT_PROT_HEIGHT" val="99,8750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13:111,25-49,37504-374,25-306,1349"/>
  <p:tag name="CDT_MASTERSHAPE3" val="5:111,25-366,85-374,25-593,6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430,875"/>
  <p:tag name="CDT_MASTERSHAPE3" val="4:111,25-491,625-374,25-430,8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83,5"/>
  <p:tag name="CDT_MASTERSHAPE3" val="13:111,25-344,125-374,25-283,4646"/>
  <p:tag name="CDT_MASTERSHAPE4" val="12:111,25-639,0355-374,25-283,464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430,875"/>
  <p:tag name="CDT_MASTERSHAPE3" val="4:111,25-491,625-181,375-430,875"/>
  <p:tag name="CDT_MASTERSHAPE4" val="5:304-49,37504-181,5-430,875"/>
  <p:tag name="CDT_MASTERSHAPE5" val="6:304-491,625-181,5-430,8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5:111,25-820,4528-374,25-102,04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646,3749"/>
  <p:tag name="CDT_MASTERSHAPE3" val="5:111,25-820,4528-374,25-102,047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532,9134"/>
  <p:tag name="CDT_MASTERSHAPE3" val="6:111,25-820,4528-374,25-102,047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317,4803"/>
  <p:tag name="CDT_MASTERSHAPE3" val="13:111,25-378,2697-374,25-317,4803"/>
  <p:tag name="CDT_MASTERSHAPE4" val="6:111,25-820,4528-374,25-102,04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-49,37504-374,25-204,0945"/>
  <p:tag name="CDT_MASTERSHAPE3" val="13:111,25-264,7559-374,25-215,4941"/>
  <p:tag name="CDT_MASTERSHAPE4" val="12:111,25-491,625-374,25-204,125"/>
  <p:tag name="CDT_MASTERSHAPE5" val="7:111,25-820,4528-374,25-102,04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646,3749"/>
  <p:tag name="CDT_MASTERSHAPE3" val="13:304-49,37504-181,5-646,3749"/>
  <p:tag name="CDT_MASTERSHAPE4" val="6:111,25-820,4528-374,25-102,04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2:0-0-99,87504-960,5"/>
  <p:tag name="CDT_MASTERSHAPE2" val="3:111,2501-49,37504-181,375-317,4803"/>
  <p:tag name="CDT_MASTERSHAPE3" val="13:111,25-378,2696-181,375-317,4803"/>
  <p:tag name="CDT_MASTERSHAPE4" val="12:304-49,37504-181,5-317,4803"/>
  <p:tag name="CDT_MASTERSHAPE5" val="15:304-378,2697-181,5-317,4803"/>
  <p:tag name="CDT_MASTERSHAPE6" val="10:111,25-820,4528-374,25-102,047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99,87504-960,5"/>
  <p:tag name="CDT_MASTERSHAPE2" val="3078:0-0-99,87504-960,5"/>
  <p:tag name="CDT_MASTERSHAPE3" val="3079:111,25-49,37504-374,25-646,3749"/>
  <p:tag name="CDT_MASTERSHAPE4" val="10:0-809,1142-63,50622-113,3858"/>
  <p:tag name="CDT_MASTERSHAPE5" val="16:485,5-0-34-960,5"/>
  <p:tag name="CDT_MASTERSHAPE6" val="17:519,5-0-20,5-309,6244"/>
  <p:tag name="CDT_MASTERSHAPE7" val="18:519,5-0-20,5-138,9988"/>
  <p:tag name="CDT_MASTERSHAPE8" val="19:519,5-298,2492-20,5-662,2507"/>
  <p:tag name="CDT_MASTERSHAPE9" val="20:0-480,25-0,1250394-0,1250394"/>
  <p:tag name="CDT_MASTERSHAPE10" val="3072:0-0-0-0"/>
  <p:tag name="CDT_MASTERSHAPE11" val="3073:0-0-0-0"/>
  <p:tag name="CDT_MASTERSHAPE12" val="3074:0-0-0-0"/>
  <p:tag name="CDT_MASTERSHAPE13" val="3075:0-0-0-0"/>
  <p:tag name="CDT_MASTERSHAPE14" val="3076:0-0-0-0"/>
  <p:tag name="CDT_MASTERSHAPE15" val="3077:0-0-0-0"/>
  <p:tag name="CDT_MASTERSHAPE16" val="3080:0-0-0-0"/>
  <p:tag name="CDT_MASTERSHAPE17" val="3081:0-0-0-0"/>
  <p:tag name="CDT_MASTERSHAPE18" val="3082:0-0-0-0"/>
  <p:tag name="CDT_MASTERSHAPE19" val="3083:0-0-0-0"/>
  <p:tag name="CDT_MASTERSHAPE20" val="3084:0-0-0-0"/>
  <p:tag name="CDT_MASTERSHAPE21" val="3085:0-0-0-0"/>
  <p:tag name="CDT_MASTERSHAPE22" val="3086:0-0-0-0"/>
  <p:tag name="CDT_MASTERSHAPE23" val="3087:0-0-0-0"/>
  <p:tag name="CDT_MASTERSHAPE24" val="3088:0-0-0-0"/>
  <p:tag name="CDT_MASTERSHAPE25" val="3089:0-0-0-0"/>
  <p:tag name="CDT_MASTERSHAPE26" val="3090:0-0-0-0"/>
  <p:tag name="CDT_MASTERSHAPE27" val="3091:0-0-0-0"/>
  <p:tag name="CDT_MASTERSHAPE28" val="3092:0-0-0-0"/>
  <p:tag name="CDT_MASTERSHAPE29" val="3093:0-0-0-0"/>
  <p:tag name="CDT_MASTERSHAPE30" val="3094:0-0-0-0"/>
  <p:tag name="CDT_MASTERSHAPE31" val="3095:0-0-0-0"/>
  <p:tag name="CDT_MASTERSHAPE32" val="3096:0-0-0-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4"/>
  <p:tag name="CDT_TARGETSHAPE_NEW" val="1"/>
  <p:tag name="CDT_PROT" val="3"/>
  <p:tag name="CDT_PROT_TOP" val="485,5"/>
  <p:tag name="CDT_PROT_LEFT" val="0"/>
  <p:tag name="CDT_PROT_WIDTH" val="960,5"/>
  <p:tag name="CDT_PROT_HEIGHT" val="3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8"/>
  <p:tag name="CDT_PROT" val="3"/>
  <p:tag name="CDT_PROT_TOP" val="519,5"/>
  <p:tag name="CDT_PROT_LEFT" val="0"/>
  <p:tag name="CDT_PROT_WIDTH" val="309,6244"/>
  <p:tag name="CDT_PROT_HEIGHT" val="20,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5"/>
  <p:tag name="CDT_TARGETSHAPE_NEW" val="7"/>
  <p:tag name="CDT_PROT" val="3"/>
  <p:tag name="CDT_PROT_TOP" val="519,5"/>
  <p:tag name="CDT_PROT_LEFT" val="0"/>
  <p:tag name="CDT_PROT_WIDTH" val="138,9988"/>
  <p:tag name="CDT_PROT_HEIGHT" val="20,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AUTODIALOG" val="1"/>
  <p:tag name="CDT_FILLFIXED" val="True"/>
  <p:tag name="CDT_LINEFIXED" val="True"/>
  <p:tag name="CDT_FILLUNVISIBLE" val="True"/>
  <p:tag name="CDT_LINEUNVISIBLE" val="True"/>
  <p:tag name="CDT_EXTCOL" val="True"/>
  <p:tag name="CDT_COLTX_NEW" val="25"/>
  <p:tag name="CDT_TARGETSHAPE_NEW" val="9"/>
  <p:tag name="CDT_PROT" val="3"/>
  <p:tag name="CDT_PROT_TOP" val="519,5"/>
  <p:tag name="CDT_PROT_LEFT" val="298,2492"/>
  <p:tag name="CDT_PROT_WIDTH" val="662,2507"/>
  <p:tag name="CDT_PROT_HEIGHT" val="20,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5:0-0-326,7-960,5"/>
  <p:tag name="CDT_MASTERSHAPE2" val="11:0-0-326,7-960,5"/>
  <p:tag name="CDT_MASTERSHAPE3" val="57350:326,7-26,62496-68,50504-933,8749"/>
  <p:tag name="CDT_MASTERSHAPE4" val="57351:295,7487-26,62496-30,95134-933,8749"/>
  <p:tag name="CDT_MASTERSHAPE5" val="12:0-480,25-0,1250394-0,1250394"/>
  <p:tag name="CDT_MASTERSHAPE6" val="13:0-49,37504-76,20732-136,063"/>
  <p:tag name="CDT_MASTERSHAPE7" val="14:485,5-0-34-960,5"/>
  <p:tag name="CDT_MASTERSHAPE8" val="10:485,5-695,75-34-264,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1"/>
  <p:tag name="CDT_EXTCOL" val="True"/>
  <p:tag name="CDT_COLTX_NEW" val="26"/>
  <p:tag name="CDT_TARGETSHAPE_NEW" val="2"/>
  <p:tag name="CDT_PROT" val="3"/>
  <p:tag name="CDT_PROT_TOP" val="0"/>
  <p:tag name="CDT_PROT_LEFT" val="480,25"/>
  <p:tag name="CDT_PROT_WIDTH" val="0,1250394"/>
  <p:tag name="CDT_PROT_HEIGHT" val="0,1250394"/>
  <p:tag name="CDT_DELETE_ONEVENT_NEWPRES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19"/>
  <p:tag name="CDT_COLFF_NEW" val="19"/>
  <p:tag name="CDT_EXTCOL" val="True"/>
  <p:tag name="CDT_COLTX_NEW" val="20"/>
  <p:tag name="CDT_TARGETSHAPE_NEW" val="3"/>
  <p:tag name="CDT_PROT" val="4"/>
  <p:tag name="CDT_PROT_TOP" val="235,2668"/>
  <p:tag name="CDT_PROT_LEFT" val="26,62496"/>
  <p:tag name="CDT_PROT_WIDTH" val="933,8749"/>
  <p:tag name="CDT_PROT_HEIGHT" val="99,70441"/>
  <p:tag name="CDT_DELETE_ONEVENT_NEWPRES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406,08-960,5"/>
  <p:tag name="CDT_MASTERSHAPE2" val="13:0-0-406,08-960,5"/>
  <p:tag name="CDT_MASTERSHAPE3" val="57350:337,575-26,62496-68,50504-933,8749"/>
  <p:tag name="CDT_MASTERSHAPE4" val="57351:406,08-26,62496-30,95134-933,8749"/>
  <p:tag name="CDT_MASTERSHAPE5" val="11:0-480,25-0,1250394-0,1250394"/>
  <p:tag name="CDT_MASTERSHAPE6" val="14:0-49,37504-76,20732-136,063"/>
  <p:tag name="CDT_MASTERSHAPE7" val="15:485,5-0-34-960,5"/>
  <p:tag name="CDT_MASTERSHAPE8" val="12:485,5-695,75-34-264,7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06,1349"/>
  <p:tag name="CDT_PROT_HEIGHT" val="374,2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DELETE_ONEVENT_NEWPRES" val="False"/>
  <p:tag name="CDT_PROT" val="2"/>
  <p:tag name="CDT_PROT_TOP" val="111,25"/>
  <p:tag name="CDT_PROT_LEFT" val="366,85"/>
  <p:tag name="CDT_PROT_WIDTH" val="593,65"/>
  <p:tag name="CDT_PROT_HEIGHT" val="374,2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374,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190,6199-26,62496-99,70441-933,8749"/>
  <p:tag name="CDT_MASTERSHAPE4" val="11:0-480,25-0,1250394-0,1250394"/>
  <p:tag name="CDT_MASTERSHAPE5" val="12:0-49,37504-76,20732-136,063"/>
  <p:tag name="CDT_MASTERSHAPE6" val="15:485,5-0-34-960,5"/>
  <p:tag name="CDT_MASTERSHAPE7" val="57351:190,62-26,62504-30,95134-933,8749"/>
  <p:tag name="CDT_MASTERSHAPE8" val="13:485,5-695,75-34-264,7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430,875"/>
  <p:tag name="CDT_PROT_HEIGHT" val="374,2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83,5"/>
  <p:tag name="CDT_PROT_HEIGHT" val="374,2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44,125"/>
  <p:tag name="CDT_PROT_WIDTH" val="283,4646"/>
  <p:tag name="CDT_PROT_HEIGHT" val="374,2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639,0355"/>
  <p:tag name="CDT_PROT_WIDTH" val="283,4646"/>
  <p:tag name="CDT_PROT_HEIGHT" val="374,2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430,875"/>
  <p:tag name="CDT_PROT_HEIGHT" val="181,3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16:0-0-540-960,5"/>
  <p:tag name="CDT_MASTERSHAPE2" val="14:0-0-540-960,5"/>
  <p:tag name="CDT_MASTERSHAPE3" val="57350:235,2668-26,62496-99,70441-933,8749"/>
  <p:tag name="CDT_MASTERSHAPE4" val="11:0-480,25-0,1250394-0,1250394"/>
  <p:tag name="CDT_MASTERSHAPE5" val="13:0-49,37504-76,20732-136,063"/>
  <p:tag name="CDT_MASTERSHAPE6" val="15:485,5-0-34-960,5"/>
  <p:tag name="CDT_MASTERSHAPE7" val="57351:304-26,62504-30,95134-933,8749"/>
  <p:tag name="CDT_MASTERSHAPE8" val="12:485,5-695,75-34-264,7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430,875"/>
  <p:tag name="CDT_PROT_HEIGHT" val="181,37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430,875"/>
  <p:tag name="CDT_PROT_HEIGHT" val="181,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1,625"/>
  <p:tag name="CDT_PROT_WIDTH" val="430,875"/>
  <p:tag name="CDT_PROT_HEIGHT" val="181,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646,3749"/>
  <p:tag name="CDT_PROT_HEIGHT" val="374,2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532,9134"/>
  <p:tag name="CDT_PROT_HEIGHT" val="374,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326,75-960,5"/>
  <p:tag name="CDT_MASTERSHAPE2" val="57350:326,7-26,62504-68,50504-933,8749"/>
  <p:tag name="CDT_MASTERSHAPE3" val="57351:295,7487-26,62504-30,95134-933,8749"/>
  <p:tag name="CDT_MASTERSHAPE4" val="6:0-480,25-0,1250394-0,1250394"/>
  <p:tag name="CDT_MASTERSHAPE5" val="8:0-809,1249-63,37504-113,37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317,4803"/>
  <p:tag name="CDT_PROT_HEIGHT" val="374,2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7"/>
  <p:tag name="CDT_PROT_WIDTH" val="317,4803"/>
  <p:tag name="CDT_PROT_HEIGHT" val="374,2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,37504"/>
  <p:tag name="CDT_PROT_WIDTH" val="204,0945"/>
  <p:tag name="CDT_PROT_HEIGHT" val="374,2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264,7559"/>
  <p:tag name="CDT_PROT_WIDTH" val="215,4941"/>
  <p:tag name="CDT_PROT_HEIGHT" val="374,2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491,625"/>
  <p:tag name="CDT_PROT_WIDTH" val="204,125"/>
  <p:tag name="CDT_PROT_HEIGHT" val="374,2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7:0-0-406,5005-960,5"/>
  <p:tag name="CDT_MASTERSHAPE2" val="57350:337,575-26,62504-68,50504-933,8749"/>
  <p:tag name="CDT_MASTERSHAPE3" val="57351:406,08-26,62504-30,95134-933,8749"/>
  <p:tag name="CDT_MASTERSHAPE4" val="6:0-480,25-0,1250394-0,1250394"/>
  <p:tag name="CDT_MASTERSHAPE5" val="9:0-809,1249-63,37504-113,3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646,3749"/>
  <p:tag name="CDT_PROT_HEIGHT" val="181,37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646,3749"/>
  <p:tag name="CDT_PROT_HEIGHT" val="181,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0"/>
  <p:tag name="CDT_PROT_LEFT" val="0"/>
  <p:tag name="CDT_PROT_WIDTH" val="960,5"/>
  <p:tag name="CDT_PROT_HEIGHT" val="99,8750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01"/>
  <p:tag name="CDT_PROT_LEFT" val="49,37504"/>
  <p:tag name="CDT_PROT_WIDTH" val="317,4803"/>
  <p:tag name="CDT_PROT_HEIGHT" val="181,37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111,25"/>
  <p:tag name="CDT_PROT_LEFT" val="378,2696"/>
  <p:tag name="CDT_PROT_WIDTH" val="317,4803"/>
  <p:tag name="CDT_PROT_HEIGHT" val="181,37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49,37504"/>
  <p:tag name="CDT_PROT_WIDTH" val="317,4803"/>
  <p:tag name="CDT_PROT_HEIGHT" val="181,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2"/>
  <p:tag name="CDT_PROT_TOP" val="304"/>
  <p:tag name="CDT_PROT_LEFT" val="378,2697"/>
  <p:tag name="CDT_PROT_WIDTH" val="317,4803"/>
  <p:tag name="CDT_PROT_HEIGHT" val="181,5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True"/>
  <p:tag name="CDT_LINEUNVISIBLE" val="True"/>
  <p:tag name="CDT_AUTODIALOG" val="3"/>
  <p:tag name="CDT_TARGETSHAPE_NEW" val="6"/>
  <p:tag name="CDT_PROT" val="2"/>
  <p:tag name="CDT_PROT_TOP" val="111,25"/>
  <p:tag name="CDT_PROT_LEFT" val="820,4528"/>
  <p:tag name="CDT_PROT_WIDTH" val="102,0472"/>
  <p:tag name="CDT_PROT_HEIGHT" val="374,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PROT" val="3"/>
  <p:tag name="CDT_PROT_TOP" val="0"/>
  <p:tag name="CDT_PROT_LEFT" val="0"/>
  <p:tag name="CDT_PROT_WIDTH" val="0"/>
  <p:tag name="CDT_PROT_HEIGHT" val="0"/>
  <p:tag name="CDT_LINEUNVISIBLE" val="True"/>
  <p:tag name="CDT_LINEFIXED" val="True"/>
  <p:tag name="CDT_DESIGN_NAME" val="Siemens 2013 – 16:9"/>
  <p:tag name="CDT_MASTERSHAPE1" val="5:111,25-366,85-374,25-593,65"/>
  <p:tag name="CDT_MASTERSHAPE2" val="13:111,25-366,8501-374,25-593,6499"/>
  <p:tag name="CDT_MASTERSHAPE3" val="2:0-0-99,87504-960,5"/>
  <p:tag name="CDT_MASTERSHAPE4" val="11:111,25-0-374,25-355,5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DT_FILLFIXED" val="True"/>
  <p:tag name="CDT_LINEFIXED" val="True"/>
  <p:tag name="CDT_FILLUNVISIBLE" val="False"/>
  <p:tag name="CDT_LINEUNVISIBLE" val="True"/>
  <p:tag name="CDT_COLBF_NEW" val="21"/>
  <p:tag name="CDT_COLFF_NEW" val="21"/>
  <p:tag name="CDT_EXTCOL" val="True"/>
  <p:tag name="CDT_COLTX_NEW" val="22"/>
  <p:tag name="CDT_TARGETSHAPE_NEW" val="20"/>
  <p:tag name="CDT_DELETE_ONEVENT_NEWPRES" val="False"/>
  <p:tag name="CDT_PROT" val="2"/>
  <p:tag name="CDT_PROT_TOP" val="111,25"/>
  <p:tag name="CDT_PROT_LEFT" val="366,8501"/>
  <p:tag name="CDT_PROT_WIDTH" val="593,6499"/>
  <p:tag name="CDT_PROT_HEIGHT" val="374,2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INTEF Lys">
  <a:themeElements>
    <a:clrScheme name="SINTEF">
      <a:dk1>
        <a:sysClr val="windowText" lastClr="000000"/>
      </a:dk1>
      <a:lt1>
        <a:sysClr val="window" lastClr="FFFFFF"/>
      </a:lt1>
      <a:dk2>
        <a:srgbClr val="003C65"/>
      </a:dk2>
      <a:lt2>
        <a:srgbClr val="FFFFFF"/>
      </a:lt2>
      <a:accent1>
        <a:srgbClr val="003C65"/>
      </a:accent1>
      <a:accent2>
        <a:srgbClr val="22A7E5"/>
      </a:accent2>
      <a:accent3>
        <a:srgbClr val="EC008C"/>
      </a:accent3>
      <a:accent4>
        <a:srgbClr val="A4C21F"/>
      </a:accent4>
      <a:accent5>
        <a:srgbClr val="F7E918"/>
      </a:accent5>
      <a:accent6>
        <a:srgbClr val="A19589"/>
      </a:accent6>
      <a:hlink>
        <a:srgbClr val="0563C1"/>
      </a:hlink>
      <a:folHlink>
        <a:srgbClr val="954F72"/>
      </a:folHlink>
    </a:clrScheme>
    <a:fontScheme name="SINTE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0800">
          <a:solidFill>
            <a:schemeClr val="tx2"/>
          </a:solidFill>
          <a:tailEnd type="oval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l_v6.potx" id="{C8E08AB7-4B67-4E1F-A38B-FF084AC1787D}" vid="{9A484F1E-B053-4CBC-BB23-94775B066193}"/>
    </a:ext>
  </a:extLst>
</a:theme>
</file>

<file path=ppt/theme/theme2.xml><?xml version="1.0" encoding="utf-8"?>
<a:theme xmlns:a="http://schemas.openxmlformats.org/drawingml/2006/main" name="SINTEF Mørk">
  <a:themeElements>
    <a:clrScheme name="SINTEF">
      <a:dk1>
        <a:sysClr val="windowText" lastClr="000000"/>
      </a:dk1>
      <a:lt1>
        <a:sysClr val="window" lastClr="FFFFFF"/>
      </a:lt1>
      <a:dk2>
        <a:srgbClr val="003C65"/>
      </a:dk2>
      <a:lt2>
        <a:srgbClr val="FFFFFF"/>
      </a:lt2>
      <a:accent1>
        <a:srgbClr val="003C65"/>
      </a:accent1>
      <a:accent2>
        <a:srgbClr val="22A7E5"/>
      </a:accent2>
      <a:accent3>
        <a:srgbClr val="EC008C"/>
      </a:accent3>
      <a:accent4>
        <a:srgbClr val="A4C21F"/>
      </a:accent4>
      <a:accent5>
        <a:srgbClr val="F7E918"/>
      </a:accent5>
      <a:accent6>
        <a:srgbClr val="A19589"/>
      </a:accent6>
      <a:hlink>
        <a:srgbClr val="0563C1"/>
      </a:hlink>
      <a:folHlink>
        <a:srgbClr val="954F72"/>
      </a:folHlink>
    </a:clrScheme>
    <a:fontScheme name="SINTE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0800">
          <a:solidFill>
            <a:schemeClr val="tx2"/>
          </a:solidFill>
          <a:tailEnd type="oval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l_v6.potx" id="{C8E08AB7-4B67-4E1F-A38B-FF084AC1787D}" vid="{CCF62DFA-C245-46EA-922F-65A2A6467257}"/>
    </a:ext>
  </a:extLst>
</a:theme>
</file>

<file path=ppt/theme/theme3.xml><?xml version="1.0" encoding="utf-8"?>
<a:theme xmlns:a="http://schemas.openxmlformats.org/drawingml/2006/main" name="Siemens 2017 – 16:9">
  <a:themeElements>
    <a:clrScheme name="Siemens">
      <a:dk1>
        <a:srgbClr val="000000"/>
      </a:dk1>
      <a:lt1>
        <a:srgbClr val="FFFFFF"/>
      </a:lt1>
      <a:dk2>
        <a:srgbClr val="000000"/>
      </a:dk2>
      <a:lt2>
        <a:srgbClr val="ADBECB"/>
      </a:lt2>
      <a:accent1>
        <a:srgbClr val="879BAA"/>
      </a:accent1>
      <a:accent2>
        <a:srgbClr val="BECDD7"/>
      </a:accent2>
      <a:accent3>
        <a:srgbClr val="EB780A"/>
      </a:accent3>
      <a:accent4>
        <a:srgbClr val="641946"/>
      </a:accent4>
      <a:accent5>
        <a:srgbClr val="005F87"/>
      </a:accent5>
      <a:accent6>
        <a:srgbClr val="647D2D"/>
      </a:accent6>
      <a:hlink>
        <a:srgbClr val="EB780A"/>
      </a:hlink>
      <a:folHlink>
        <a:srgbClr val="641946"/>
      </a:folHlink>
    </a:clrScheme>
    <a:fontScheme name="Sieme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wrap="square" lIns="108000" tIns="54000" rIns="108000" bIns="54000" numCol="1" spcCol="72000" rtlCol="0" anchor="ctr">
        <a:noAutofit/>
      </a:bodyPr>
      <a:lstStyle>
        <a:defPPr algn="ctr">
          <a:lnSpc>
            <a:spcPct val="110000"/>
          </a:lnSpc>
          <a:spcBef>
            <a:spcPct val="0"/>
          </a:spcBef>
          <a:buFont typeface="Wingdings" charset="0"/>
          <a:buNone/>
          <a:defRPr sz="18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 W3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200" dirty="0" smtClean="0">
            <a:solidFill>
              <a:schemeClr val="tx1"/>
            </a:solidFill>
            <a:latin typeface="+mn-lt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txDef>
  </a:objectDefaults>
  <a:extraClrSchemeLst/>
  <a:custClrLst>
    <a:custClr name="Siemens Snow | 255 255 255">
      <a:srgbClr val="FFFFFF"/>
    </a:custClr>
    <a:custClr name="Siemens Accent Yellow dark | 235 120 10">
      <a:srgbClr val="EB780A"/>
    </a:custClr>
    <a:custClr name="Siemens Accent Yellow light | 255 185 0">
      <a:srgbClr val="FFB900"/>
    </a:custClr>
    <a:custClr name="Siemens Stone dark | 60 70 75">
      <a:srgbClr val="3C464B"/>
    </a:custClr>
    <a:custClr name="Siemens Sand dark | 115 100 90">
      <a:srgbClr val="73645A"/>
    </a:custClr>
    <a:custClr name="Siemens Accent Teal dark | 0 100 110">
      <a:srgbClr val="00646E"/>
    </a:custClr>
    <a:custClr name="Siemens Accent Yellow | 125 45 30">
      <a:srgbClr val="7D2D1E"/>
    </a:custClr>
    <a:custClr name="Siemens Accent Red | 65 20 50">
      <a:srgbClr val="411432"/>
    </a:custClr>
    <a:custClr name="Siemens Accent Blue | 0 70 105">
      <a:srgbClr val="004669"/>
    </a:custClr>
    <a:custClr name="Siemens Accent Green | 70 95 25">
      <a:srgbClr val="465F19"/>
    </a:custClr>
    <a:custClr name="Black">
      <a:srgbClr val="000000"/>
    </a:custClr>
    <a:custClr name="Siemens Accent Red dark | 100 25 70">
      <a:srgbClr val="641946"/>
    </a:custClr>
    <a:custClr name="Siemens Accent Red light | 175 35 95">
      <a:srgbClr val="AF235F"/>
    </a:custClr>
    <a:custClr name="Siemens Stone | 120 135 145">
      <a:srgbClr val="788791"/>
    </a:custClr>
    <a:custClr name="Siemens Sand | 155 150 130">
      <a:srgbClr val="9B9682"/>
    </a:custClr>
    <a:custClr name="Siemens Accent Teal | 15 130 135">
      <a:srgbClr val="0F8287"/>
    </a:custClr>
    <a:custClr name="Siemens Accent Yellow | 200 90 30">
      <a:srgbClr val="C85A1E"/>
    </a:custClr>
    <a:custClr name="Siemens Accent Red dark | 100 25 70">
      <a:srgbClr val="641946"/>
    </a:custClr>
    <a:custClr name="Siemens Accent Blue dark | 0 95 135">
      <a:srgbClr val="005F87"/>
    </a:custClr>
    <a:custClr name="Siemens Accent Green dark | 100 125 45">
      <a:srgbClr val="647D2D"/>
    </a:custClr>
    <a:custClr name="Siemens Stone light | 135 155 170">
      <a:srgbClr val="879BAA"/>
    </a:custClr>
    <a:custClr name="Siemens Accent Blue dark | 0 95 135">
      <a:srgbClr val="005F87"/>
    </a:custClr>
    <a:custClr name="Siemens Accent Blue light | 80 190 215">
      <a:srgbClr val="50BED7"/>
    </a:custClr>
    <a:custClr name="Siemens Stone | 155 175 190">
      <a:srgbClr val="9BAFBE"/>
    </a:custClr>
    <a:custClr name="Siemens Sand | 185 185 165">
      <a:srgbClr val="B9B9A5"/>
    </a:custClr>
    <a:custClr name="Siemens Accent Teal | 50 160 160">
      <a:srgbClr val="32A0A0"/>
    </a:custClr>
    <a:custClr name="Siemens Accent Yellow dark | 235 120 10">
      <a:srgbClr val="EB780A"/>
    </a:custClr>
    <a:custClr name="Siemens Accent Red | 135 30 80">
      <a:srgbClr val="871E50"/>
    </a:custClr>
    <a:custClr name="Siemens Accent Blue | 35 135 170">
      <a:srgbClr val="2387AA"/>
    </a:custClr>
    <a:custClr name="Siemens Accent Green | 135 150 40">
      <a:srgbClr val="879628"/>
    </a:custClr>
    <a:custClr name="Siemens Stone light 35% | 190 205 215">
      <a:srgbClr val="BECDD7"/>
    </a:custClr>
    <a:custClr name="Siemens Accent Green dark | 100 125 45">
      <a:srgbClr val="647D2D"/>
    </a:custClr>
    <a:custClr name="Siemens Accent Green light | 170 180 20">
      <a:srgbClr val="AAB414"/>
    </a:custClr>
    <a:custClr name="Siemens Stone light 35% | 190 205 215">
      <a:srgbClr val="BECDD7"/>
    </a:custClr>
    <a:custClr name="Siemens Sand light 35% | 215 215 205">
      <a:srgbClr val="D7D7CD"/>
    </a:custClr>
    <a:custClr name="Siemens Accent Teal | 75 185 185">
      <a:srgbClr val="4BB9B9"/>
    </a:custClr>
    <a:custClr name="Siemens Accent Yellow light | 255 185 0">
      <a:srgbClr val="FFB900"/>
    </a:custClr>
    <a:custClr name="Siemens Accent Red light | 175 35 95">
      <a:srgbClr val="AF235F"/>
    </a:custClr>
    <a:custClr name="Siemens Accent Blue | 65 170 200">
      <a:srgbClr val="41AAC8"/>
    </a:custClr>
    <a:custClr name="Siemens Accent Green light | 170 180 20">
      <a:srgbClr val="AAB414"/>
    </a:custClr>
    <a:custClr name="Siemens Sand light 35% | 215 215 205">
      <a:srgbClr val="D7D7CD"/>
    </a:custClr>
    <a:custClr name="Siemens Accent Teal dark | 0 100 110">
      <a:srgbClr val="00646E"/>
    </a:custClr>
    <a:custClr name="Siemens Accent Teal light | 65 170 170">
      <a:srgbClr val="41AAAA"/>
    </a:custClr>
    <a:custClr name="Siemens Stone | 205 217 225">
      <a:srgbClr val="CDD9E1"/>
    </a:custClr>
    <a:custClr name="Siemens Sand | 225 225 215">
      <a:srgbClr val="E1E1D7"/>
    </a:custClr>
    <a:custClr name="Siemens Accent Teal | 165 225 225">
      <a:srgbClr val="A5E1E1"/>
    </a:custClr>
    <a:custClr name="Siemens Accent Yellow | 255 225 120">
      <a:srgbClr val="FFE178"/>
    </a:custClr>
    <a:custClr name="Siemens Accent Red | 215 105 140">
      <a:srgbClr val="D7698C"/>
    </a:custClr>
    <a:custClr name="Siemens Accent Blue | 125 210 230">
      <a:srgbClr val="7DD2E6"/>
    </a:custClr>
    <a:custClr name="Siemens Accent Green | 210 215 65">
      <a:srgbClr val="D2D741"/>
    </a:custClr>
  </a:custClrLst>
</a:theme>
</file>

<file path=ppt/theme/theme4.xml><?xml version="1.0" encoding="utf-8"?>
<a:theme xmlns:a="http://schemas.openxmlformats.org/drawingml/2006/main" name="1_Malforslag SFI Manufacturing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SINTEF Lys">
  <a:themeElements>
    <a:clrScheme name="SINTEF">
      <a:dk1>
        <a:sysClr val="windowText" lastClr="000000"/>
      </a:dk1>
      <a:lt1>
        <a:sysClr val="window" lastClr="FFFFFF"/>
      </a:lt1>
      <a:dk2>
        <a:srgbClr val="003C65"/>
      </a:dk2>
      <a:lt2>
        <a:srgbClr val="FFFFFF"/>
      </a:lt2>
      <a:accent1>
        <a:srgbClr val="003C65"/>
      </a:accent1>
      <a:accent2>
        <a:srgbClr val="22A7E5"/>
      </a:accent2>
      <a:accent3>
        <a:srgbClr val="EC008C"/>
      </a:accent3>
      <a:accent4>
        <a:srgbClr val="A4C21F"/>
      </a:accent4>
      <a:accent5>
        <a:srgbClr val="F7E918"/>
      </a:accent5>
      <a:accent6>
        <a:srgbClr val="A19589"/>
      </a:accent6>
      <a:hlink>
        <a:srgbClr val="0563C1"/>
      </a:hlink>
      <a:folHlink>
        <a:srgbClr val="954F72"/>
      </a:folHlink>
    </a:clrScheme>
    <a:fontScheme name="SINTE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0800">
          <a:solidFill>
            <a:schemeClr val="tx2"/>
          </a:solidFill>
          <a:tailEnd type="oval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INTEF Presentation" id="{B6F53DB1-275F-40C1-8AF6-C3E310FBF65E}" vid="{B77A462C-D9DD-4472-9255-602143C58A70}"/>
    </a:ext>
  </a:extLst>
</a:theme>
</file>

<file path=ppt/theme/theme7.xml><?xml version="1.0" encoding="utf-8"?>
<a:theme xmlns:a="http://schemas.openxmlformats.org/drawingml/2006/main" name="2_SINTEF Mørk">
  <a:themeElements>
    <a:clrScheme name="SINTEF">
      <a:dk1>
        <a:sysClr val="windowText" lastClr="000000"/>
      </a:dk1>
      <a:lt1>
        <a:sysClr val="window" lastClr="FFFFFF"/>
      </a:lt1>
      <a:dk2>
        <a:srgbClr val="003C65"/>
      </a:dk2>
      <a:lt2>
        <a:srgbClr val="FFFFFF"/>
      </a:lt2>
      <a:accent1>
        <a:srgbClr val="003C65"/>
      </a:accent1>
      <a:accent2>
        <a:srgbClr val="22A7E5"/>
      </a:accent2>
      <a:accent3>
        <a:srgbClr val="EC008C"/>
      </a:accent3>
      <a:accent4>
        <a:srgbClr val="A4C21F"/>
      </a:accent4>
      <a:accent5>
        <a:srgbClr val="F7E918"/>
      </a:accent5>
      <a:accent6>
        <a:srgbClr val="A19589"/>
      </a:accent6>
      <a:hlink>
        <a:srgbClr val="0563C1"/>
      </a:hlink>
      <a:folHlink>
        <a:srgbClr val="954F72"/>
      </a:folHlink>
    </a:clrScheme>
    <a:fontScheme name="SINTEF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50800">
          <a:solidFill>
            <a:schemeClr val="tx2"/>
          </a:solidFill>
          <a:tailEnd type="oval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al_v6.potx" id="{C8E08AB7-4B67-4E1F-A38B-FF084AC1787D}" vid="{CCF62DFA-C245-46EA-922F-65A2A6467257}"/>
    </a:ext>
  </a:extLst>
</a:theme>
</file>

<file path=ppt/theme/theme8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.xml><?xml version="1.0" encoding="utf-8"?>
<p4ppTags>
  <Name>Four objects + Navigation</Name>
  <PpLayout>32</PpLayout>
  <Index>22</Index>
</p4ppTags>
</file>

<file path=customXml/item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.xml><?xml version="1.0" encoding="utf-8"?>
<p4ppTags>
  <Name>Four objects</Name>
  <PpLayout>24</PpLayout>
  <Index>15</Index>
</p4ppTags>
</file>

<file path=customXml/item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16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27F025C925C4E80454114DDA32EA7" ma:contentTypeVersion="0" ma:contentTypeDescription="Opprett et nytt dokument." ma:contentTypeScope="" ma:versionID="e22884d3e9df20e8c1727472db9f3c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b6cd67344829d3a956a36ab89737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18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27F025C925C4E80454114DDA32EA7" ma:contentTypeVersion="0" ma:contentTypeDescription="Opprett et nytt dokument." ma:contentTypeScope="" ma:versionID="e22884d3e9df20e8c1727472db9f3c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b6cd67344829d3a956a36ab89737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9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27F025C925C4E80454114DDA32EA7" ma:contentTypeVersion="0" ma:contentTypeDescription="Opprett et nytt dokument." ma:contentTypeScope="" ma:versionID="e22884d3e9df20e8c1727472db9f3c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b6cd67344829d3a956a36ab89737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27F025C925C4E80454114DDA32EA7" ma:contentTypeVersion="0" ma:contentTypeDescription="Opprett et nytt dokument." ma:contentTypeScope="" ma:versionID="e22884d3e9df20e8c1727472db9f3c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b6cd67344829d3a956a36ab89737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0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27F025C925C4E80454114DDA32EA7" ma:contentTypeVersion="0" ma:contentTypeDescription="Opprett et nytt dokument." ma:contentTypeScope="" ma:versionID="e22884d3e9df20e8c1727472db9f3c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b6cd67344829d3a956a36ab89737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1.xml><?xml version="1.0" encoding="utf-8"?>
<p4ppTags>
  <Name>One object (small) + Navigation</Name>
  <PpLayout>32</PpLayout>
  <Index>18</Index>
</p4ppTags>
</file>

<file path=customXml/item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27F025C925C4E80454114DDA32EA7" ma:contentTypeVersion="0" ma:contentTypeDescription="Opprett et nytt dokument." ma:contentTypeScope="" ma:versionID="e22884d3e9df20e8c1727472db9f3c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b6cd67344829d3a956a36ab89737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5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27F025C925C4E80454114DDA32EA7" ma:contentTypeVersion="0" ma:contentTypeDescription="Opprett et nytt dokument." ma:contentTypeScope="" ma:versionID="e22884d3e9df20e8c1727472db9f3c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b6cd67344829d3a956a36ab89737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6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27F025C925C4E80454114DDA32EA7" ma:contentTypeVersion="0" ma:contentTypeDescription="Opprett et nytt dokument." ma:contentTypeScope="" ma:versionID="e22884d3e9df20e8c1727472db9f3c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b6cd67344829d3a956a36ab89737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7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27F025C925C4E80454114DDA32EA7" ma:contentTypeVersion="0" ma:contentTypeDescription="Opprett et nytt dokument." ma:contentTypeScope="" ma:versionID="e22884d3e9df20e8c1727472db9f3c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b6cd67344829d3a956a36ab89737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8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27F025C925C4E80454114DDA32EA7" ma:contentTypeVersion="0" ma:contentTypeDescription="Opprett et nytt dokument." ma:contentTypeScope="" ma:versionID="e22884d3e9df20e8c1727472db9f3c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b6cd67344829d3a956a36ab89737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1.xml><?xml version="1.0" encoding="utf-8"?>
<p4ppTags>
  <Name>Three columns + Navigation</Name>
  <PpLayout>32</PpLayout>
  <Index>20</Index>
</p4ppTags>
</file>

<file path=customXml/item3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27F025C925C4E80454114DDA32EA7" ma:contentTypeVersion="0" ma:contentTypeDescription="Opprett et nytt dokument." ma:contentTypeScope="" ma:versionID="e22884d3e9df20e8c1727472db9f3c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b6cd67344829d3a956a36ab89737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3.xml><?xml version="1.0" encoding="utf-8"?>
<p4ppTags>
  <Name>Three columns</Name>
  <PpLayout>32</PpLayout>
  <Index>14</Index>
</p4ppTags>
</file>

<file path=customXml/item3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27F025C925C4E80454114DDA32EA7" ma:contentTypeVersion="0" ma:contentTypeDescription="Opprett et nytt dokument." ma:contentTypeScope="" ma:versionID="e22884d3e9df20e8c1727472db9f3c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b6cd67344829d3a956a36ab89737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7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27F025C925C4E80454114DDA32EA7" ma:contentTypeVersion="0" ma:contentTypeDescription="Opprett et nytt dokument." ma:contentTypeScope="" ma:versionID="e22884d3e9df20e8c1727472db9f3c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b6cd67344829d3a956a36ab89737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8.xml><?xml version="1.0" encoding="utf-8"?>
<p4ppTags>
  <Name>One object (small)</Name>
  <PpLayout>16</PpLayout>
  <Index>11</Index>
</p4ppTags>
</file>

<file path=customXml/item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27F025C925C4E80454114DDA32EA7" ma:contentTypeVersion="0" ma:contentTypeDescription="Opprett et nytt dokument." ma:contentTypeScope="" ma:versionID="e22884d3e9df20e8c1727472db9f3c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b6cd67344829d3a956a36ab89737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5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27F025C925C4E80454114DDA32EA7" ma:contentTypeVersion="0" ma:contentTypeDescription="Opprett et nytt dokument." ma:contentTypeScope="" ma:versionID="e22884d3e9df20e8c1727472db9f3c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b6cd67344829d3a956a36ab89737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6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27F025C925C4E80454114DDA32EA7" ma:contentTypeVersion="0" ma:contentTypeDescription="Opprett et nytt dokument." ma:contentTypeScope="" ma:versionID="e22884d3e9df20e8c1727472db9f3c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b6cd67344829d3a956a36ab89737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7.xml><?xml version="1.0" encoding="utf-8"?>
<p4ppTags>
  <Name>Free Content + Navigation</Name>
  <PpLayout>32</PpLayout>
  <Index>16</Index>
</p4ppTags>
</file>

<file path=customXml/item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5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27F025C925C4E80454114DDA32EA7" ma:contentTypeVersion="0" ma:contentTypeDescription="Opprett et nytt dokument." ma:contentTypeScope="" ma:versionID="e22884d3e9df20e8c1727472db9f3c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b6cd67344829d3a956a36ab89737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6.xml><?xml version="1.0" encoding="utf-8"?>
<p4ppTags>
  <Name>One object (large)</Name>
  <PpLayout>16</PpLayout>
  <Index>10</Index>
</p4ppTags>
</file>

<file path=customXml/item57.xml><?xml version="1.0" encoding="utf-8"?>
<p4ppTags>
  <Name>Two rows + Navigation</Name>
  <PpLayout>32</PpLayout>
  <Index>21</Index>
</p4ppTags>
</file>

<file path=customXml/item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6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6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27F025C925C4E80454114DDA32EA7" ma:contentTypeVersion="0" ma:contentTypeDescription="Opprett et nytt dokument." ma:contentTypeScope="" ma:versionID="e22884d3e9df20e8c1727472db9f3c2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eb6cd67344829d3a956a36ab89737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63.xml><?xml version="1.0" encoding="utf-8"?>
<p4ppTags>
  <Name>Two columns</Name>
  <PpLayout>29</PpLayout>
  <Index>12</Index>
</p4ppTags>
</file>

<file path=customXml/item64.xml><?xml version="1.0" encoding="utf-8"?>
<p4ppTags>
  <Name>Two columns + Navigation</Name>
  <PpLayout>32</PpLayout>
  <Index>19</Index>
</p4ppTags>
</file>

<file path=customXml/item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6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9.xml><?xml version="1.0" encoding="utf-8"?>
<p4ppTags>
  <Name>Free Content</Name>
  <PpLayout>11</PpLayout>
  <Index>9</Index>
</p4ppTags>
</file>

<file path=customXml/itemProps1.xml><?xml version="1.0" encoding="utf-8"?>
<ds:datastoreItem xmlns:ds="http://schemas.openxmlformats.org/officeDocument/2006/customXml" ds:itemID="{418E220F-1F65-4F1A-BA4C-52102EC09448}">
  <ds:schemaRefs>
    <ds:schemaRef ds:uri="http://schemas.microsoft.com/sharepoint/v3/contenttype/forms"/>
  </ds:schemaRefs>
</ds:datastoreItem>
</file>

<file path=customXml/itemProps10.xml><?xml version="1.0" encoding="utf-8"?>
<ds:datastoreItem xmlns:ds="http://schemas.openxmlformats.org/officeDocument/2006/customXml" ds:itemID="{EAB520BC-C6EC-457E-8AB5-55DB67C86858}">
  <ds:schemaRefs/>
</ds:datastoreItem>
</file>

<file path=customXml/itemProps11.xml><?xml version="1.0" encoding="utf-8"?>
<ds:datastoreItem xmlns:ds="http://schemas.openxmlformats.org/officeDocument/2006/customXml" ds:itemID="{7139B065-9DC7-44F6-AA4B-7CCD9243792D}">
  <ds:schemaRefs>
    <ds:schemaRef ds:uri="http://schemas.microsoft.com/sharepoint/v3/contenttype/forms"/>
  </ds:schemaRefs>
</ds:datastoreItem>
</file>

<file path=customXml/itemProps12.xml><?xml version="1.0" encoding="utf-8"?>
<ds:datastoreItem xmlns:ds="http://schemas.openxmlformats.org/officeDocument/2006/customXml" ds:itemID="{1581BFFB-B4CE-47A8-BE77-DC1339B1E5A7}">
  <ds:schemaRefs/>
</ds:datastoreItem>
</file>

<file path=customXml/itemProps13.xml><?xml version="1.0" encoding="utf-8"?>
<ds:datastoreItem xmlns:ds="http://schemas.openxmlformats.org/officeDocument/2006/customXml" ds:itemID="{138D5180-C4CB-4FFC-A189-B9C8A8ABA4C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14.xml><?xml version="1.0" encoding="utf-8"?>
<ds:datastoreItem xmlns:ds="http://schemas.openxmlformats.org/officeDocument/2006/customXml" ds:itemID="{741129AD-6F9D-4762-9C1B-45909F358888}">
  <ds:schemaRefs>
    <ds:schemaRef ds:uri="http://schemas.microsoft.com/sharepoint/v3/contenttype/forms"/>
  </ds:schemaRefs>
</ds:datastoreItem>
</file>

<file path=customXml/itemProps15.xml><?xml version="1.0" encoding="utf-8"?>
<ds:datastoreItem xmlns:ds="http://schemas.openxmlformats.org/officeDocument/2006/customXml" ds:itemID="{7447B1D1-862C-470F-927A-7B07B670EEC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16.xml><?xml version="1.0" encoding="utf-8"?>
<ds:datastoreItem xmlns:ds="http://schemas.openxmlformats.org/officeDocument/2006/customXml" ds:itemID="{1648A811-B193-401D-96C9-665FECED41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17.xml><?xml version="1.0" encoding="utf-8"?>
<ds:datastoreItem xmlns:ds="http://schemas.openxmlformats.org/officeDocument/2006/customXml" ds:itemID="{1826774D-960D-4719-82C6-4034048A44F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18.xml><?xml version="1.0" encoding="utf-8"?>
<ds:datastoreItem xmlns:ds="http://schemas.openxmlformats.org/officeDocument/2006/customXml" ds:itemID="{B37345BB-5DCD-42D9-BBEE-0186B4FA72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19.xml><?xml version="1.0" encoding="utf-8"?>
<ds:datastoreItem xmlns:ds="http://schemas.openxmlformats.org/officeDocument/2006/customXml" ds:itemID="{CB9ECBFA-F58B-4ACF-BC0E-76296215AB5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6974045-7710-4503-BF43-B0B3DCBEBC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0.xml><?xml version="1.0" encoding="utf-8"?>
<ds:datastoreItem xmlns:ds="http://schemas.openxmlformats.org/officeDocument/2006/customXml" ds:itemID="{3A89A893-6D8B-4F54-8047-00898A971F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1.xml><?xml version="1.0" encoding="utf-8"?>
<ds:datastoreItem xmlns:ds="http://schemas.openxmlformats.org/officeDocument/2006/customXml" ds:itemID="{D9FE249F-833E-4CF0-BECB-552D01D7DC9E}">
  <ds:schemaRefs/>
</ds:datastoreItem>
</file>

<file path=customXml/itemProps22.xml><?xml version="1.0" encoding="utf-8"?>
<ds:datastoreItem xmlns:ds="http://schemas.openxmlformats.org/officeDocument/2006/customXml" ds:itemID="{A636EFF6-2C52-4FA1-A63F-79659DF30CAF}">
  <ds:schemaRefs>
    <ds:schemaRef ds:uri="http://schemas.microsoft.com/sharepoint/v3/contenttype/forms"/>
  </ds:schemaRefs>
</ds:datastoreItem>
</file>

<file path=customXml/itemProps23.xml><?xml version="1.0" encoding="utf-8"?>
<ds:datastoreItem xmlns:ds="http://schemas.openxmlformats.org/officeDocument/2006/customXml" ds:itemID="{A6A95919-FA3F-439E-84C4-DD891EC92C1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4.xml><?xml version="1.0" encoding="utf-8"?>
<ds:datastoreItem xmlns:ds="http://schemas.openxmlformats.org/officeDocument/2006/customXml" ds:itemID="{4D4D3869-AD4E-4600-B3D9-60DE339ABA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5.xml><?xml version="1.0" encoding="utf-8"?>
<ds:datastoreItem xmlns:ds="http://schemas.openxmlformats.org/officeDocument/2006/customXml" ds:itemID="{DA18A046-9941-499D-8B56-A998846F7C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6.xml><?xml version="1.0" encoding="utf-8"?>
<ds:datastoreItem xmlns:ds="http://schemas.openxmlformats.org/officeDocument/2006/customXml" ds:itemID="{63832E29-482E-4C4E-A44C-24013070B4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7.xml><?xml version="1.0" encoding="utf-8"?>
<ds:datastoreItem xmlns:ds="http://schemas.openxmlformats.org/officeDocument/2006/customXml" ds:itemID="{9B1ACC92-EEF9-46CB-8775-AE6DD52FEC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8.xml><?xml version="1.0" encoding="utf-8"?>
<ds:datastoreItem xmlns:ds="http://schemas.openxmlformats.org/officeDocument/2006/customXml" ds:itemID="{E4F44465-97A7-46EC-8DC1-A04F72A686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9.xml><?xml version="1.0" encoding="utf-8"?>
<ds:datastoreItem xmlns:ds="http://schemas.openxmlformats.org/officeDocument/2006/customXml" ds:itemID="{80749163-AED7-4C72-AF63-4872180F25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9EE3CE-1424-4ACE-AEEF-245F104CBAF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0.xml><?xml version="1.0" encoding="utf-8"?>
<ds:datastoreItem xmlns:ds="http://schemas.openxmlformats.org/officeDocument/2006/customXml" ds:itemID="{B654C61B-24C2-404D-9F44-C058E68B4017}">
  <ds:schemaRefs>
    <ds:schemaRef ds:uri="http://schemas.microsoft.com/sharepoint/v3/contenttype/forms"/>
  </ds:schemaRefs>
</ds:datastoreItem>
</file>

<file path=customXml/itemProps31.xml><?xml version="1.0" encoding="utf-8"?>
<ds:datastoreItem xmlns:ds="http://schemas.openxmlformats.org/officeDocument/2006/customXml" ds:itemID="{85D77EE6-52B7-48BE-9EDB-748F1EBB53DE}">
  <ds:schemaRefs/>
</ds:datastoreItem>
</file>

<file path=customXml/itemProps32.xml><?xml version="1.0" encoding="utf-8"?>
<ds:datastoreItem xmlns:ds="http://schemas.openxmlformats.org/officeDocument/2006/customXml" ds:itemID="{9F6D77A7-655B-47E7-A2D3-AB55E28300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3.xml><?xml version="1.0" encoding="utf-8"?>
<ds:datastoreItem xmlns:ds="http://schemas.openxmlformats.org/officeDocument/2006/customXml" ds:itemID="{15CF3461-70D1-4B54-AFAB-DAFDA0A238CD}">
  <ds:schemaRefs/>
</ds:datastoreItem>
</file>

<file path=customXml/itemProps34.xml><?xml version="1.0" encoding="utf-8"?>
<ds:datastoreItem xmlns:ds="http://schemas.openxmlformats.org/officeDocument/2006/customXml" ds:itemID="{AA1C234A-F23E-4836-B872-736E863C34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5.xml><?xml version="1.0" encoding="utf-8"?>
<ds:datastoreItem xmlns:ds="http://schemas.openxmlformats.org/officeDocument/2006/customXml" ds:itemID="{BA1C9248-868E-4A40-B8C4-4C015ED37CC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6.xml><?xml version="1.0" encoding="utf-8"?>
<ds:datastoreItem xmlns:ds="http://schemas.openxmlformats.org/officeDocument/2006/customXml" ds:itemID="{D76F8770-6602-4B9A-B0C6-61540EE93FB7}">
  <ds:schemaRefs>
    <ds:schemaRef ds:uri="http://schemas.microsoft.com/sharepoint/v3/contenttype/forms"/>
  </ds:schemaRefs>
</ds:datastoreItem>
</file>

<file path=customXml/itemProps37.xml><?xml version="1.0" encoding="utf-8"?>
<ds:datastoreItem xmlns:ds="http://schemas.openxmlformats.org/officeDocument/2006/customXml" ds:itemID="{E871D82C-2CA8-41CF-A649-8795C426B9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8.xml><?xml version="1.0" encoding="utf-8"?>
<ds:datastoreItem xmlns:ds="http://schemas.openxmlformats.org/officeDocument/2006/customXml" ds:itemID="{1618AA06-B22E-4D19-9680-0D7830426729}">
  <ds:schemaRefs/>
</ds:datastoreItem>
</file>

<file path=customXml/itemProps39.xml><?xml version="1.0" encoding="utf-8"?>
<ds:datastoreItem xmlns:ds="http://schemas.openxmlformats.org/officeDocument/2006/customXml" ds:itemID="{D9A5F249-4ECD-4979-8C6D-84CE9DE13A8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88BF20F-B826-4ACF-9F3B-9C5102C1A8D9}">
  <ds:schemaRefs>
    <ds:schemaRef ds:uri="http://schemas.microsoft.com/sharepoint/v3/contenttype/forms"/>
  </ds:schemaRefs>
</ds:datastoreItem>
</file>

<file path=customXml/itemProps40.xml><?xml version="1.0" encoding="utf-8"?>
<ds:datastoreItem xmlns:ds="http://schemas.openxmlformats.org/officeDocument/2006/customXml" ds:itemID="{26E29148-87A0-440B-8FC3-69517A7D18CD}">
  <ds:schemaRefs>
    <ds:schemaRef ds:uri="http://schemas.microsoft.com/sharepoint/v3/contenttype/forms"/>
  </ds:schemaRefs>
</ds:datastoreItem>
</file>

<file path=customXml/itemProps41.xml><?xml version="1.0" encoding="utf-8"?>
<ds:datastoreItem xmlns:ds="http://schemas.openxmlformats.org/officeDocument/2006/customXml" ds:itemID="{9FDB66CD-5091-4B7E-BAD8-5C346AFF48B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42.xml><?xml version="1.0" encoding="utf-8"?>
<ds:datastoreItem xmlns:ds="http://schemas.openxmlformats.org/officeDocument/2006/customXml" ds:itemID="{19478214-97B3-4694-AB6B-2881C060473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43.xml><?xml version="1.0" encoding="utf-8"?>
<ds:datastoreItem xmlns:ds="http://schemas.openxmlformats.org/officeDocument/2006/customXml" ds:itemID="{0EF3085C-4EF8-4FF6-835D-E704BFE925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44.xml><?xml version="1.0" encoding="utf-8"?>
<ds:datastoreItem xmlns:ds="http://schemas.openxmlformats.org/officeDocument/2006/customXml" ds:itemID="{14002B9D-BFA4-4FDB-8F30-692CBADF512C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45.xml><?xml version="1.0" encoding="utf-8"?>
<ds:datastoreItem xmlns:ds="http://schemas.openxmlformats.org/officeDocument/2006/customXml" ds:itemID="{627E0AE9-6726-4372-A5F9-7BBAA3FD6E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46.xml><?xml version="1.0" encoding="utf-8"?>
<ds:datastoreItem xmlns:ds="http://schemas.openxmlformats.org/officeDocument/2006/customXml" ds:itemID="{C50C8995-3A25-4115-A3A9-C3136E3CB4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47.xml><?xml version="1.0" encoding="utf-8"?>
<ds:datastoreItem xmlns:ds="http://schemas.openxmlformats.org/officeDocument/2006/customXml" ds:itemID="{7CC5F709-E74B-4E5F-A728-923D5062EBEF}">
  <ds:schemaRefs/>
</ds:datastoreItem>
</file>

<file path=customXml/itemProps48.xml><?xml version="1.0" encoding="utf-8"?>
<ds:datastoreItem xmlns:ds="http://schemas.openxmlformats.org/officeDocument/2006/customXml" ds:itemID="{78B58423-AE5B-473D-85AC-6CEB739BF78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49.xml><?xml version="1.0" encoding="utf-8"?>
<ds:datastoreItem xmlns:ds="http://schemas.openxmlformats.org/officeDocument/2006/customXml" ds:itemID="{B6BE2D8B-CF31-4FF1-87A1-B25252A11E9B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6A57C2E0-0C74-40BB-87F1-1D7752EB4DE8}">
  <ds:schemaRefs>
    <ds:schemaRef ds:uri="http://schemas.microsoft.com/sharepoint/v3/contenttype/forms"/>
  </ds:schemaRefs>
</ds:datastoreItem>
</file>

<file path=customXml/itemProps50.xml><?xml version="1.0" encoding="utf-8"?>
<ds:datastoreItem xmlns:ds="http://schemas.openxmlformats.org/officeDocument/2006/customXml" ds:itemID="{2AB8D55C-6D29-41E7-8225-B2E80FD0EA1F}">
  <ds:schemaRefs>
    <ds:schemaRef ds:uri="http://schemas.microsoft.com/sharepoint/v3/contenttype/forms"/>
  </ds:schemaRefs>
</ds:datastoreItem>
</file>

<file path=customXml/itemProps51.xml><?xml version="1.0" encoding="utf-8"?>
<ds:datastoreItem xmlns:ds="http://schemas.openxmlformats.org/officeDocument/2006/customXml" ds:itemID="{DF3B0991-C7A6-4148-8583-A11E413B7BF7}">
  <ds:schemaRefs>
    <ds:schemaRef ds:uri="http://schemas.microsoft.com/sharepoint/v3/contenttype/forms"/>
  </ds:schemaRefs>
</ds:datastoreItem>
</file>

<file path=customXml/itemProps52.xml><?xml version="1.0" encoding="utf-8"?>
<ds:datastoreItem xmlns:ds="http://schemas.openxmlformats.org/officeDocument/2006/customXml" ds:itemID="{8E6454EE-C805-4C4B-BF13-798894918626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53.xml><?xml version="1.0" encoding="utf-8"?>
<ds:datastoreItem xmlns:ds="http://schemas.openxmlformats.org/officeDocument/2006/customXml" ds:itemID="{652FE09F-6B71-4FA9-9E2C-7EE488A7D8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54.xml><?xml version="1.0" encoding="utf-8"?>
<ds:datastoreItem xmlns:ds="http://schemas.openxmlformats.org/officeDocument/2006/customXml" ds:itemID="{94AB6A1E-4FDA-4B9B-AC94-C470CC86DE08}">
  <ds:schemaRefs>
    <ds:schemaRef ds:uri="http://schemas.microsoft.com/sharepoint/v3/contenttype/forms"/>
  </ds:schemaRefs>
</ds:datastoreItem>
</file>

<file path=customXml/itemProps55.xml><?xml version="1.0" encoding="utf-8"?>
<ds:datastoreItem xmlns:ds="http://schemas.openxmlformats.org/officeDocument/2006/customXml" ds:itemID="{44E1233B-AC77-4994-B1FE-EC0A0E7FD762}">
  <ds:schemaRefs>
    <ds:schemaRef ds:uri="http://schemas.microsoft.com/sharepoint/v3/contenttype/forms"/>
  </ds:schemaRefs>
</ds:datastoreItem>
</file>

<file path=customXml/itemProps56.xml><?xml version="1.0" encoding="utf-8"?>
<ds:datastoreItem xmlns:ds="http://schemas.openxmlformats.org/officeDocument/2006/customXml" ds:itemID="{80661B8B-A327-44F9-823B-4D9EE0B3EC78}">
  <ds:schemaRefs/>
</ds:datastoreItem>
</file>

<file path=customXml/itemProps57.xml><?xml version="1.0" encoding="utf-8"?>
<ds:datastoreItem xmlns:ds="http://schemas.openxmlformats.org/officeDocument/2006/customXml" ds:itemID="{6C79E4F8-DCFB-483C-880A-AEEC6AAFC838}">
  <ds:schemaRefs/>
</ds:datastoreItem>
</file>

<file path=customXml/itemProps58.xml><?xml version="1.0" encoding="utf-8"?>
<ds:datastoreItem xmlns:ds="http://schemas.openxmlformats.org/officeDocument/2006/customXml" ds:itemID="{B05A8A30-BD64-4E28-88BF-70E1423C000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59.xml><?xml version="1.0" encoding="utf-8"?>
<ds:datastoreItem xmlns:ds="http://schemas.openxmlformats.org/officeDocument/2006/customXml" ds:itemID="{80A33309-4921-46A1-96D4-9739BFA5898A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C15D0332-990F-4D6B-86B8-24CFE417056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60.xml><?xml version="1.0" encoding="utf-8"?>
<ds:datastoreItem xmlns:ds="http://schemas.openxmlformats.org/officeDocument/2006/customXml" ds:itemID="{6A990670-9256-45E8-A8EB-132747FE942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61.xml><?xml version="1.0" encoding="utf-8"?>
<ds:datastoreItem xmlns:ds="http://schemas.openxmlformats.org/officeDocument/2006/customXml" ds:itemID="{410D5C58-04BD-4BD0-AA30-59E5411F00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62.xml><?xml version="1.0" encoding="utf-8"?>
<ds:datastoreItem xmlns:ds="http://schemas.openxmlformats.org/officeDocument/2006/customXml" ds:itemID="{A74294A6-D712-4D16-880F-E164FA558698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63.xml><?xml version="1.0" encoding="utf-8"?>
<ds:datastoreItem xmlns:ds="http://schemas.openxmlformats.org/officeDocument/2006/customXml" ds:itemID="{1666F4C2-68F5-4840-A44A-1A646C0925A1}">
  <ds:schemaRefs/>
</ds:datastoreItem>
</file>

<file path=customXml/itemProps64.xml><?xml version="1.0" encoding="utf-8"?>
<ds:datastoreItem xmlns:ds="http://schemas.openxmlformats.org/officeDocument/2006/customXml" ds:itemID="{D7BABA95-BFFE-422B-8591-3271669EEA88}">
  <ds:schemaRefs/>
</ds:datastoreItem>
</file>

<file path=customXml/itemProps65.xml><?xml version="1.0" encoding="utf-8"?>
<ds:datastoreItem xmlns:ds="http://schemas.openxmlformats.org/officeDocument/2006/customXml" ds:itemID="{D1B70F92-A6E1-4E04-9816-00EFCE87F99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66.xml><?xml version="1.0" encoding="utf-8"?>
<ds:datastoreItem xmlns:ds="http://schemas.openxmlformats.org/officeDocument/2006/customXml" ds:itemID="{7B894218-6970-4CA9-AA04-09823172A8CD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D85C7A0D-E742-4548-8B03-D7E850B792E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8.xml><?xml version="1.0" encoding="utf-8"?>
<ds:datastoreItem xmlns:ds="http://schemas.openxmlformats.org/officeDocument/2006/customXml" ds:itemID="{7F8F55A3-3DE1-4E98-9F19-BF5D4E7BB7E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9.xml><?xml version="1.0" encoding="utf-8"?>
<ds:datastoreItem xmlns:ds="http://schemas.openxmlformats.org/officeDocument/2006/customXml" ds:itemID="{7882E685-D0DC-4C77-A5EB-A4C76C453490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987</Words>
  <Application>Microsoft Office PowerPoint</Application>
  <PresentationFormat>Widescreen</PresentationFormat>
  <Paragraphs>266</Paragraphs>
  <Slides>23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Arial Unicode MS</vt:lpstr>
      <vt:lpstr>ＭＳ Ｐゴシック</vt:lpstr>
      <vt:lpstr>Arial</vt:lpstr>
      <vt:lpstr>Bodoni MT</vt:lpstr>
      <vt:lpstr>Calibri</vt:lpstr>
      <vt:lpstr>Calibri Light</vt:lpstr>
      <vt:lpstr>Candara</vt:lpstr>
      <vt:lpstr>Roboto Light</vt:lpstr>
      <vt:lpstr>Roboto Medium</vt:lpstr>
      <vt:lpstr>SINTEF</vt:lpstr>
      <vt:lpstr>Wingdings</vt:lpstr>
      <vt:lpstr>ヒラギノ角ゴ Pro W3</vt:lpstr>
      <vt:lpstr>SINTEF Lys</vt:lpstr>
      <vt:lpstr>SINTEF Mørk</vt:lpstr>
      <vt:lpstr>Siemens 2017 – 16:9</vt:lpstr>
      <vt:lpstr>1_Malforslag SFI Manufacturing PPT</vt:lpstr>
      <vt:lpstr>3_Office Theme</vt:lpstr>
      <vt:lpstr>1_SINTEF Lys</vt:lpstr>
      <vt:lpstr>2_SINTEF Mørk</vt:lpstr>
      <vt:lpstr>Office-tema</vt:lpstr>
      <vt:lpstr>think-cell Slide</vt:lpstr>
      <vt:lpstr> NCE Raufoss Omstillingsmotor Manufacturing ROMa</vt:lpstr>
      <vt:lpstr>PowerPoint Presentation</vt:lpstr>
      <vt:lpstr>PowerPoint Presentation</vt:lpstr>
      <vt:lpstr>Næringsrettet forskning- en kompleks verdikjede</vt:lpstr>
      <vt:lpstr>PowerPoint Presentation</vt:lpstr>
      <vt:lpstr>Norge trenger øket industriell innovasjonstakt med  satsing på «the missing middle» </vt:lpstr>
      <vt:lpstr>Privat-offentlig samarbeid- avgjørende for å gjøre industrien grønnere, smartere, mer nyskapende og mer produktiv</vt:lpstr>
      <vt:lpstr>PowerPoint Presentation</vt:lpstr>
      <vt:lpstr>PowerPoint Presentation</vt:lpstr>
      <vt:lpstr>PowerPoint Presentation</vt:lpstr>
      <vt:lpstr>Muliggjørende teknologier i MTNC og ROMa</vt:lpstr>
      <vt:lpstr>3 akser og 3 nivåer</vt:lpstr>
      <vt:lpstr>PowerPoint Presentation</vt:lpstr>
      <vt:lpstr>PowerPoint Presentation</vt:lpstr>
      <vt:lpstr>NCE Raufoss Omstillingsmotor Manufacturing – ROMa</vt:lpstr>
      <vt:lpstr>PowerPoint Presentation</vt:lpstr>
      <vt:lpstr>PowerPoint Presentation</vt:lpstr>
      <vt:lpstr>MTNC vil være tett integrert med Raufoss  industri-campus</vt:lpstr>
      <vt:lpstr>Minifabrikkene – den nye læringsarenaen </vt:lpstr>
      <vt:lpstr>De 3 første minifabrikkene</vt:lpstr>
      <vt:lpstr>AM Metallprintere i Norge i 2018</vt:lpstr>
      <vt:lpstr>Minifabrikk 1, AM- Prosess – fra råmaterial til ferdig produkt og full digitalisering</vt:lpstr>
      <vt:lpstr>Continuous improvement with the Digital Twin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NCE Raufoss Omstillingsmotor Manufacturing ROMa</dc:title>
  <dc:creator>Ottar Henriksen</dc:creator>
  <cp:lastModifiedBy>Lieke Oosterhout</cp:lastModifiedBy>
  <cp:revision>6</cp:revision>
  <dcterms:modified xsi:type="dcterms:W3CDTF">2018-02-27T11:57:12Z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officeconsult.no</vt:lpwstr>
  </property>
  <property fmtid="{D5CDD505-2E9C-101B-9397-08002B2CF9AE}" pid="3" name="ContentTypeId">
    <vt:lpwstr>0x01010025727F025C925C4E80454114DDA32EA7</vt:lpwstr>
  </property>
  <property fmtid="{D5CDD505-2E9C-101B-9397-08002B2CF9AE}" pid="4" name="_AdHocReviewCycleID">
    <vt:i4>489990911</vt:i4>
  </property>
  <property fmtid="{D5CDD505-2E9C-101B-9397-08002B2CF9AE}" pid="5" name="_NewReviewCycle">
    <vt:lpwstr/>
  </property>
  <property fmtid="{D5CDD505-2E9C-101B-9397-08002B2CF9AE}" pid="6" name="_EmailSubject">
    <vt:lpwstr>Presentasjonsmateriale for Katapulten og Omstillingsmotoren</vt:lpwstr>
  </property>
  <property fmtid="{D5CDD505-2E9C-101B-9397-08002B2CF9AE}" pid="7" name="_AuthorEmail">
    <vt:lpwstr>Ottar.Henriksen@sintef.no</vt:lpwstr>
  </property>
  <property fmtid="{D5CDD505-2E9C-101B-9397-08002B2CF9AE}" pid="8" name="_AuthorEmailDisplayName">
    <vt:lpwstr>Ottar Henriksen</vt:lpwstr>
  </property>
  <property fmtid="{D5CDD505-2E9C-101B-9397-08002B2CF9AE}" pid="9" name="_PreviousAdHocReviewCycleID">
    <vt:i4>843974549</vt:i4>
  </property>
</Properties>
</file>